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65" r:id="rId3"/>
    <p:sldId id="267" r:id="rId4"/>
    <p:sldId id="269" r:id="rId5"/>
    <p:sldId id="270" r:id="rId6"/>
    <p:sldId id="271" r:id="rId7"/>
    <p:sldId id="268" r:id="rId8"/>
    <p:sldId id="283" r:id="rId9"/>
    <p:sldId id="272" r:id="rId10"/>
    <p:sldId id="273" r:id="rId11"/>
    <p:sldId id="275" r:id="rId12"/>
    <p:sldId id="285" r:id="rId13"/>
    <p:sldId id="284" r:id="rId14"/>
    <p:sldId id="280" r:id="rId15"/>
    <p:sldId id="287" r:id="rId16"/>
    <p:sldId id="282" r:id="rId17"/>
    <p:sldId id="286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04C97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3/29/2017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3/29/2017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73B3-748F-43B4-823B-E8C726FE41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6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E73B3-748F-43B4-823B-E8C726FE41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PIP-II Beam Instrumentation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Vic Scarpine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10-12 April 2017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Beam Profiling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93413"/>
            <a:ext cx="2628899" cy="1259237"/>
          </a:xfrm>
          <a:ln w="317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Wire scanner system</a:t>
            </a:r>
          </a:p>
          <a:p>
            <a:r>
              <a:rPr lang="en-US" sz="1400" dirty="0"/>
              <a:t>MEBT and transfer beamline</a:t>
            </a:r>
          </a:p>
          <a:p>
            <a:pPr marL="0" indent="0">
              <a:buNone/>
            </a:pPr>
            <a:r>
              <a:rPr lang="en-US" sz="1600" dirty="0" err="1"/>
              <a:t>Laserwire</a:t>
            </a:r>
            <a:r>
              <a:rPr lang="en-US" sz="1600" dirty="0"/>
              <a:t> system</a:t>
            </a:r>
          </a:p>
          <a:p>
            <a:r>
              <a:rPr lang="en-US" sz="1400" dirty="0" err="1"/>
              <a:t>Linac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9492"/>
              </p:ext>
            </p:extLst>
          </p:nvPr>
        </p:nvGraphicFramePr>
        <p:xfrm>
          <a:off x="4912691" y="896839"/>
          <a:ext cx="4071590" cy="925418"/>
        </p:xfrm>
        <a:graphic>
          <a:graphicData uri="http://schemas.openxmlformats.org/drawingml/2006/table">
            <a:tbl>
              <a:tblPr firstRow="1" firstCol="1" bandRow="1"/>
              <a:tblGrid>
                <a:gridCol w="2035468">
                  <a:extLst>
                    <a:ext uri="{9D8B030D-6E8A-4147-A177-3AD203B41FA5}">
                      <a16:colId xmlns:a16="http://schemas.microsoft.com/office/drawing/2014/main" val="1592025703"/>
                    </a:ext>
                  </a:extLst>
                </a:gridCol>
                <a:gridCol w="2036122">
                  <a:extLst>
                    <a:ext uri="{9D8B030D-6E8A-4147-A177-3AD203B41FA5}">
                      <a16:colId xmlns:a16="http://schemas.microsoft.com/office/drawing/2014/main" val="2730770803"/>
                    </a:ext>
                  </a:extLst>
                </a:gridCol>
              </a:tblGrid>
              <a:tr h="21355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Parameter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Value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169368"/>
                  </a:ext>
                </a:extLst>
              </a:tr>
              <a:tr h="21355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Spatial resolution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0.1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36750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Signal dynamic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&gt; 10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55384"/>
                  </a:ext>
                </a:extLst>
              </a:tr>
              <a:tr h="21355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Spatial range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± 15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33018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30" y="4443941"/>
            <a:ext cx="2827731" cy="2153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0377" y="2392699"/>
            <a:ext cx="3971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Single wire scan – step transversely through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Test in diagonal (45</a:t>
            </a:r>
            <a:r>
              <a:rPr lang="en-US" sz="2000" baseline="20000" dirty="0"/>
              <a:t>o</a:t>
            </a:r>
            <a:r>
              <a:rPr lang="en-US" sz="1800" dirty="0"/>
              <a:t>) port of PIP2IT MEBT scraper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Horizontal and vertical transverse profiles in one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50 micron tungsten-rhenium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5346" y="2025947"/>
            <a:ext cx="2657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Prototype Wire scanner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811" y="2448080"/>
            <a:ext cx="213240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>
                <a:solidFill>
                  <a:schemeClr val="accent6"/>
                </a:solidFill>
                <a:latin typeface="Arial"/>
              </a:rPr>
              <a:t>H</a:t>
            </a:r>
            <a:r>
              <a:rPr lang="en-US" sz="4000" i="1" baseline="20000" dirty="0">
                <a:solidFill>
                  <a:schemeClr val="accent6"/>
                </a:solidFill>
                <a:latin typeface="Arial"/>
              </a:rPr>
              <a:t>-</a:t>
            </a:r>
            <a:r>
              <a:rPr lang="en-US" sz="2000" i="1" dirty="0">
                <a:solidFill>
                  <a:schemeClr val="accent6"/>
                </a:solidFill>
                <a:latin typeface="Arial"/>
              </a:rPr>
              <a:t> + </a:t>
            </a:r>
            <a:r>
              <a:rPr lang="en-US" sz="2000" b="1" i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000" i="1" dirty="0">
                <a:solidFill>
                  <a:schemeClr val="accent6"/>
                </a:solidFill>
                <a:latin typeface="Arial"/>
              </a:rPr>
              <a:t> </a:t>
            </a:r>
            <a:r>
              <a:rPr lang="en-US" sz="2000" i="1" dirty="0">
                <a:solidFill>
                  <a:schemeClr val="accent6"/>
                </a:solidFill>
                <a:latin typeface="Arial"/>
                <a:sym typeface="Wingdings" panose="05000000000000000000" pitchFamily="2" charset="2"/>
              </a:rPr>
              <a:t> H</a:t>
            </a:r>
            <a:r>
              <a:rPr lang="en-US" sz="2800" i="1" baseline="20000" dirty="0">
                <a:solidFill>
                  <a:schemeClr val="accent6"/>
                </a:solidFill>
                <a:latin typeface="Arial"/>
                <a:sym typeface="Wingdings" panose="05000000000000000000" pitchFamily="2" charset="2"/>
              </a:rPr>
              <a:t>o</a:t>
            </a:r>
            <a:r>
              <a:rPr lang="en-US" sz="2000" i="1" dirty="0">
                <a:solidFill>
                  <a:schemeClr val="accent6"/>
                </a:solidFill>
                <a:latin typeface="Arial"/>
                <a:sym typeface="Wingdings" panose="05000000000000000000" pitchFamily="2" charset="2"/>
              </a:rPr>
              <a:t> + e-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0031" y="2977088"/>
            <a:ext cx="2623750" cy="33239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dirty="0" err="1">
                <a:solidFill>
                  <a:schemeClr val="accent6"/>
                </a:solidFill>
                <a:latin typeface="Arial"/>
              </a:rPr>
              <a:t>psec</a:t>
            </a:r>
            <a:r>
              <a:rPr lang="en-US" sz="1400" i="1" dirty="0">
                <a:solidFill>
                  <a:schemeClr val="accent6"/>
                </a:solidFill>
                <a:latin typeface="Arial"/>
              </a:rPr>
              <a:t> mode-locked laser (MML) used to measure both transverse and longitudinal 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Arial"/>
              </a:rPr>
              <a:t>Narrow-band lock-in amp detects modulated signal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Arial"/>
              </a:rPr>
              <a:t>Measure profiles by either: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Arial"/>
              </a:rPr>
              <a:t>Collection of electrons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Arial"/>
              </a:rPr>
              <a:t>reduced-beam current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accent6"/>
                </a:solidFill>
                <a:latin typeface="Arial"/>
              </a:rPr>
              <a:t>Allows laser monitor to fit between cryomodules</a:t>
            </a:r>
            <a:endParaRPr lang="en-US" sz="1600" i="1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084" y="1516136"/>
            <a:ext cx="2254204" cy="1460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830" y="2181225"/>
            <a:ext cx="2329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Prototype </a:t>
            </a:r>
            <a:r>
              <a:rPr lang="en-US" sz="2000" i="1" dirty="0" err="1"/>
              <a:t>Laserwire</a:t>
            </a:r>
            <a:endParaRPr lang="en-US" sz="20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14" y="3040062"/>
            <a:ext cx="2494317" cy="3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9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73" y="3208959"/>
            <a:ext cx="3335295" cy="1986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14" y="264345"/>
            <a:ext cx="8630786" cy="511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Allison Scanner for MEBT Transverse Emittance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14" y="884714"/>
            <a:ext cx="4487412" cy="2519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Design a water cooled Allison-style MEBT emittance scanner based on LEBT scanner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Gives faster phase-space measurement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Reuse LEBT electronics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0000"/>
                </a:solidFill>
              </a:rPr>
              <a:t>2.1 MeV </a:t>
            </a:r>
            <a:r>
              <a:rPr lang="en-US" sz="1500" dirty="0">
                <a:solidFill>
                  <a:srgbClr val="FF0000"/>
                </a:solidFill>
                <a:sym typeface="Wingdings" panose="05000000000000000000" pitchFamily="2" charset="2"/>
              </a:rPr>
              <a:t> requires longer deflector plates  requires more beam line space</a:t>
            </a:r>
          </a:p>
          <a:p>
            <a:pPr lvl="1">
              <a:spcBef>
                <a:spcPts val="0"/>
              </a:spcBef>
            </a:pPr>
            <a:r>
              <a:rPr lang="en-US" sz="1500" dirty="0">
                <a:solidFill>
                  <a:srgbClr val="FF0000"/>
                </a:solidFill>
              </a:rPr>
              <a:t>± 12 </a:t>
            </a:r>
            <a:r>
              <a:rPr lang="en-US" sz="1500" dirty="0" err="1">
                <a:solidFill>
                  <a:srgbClr val="FF0000"/>
                </a:solidFill>
              </a:rPr>
              <a:t>mrad</a:t>
            </a:r>
            <a:r>
              <a:rPr lang="en-US" sz="1500" dirty="0">
                <a:solidFill>
                  <a:srgbClr val="FF0000"/>
                </a:solidFill>
              </a:rPr>
              <a:t> angular range</a:t>
            </a:r>
            <a:endParaRPr lang="en-US" sz="15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FF0000"/>
                </a:solidFill>
                <a:sym typeface="Wingdings" panose="05000000000000000000" pitchFamily="2" charset="2"/>
              </a:rPr>
              <a:t>Tight alignment requirements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ym typeface="Wingdings" panose="05000000000000000000" pitchFamily="2" charset="2"/>
              </a:rPr>
              <a:t>Higher beam power  no CW operation</a:t>
            </a:r>
            <a:endParaRPr lang="en-US" sz="1650" dirty="0"/>
          </a:p>
          <a:p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512538" y="3813407"/>
            <a:ext cx="249050" cy="2107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4" y="3313471"/>
            <a:ext cx="1892749" cy="298909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2961" y="5838416"/>
            <a:ext cx="445744" cy="2994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630208" y="5002530"/>
            <a:ext cx="0" cy="7391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457116" y="5095271"/>
            <a:ext cx="1335245" cy="926845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996517" y="1057239"/>
            <a:ext cx="1582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Installed in Dec 2016 for horizontal emittance measurements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510" y="884714"/>
            <a:ext cx="2122038" cy="2823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013" y="3778767"/>
            <a:ext cx="3238994" cy="28297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21684" y="5515250"/>
            <a:ext cx="258588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Commissioned, calibrated and operational</a:t>
            </a:r>
          </a:p>
        </p:txBody>
      </p:sp>
    </p:spTree>
    <p:extLst>
      <p:ext uri="{BB962C8B-B14F-4D97-AF65-F5344CB8AC3E}">
        <p14:creationId xmlns:p14="http://schemas.microsoft.com/office/powerpoint/2010/main" val="253882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58" y="3648632"/>
            <a:ext cx="4135542" cy="251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18219" cy="641739"/>
          </a:xfrm>
        </p:spPr>
        <p:txBody>
          <a:bodyPr>
            <a:normAutofit/>
          </a:bodyPr>
          <a:lstStyle/>
          <a:p>
            <a:r>
              <a:rPr lang="en-US" dirty="0"/>
              <a:t>MEBT Chopper Extinction Measurement – Under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90420"/>
            <a:ext cx="4191000" cy="24660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Use downstream Resistive Wall Current Monitors (RWCM)</a:t>
            </a:r>
          </a:p>
          <a:p>
            <a:r>
              <a:rPr lang="en-US" dirty="0"/>
              <a:t>Extinction</a:t>
            </a:r>
          </a:p>
          <a:p>
            <a:pPr lvl="1"/>
            <a:r>
              <a:rPr lang="en-US" sz="1600" dirty="0"/>
              <a:t>Can average over many bunches or take a single shot measurement </a:t>
            </a:r>
          </a:p>
          <a:p>
            <a:pPr lvl="1"/>
            <a:r>
              <a:rPr lang="en-US" sz="1600" dirty="0"/>
              <a:t>Measurement BW &lt; 1 Hz</a:t>
            </a:r>
          </a:p>
          <a:p>
            <a:pPr lvl="1"/>
            <a:r>
              <a:rPr lang="en-US" sz="1600" dirty="0"/>
              <a:t>Fits to bunch shape</a:t>
            </a:r>
          </a:p>
          <a:p>
            <a:pPr lvl="1"/>
            <a:r>
              <a:rPr lang="en-US" sz="1600" dirty="0"/>
              <a:t>Measure impact on adjacent bunches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Vic Scarpine | 2017 P2MAC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" y="3318417"/>
            <a:ext cx="3231775" cy="2528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4703168"/>
            <a:ext cx="2551176" cy="2002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3124199"/>
            <a:ext cx="1688592" cy="15146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54333"/>
            <a:ext cx="4170074" cy="21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6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Specifications of required beam measurements solidifying</a:t>
            </a:r>
          </a:p>
          <a:p>
            <a:r>
              <a:rPr lang="en-US" dirty="0"/>
              <a:t>CDR giving better picture of beam instrumentation choices</a:t>
            </a:r>
          </a:p>
          <a:p>
            <a:r>
              <a:rPr lang="en-US" dirty="0"/>
              <a:t>PIP2IT allowing for a majority of beam instruments to be tested up real PIP-II beam conditions</a:t>
            </a:r>
          </a:p>
          <a:p>
            <a:pPr lvl="1"/>
            <a:r>
              <a:rPr lang="en-US" dirty="0"/>
              <a:t>Many systems operational or being tested</a:t>
            </a:r>
          </a:p>
          <a:p>
            <a:r>
              <a:rPr lang="en-US" dirty="0"/>
              <a:t>Continued R&amp;D at PIP2IT essential to mitigate risks for PIP-II development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4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110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Risks to Address and R&amp;D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0946"/>
            <a:ext cx="8826190" cy="5149967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Beam current measurement systems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800" dirty="0"/>
              <a:t>Short pulses to CW operation adds difficulties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Integration into MPS may require changes in technology choices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Tight tolerances required to protect SCF cryomodules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R&amp;D at PIP2IT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Testing hardware and algorithms for wide beam pulse range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Choice of laser profiling technology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1800" dirty="0"/>
              <a:t>Choice of technology impacts early in PIP-II design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Infrastructure for laser transport must be part of PIP-II building/tunnel layout</a:t>
            </a:r>
            <a:endParaRPr lang="en-US" sz="1600" dirty="0"/>
          </a:p>
          <a:p>
            <a:pPr lvl="2">
              <a:spcBef>
                <a:spcPts val="0"/>
              </a:spcBef>
            </a:pPr>
            <a:r>
              <a:rPr lang="en-US" sz="1800" dirty="0"/>
              <a:t>Profiling technique effects beamline space requirements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R&amp;D at PIP2IT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Installation of prototype </a:t>
            </a:r>
            <a:r>
              <a:rPr lang="en-US" sz="1800" dirty="0" err="1"/>
              <a:t>laserwire</a:t>
            </a:r>
            <a:r>
              <a:rPr lang="en-US" sz="1800" dirty="0"/>
              <a:t> system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Allows for optional laser choices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Allows for opportunity to study different signal detection options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Allows for study of systematic effects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9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7600949" cy="641739"/>
          </a:xfrm>
        </p:spPr>
        <p:txBody>
          <a:bodyPr/>
          <a:lstStyle/>
          <a:p>
            <a:r>
              <a:rPr lang="en-US" dirty="0"/>
              <a:t>PIP-II Risks to Address and R&amp;D Plans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0946"/>
            <a:ext cx="8826190" cy="5462704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Integration of instrumentation into MPS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800" dirty="0"/>
              <a:t>Choice of MPS architecture effects development of instrumentation DAQ system design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Major architectural changes will need time to develop, prototype and test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R&amp;D at PIP2IT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Testing of different MPS options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Beam loss monitor system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800" dirty="0"/>
              <a:t>Choice of BLM technology for low-energy measurements not clearly defined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R&amp;D at PIP2IT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Testing of fast, sensitive PMT based x-ray detectors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Testing of rad-hard, sensitive diamond detectors in vacuum</a:t>
            </a:r>
          </a:p>
          <a:p>
            <a:pPr lvl="3">
              <a:spcBef>
                <a:spcPts val="0"/>
              </a:spcBef>
            </a:pPr>
            <a:r>
              <a:rPr lang="en-US" sz="1600" dirty="0"/>
              <a:t>Possible halo detectors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Longitudinal beam profiling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800" dirty="0"/>
              <a:t>Very small (4 </a:t>
            </a:r>
            <a:r>
              <a:rPr lang="en-US" sz="1800" dirty="0" err="1"/>
              <a:t>ps</a:t>
            </a:r>
            <a:r>
              <a:rPr lang="en-US" sz="1800" dirty="0"/>
              <a:t>) beam longitudinal size is difficult to measure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No clear choice of technology</a:t>
            </a:r>
          </a:p>
          <a:p>
            <a:pPr lvl="3">
              <a:spcBef>
                <a:spcPts val="0"/>
              </a:spcBef>
            </a:pPr>
            <a:r>
              <a:rPr lang="en-US" sz="1600" dirty="0"/>
              <a:t>OTR + streak camera?</a:t>
            </a:r>
          </a:p>
          <a:p>
            <a:pPr lvl="3">
              <a:spcBef>
                <a:spcPts val="0"/>
              </a:spcBef>
            </a:pPr>
            <a:r>
              <a:rPr lang="en-US" sz="1600" dirty="0"/>
              <a:t>fs laser?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Can not be tested at PIP2IT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0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PIP-II Requirements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Review of selected instruments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Risks and R&amp;D plan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Summary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4/10/2017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Vic Scarpine | 2017 P2MAC</a:t>
            </a:r>
            <a:endParaRPr lang="en-US" altLang="en-US" sz="900" b="1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228600" y="3759567"/>
            <a:ext cx="4251960" cy="1763713"/>
          </a:xfrm>
        </p:spPr>
        <p:txBody>
          <a:bodyPr/>
          <a:lstStyle/>
          <a:p>
            <a:pPr lvl="0" fontAlgn="auto">
              <a:spcAft>
                <a:spcPts val="0"/>
              </a:spcAft>
              <a:buClr>
                <a:srgbClr val="002D86"/>
              </a:buClr>
              <a:buSzPct val="125000"/>
            </a:pPr>
            <a:r>
              <a:rPr lang="en-US" dirty="0">
                <a:solidFill>
                  <a:srgbClr val="003399"/>
                </a:solidFill>
                <a:latin typeface="Arial"/>
              </a:rPr>
              <a:t>Accelerator instrumentation </a:t>
            </a:r>
          </a:p>
          <a:p>
            <a:pPr lvl="0" fontAlgn="auto">
              <a:spcAft>
                <a:spcPts val="0"/>
              </a:spcAft>
              <a:buClr>
                <a:srgbClr val="002D86"/>
              </a:buClr>
              <a:buSzPct val="125000"/>
            </a:pPr>
            <a:r>
              <a:rPr lang="en-US" dirty="0">
                <a:solidFill>
                  <a:srgbClr val="003399"/>
                </a:solidFill>
                <a:latin typeface="Arial"/>
              </a:rPr>
              <a:t>sections: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en-US" sz="1800" dirty="0">
                <a:solidFill>
                  <a:schemeClr val="accent6"/>
                </a:solidFill>
                <a:latin typeface="Arial"/>
              </a:rPr>
              <a:t>Ion source &amp; LEBT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en-US" sz="1800" dirty="0">
                <a:solidFill>
                  <a:schemeClr val="accent6"/>
                </a:solidFill>
                <a:latin typeface="Arial"/>
              </a:rPr>
              <a:t>MEBT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Superconducting </a:t>
            </a:r>
            <a:r>
              <a:rPr lang="en-US" sz="1800" dirty="0" err="1">
                <a:solidFill>
                  <a:prstClr val="black"/>
                </a:solidFill>
                <a:latin typeface="Arial"/>
              </a:rPr>
              <a:t>linac</a:t>
            </a:r>
            <a:endParaRPr lang="en-US" sz="1800" dirty="0">
              <a:solidFill>
                <a:prstClr val="black"/>
              </a:solidFill>
              <a:latin typeface="Arial"/>
            </a:endParaRP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Transport lines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–"/>
            </a:pPr>
            <a:r>
              <a:rPr lang="en-US" sz="1800" dirty="0">
                <a:solidFill>
                  <a:srgbClr val="FFC000"/>
                </a:solidFill>
                <a:latin typeface="Arial"/>
              </a:rPr>
              <a:t>Rings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>
          <a:xfrm>
            <a:off x="-1" y="2032001"/>
            <a:ext cx="4070195" cy="1873676"/>
          </a:xfrm>
        </p:spPr>
        <p:txBody>
          <a:bodyPr/>
          <a:lstStyle/>
          <a:p>
            <a:pPr marL="742950" lvl="1" indent="-285750" algn="just" fontAlgn="auto">
              <a:spcAft>
                <a:spcPts val="0"/>
              </a:spcAft>
              <a:buClr>
                <a:srgbClr val="002D86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0000"/>
                </a:solidFill>
              </a:rPr>
              <a:t>Present focus is development of instrumentation to test at PIP2IT</a:t>
            </a:r>
          </a:p>
          <a:p>
            <a:pPr marL="742950" lvl="1" indent="-285750" algn="just" fontAlgn="auto">
              <a:spcAft>
                <a:spcPts val="0"/>
              </a:spcAft>
              <a:buClr>
                <a:srgbClr val="002D86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6"/>
                </a:solidFill>
              </a:rPr>
              <a:t>PIP-II focus on pulsed  operation with an eye toward CW </a:t>
            </a:r>
          </a:p>
          <a:p>
            <a:pPr marL="1200150" lvl="2" indent="-285750" algn="just" fontAlgn="auto">
              <a:spcAft>
                <a:spcPts val="0"/>
              </a:spcAft>
              <a:buClr>
                <a:srgbClr val="002D86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0000"/>
                </a:solidFill>
              </a:rPr>
              <a:t>CW operation has impact on instrumentation choices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7"/>
          </p:nvPr>
        </p:nvSpPr>
        <p:spPr>
          <a:xfrm>
            <a:off x="228600" y="1043695"/>
            <a:ext cx="8686799" cy="988306"/>
          </a:xfrm>
        </p:spPr>
        <p:txBody>
          <a:bodyPr/>
          <a:lstStyle/>
          <a:p>
            <a:pPr marL="0" lvl="0" indent="0" algn="just" fontAlgn="auto">
              <a:spcAft>
                <a:spcPts val="0"/>
              </a:spcAft>
              <a:buClr>
                <a:srgbClr val="002D86"/>
              </a:buClr>
              <a:buSzPct val="125000"/>
              <a:buNone/>
            </a:pPr>
            <a:r>
              <a:rPr lang="en-US" sz="2000" dirty="0">
                <a:solidFill>
                  <a:schemeClr val="tx1"/>
                </a:solidFill>
              </a:rPr>
              <a:t>The scope of beam diagnostics are to identify and provide the instrumentation systems necessary to successful </a:t>
            </a:r>
            <a:r>
              <a:rPr lang="en-US" sz="2000" i="1" u="sng" dirty="0">
                <a:solidFill>
                  <a:schemeClr val="tx1"/>
                </a:solidFill>
              </a:rPr>
              <a:t>commission</a:t>
            </a:r>
            <a:r>
              <a:rPr lang="en-US" sz="2000" u="sng" dirty="0">
                <a:solidFill>
                  <a:schemeClr val="tx1"/>
                </a:solidFill>
              </a:rPr>
              <a:t>, characterize and operate</a:t>
            </a:r>
            <a:r>
              <a:rPr lang="en-US" sz="2000" dirty="0">
                <a:solidFill>
                  <a:schemeClr val="tx1"/>
                </a:solidFill>
              </a:rPr>
              <a:t> all PIP-II sub-accelerators.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4/10/2017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2" y="2121327"/>
            <a:ext cx="4205921" cy="3970554"/>
          </a:xfrm>
        </p:spPr>
      </p:pic>
    </p:spTree>
    <p:extLst>
      <p:ext uri="{BB962C8B-B14F-4D97-AF65-F5344CB8AC3E}">
        <p14:creationId xmlns:p14="http://schemas.microsoft.com/office/powerpoint/2010/main" val="54711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12"/>
          </p:nvPr>
        </p:nvSpPr>
        <p:spPr>
          <a:xfrm>
            <a:off x="490653" y="3654805"/>
            <a:ext cx="3990671" cy="2632583"/>
          </a:xfrm>
        </p:spPr>
        <p:txBody>
          <a:bodyPr/>
          <a:lstStyle/>
          <a:p>
            <a:r>
              <a:rPr lang="en-US" dirty="0"/>
              <a:t>Additional beam diagnostics: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Transverse emittance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Longitudinal bunch profiling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Transverse beam halo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Bunch-by-bunch chopping efficiency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>
          <a:xfrm>
            <a:off x="4770555" y="5654482"/>
            <a:ext cx="4260850" cy="12658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7"/>
          </p:nvPr>
        </p:nvSpPr>
        <p:spPr>
          <a:xfrm>
            <a:off x="490653" y="1043693"/>
            <a:ext cx="3989272" cy="24472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Minimum set of beam measurements:</a:t>
            </a:r>
          </a:p>
          <a:p>
            <a:r>
              <a:rPr lang="en-US" sz="2000" dirty="0"/>
              <a:t>Beam intensity</a:t>
            </a:r>
          </a:p>
          <a:p>
            <a:r>
              <a:rPr lang="en-US" sz="2000" dirty="0"/>
              <a:t>Beam position / orbit</a:t>
            </a:r>
          </a:p>
          <a:p>
            <a:r>
              <a:rPr lang="en-US" sz="2000" dirty="0"/>
              <a:t>Transverse beam profiles</a:t>
            </a:r>
          </a:p>
          <a:p>
            <a:r>
              <a:rPr lang="en-US" sz="2000" dirty="0"/>
              <a:t>Beam phase / timing</a:t>
            </a:r>
          </a:p>
          <a:p>
            <a:r>
              <a:rPr lang="en-US" sz="2000" dirty="0"/>
              <a:t>Beam loss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8"/>
          </p:nvPr>
        </p:nvSpPr>
        <p:spPr>
          <a:xfrm>
            <a:off x="4304372" y="1043694"/>
            <a:ext cx="4471638" cy="48999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Operational parameters:</a:t>
            </a:r>
          </a:p>
          <a:p>
            <a:r>
              <a:rPr lang="en-US" sz="2000" dirty="0"/>
              <a:t>When possible the beam instrumentation and diagnostics systems must be able to operate over a wide bandwidth from few microsecond long pulses for machine commissioning and tuning to long operational pulses. In addition, these systems must be compatible with CW beam operation. 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Beam instrumentation is required to be integrated into reliable, fail-safe machine protection system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Highlights from CDR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/>
              <a:t>4/10/2017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01800F4-4579-43AA-8D1C-4C601C6F94A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6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CDR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98666"/>
            <a:ext cx="8672513" cy="340532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00F4-4579-43AA-8D1C-4C601C6F94A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12234" y="4723863"/>
            <a:ext cx="8486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Table 3.40 presents an estimate of quantities of different beam instrumentation systems by location for the </a:t>
            </a:r>
            <a:r>
              <a:rPr lang="en-US" sz="2000" dirty="0" err="1">
                <a:solidFill>
                  <a:schemeClr val="accent6"/>
                </a:solidFill>
              </a:rPr>
              <a:t>linac</a:t>
            </a:r>
            <a:r>
              <a:rPr lang="en-US" sz="2000" dirty="0">
                <a:solidFill>
                  <a:schemeClr val="accent6"/>
                </a:solidFill>
              </a:rPr>
              <a:t> and the 800 MeV beam transport line. In the table the SC </a:t>
            </a:r>
            <a:r>
              <a:rPr lang="en-US" sz="2000" dirty="0" err="1">
                <a:solidFill>
                  <a:schemeClr val="accent6"/>
                </a:solidFill>
              </a:rPr>
              <a:t>linac</a:t>
            </a:r>
            <a:r>
              <a:rPr lang="en-US" sz="2000" dirty="0">
                <a:solidFill>
                  <a:schemeClr val="accent6"/>
                </a:solidFill>
              </a:rPr>
              <a:t> also includes the </a:t>
            </a:r>
            <a:r>
              <a:rPr lang="en-US" sz="2000" dirty="0" err="1">
                <a:solidFill>
                  <a:schemeClr val="accent6"/>
                </a:solidFill>
              </a:rPr>
              <a:t>linac</a:t>
            </a:r>
            <a:r>
              <a:rPr lang="en-US" sz="2000" dirty="0">
                <a:solidFill>
                  <a:schemeClr val="accent6"/>
                </a:solidFill>
              </a:rPr>
              <a:t> extension capable to include 4 additional HB650 cryomodules. </a:t>
            </a:r>
          </a:p>
        </p:txBody>
      </p:sp>
    </p:spTree>
    <p:extLst>
      <p:ext uri="{BB962C8B-B14F-4D97-AF65-F5344CB8AC3E}">
        <p14:creationId xmlns:p14="http://schemas.microsoft.com/office/powerpoint/2010/main" val="61038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Position and Phase – BPM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796"/>
            <a:ext cx="8672513" cy="3601843"/>
          </a:xfrm>
        </p:spPr>
        <p:txBody>
          <a:bodyPr/>
          <a:lstStyle/>
          <a:p>
            <a:r>
              <a:rPr lang="en-US" sz="2000" dirty="0"/>
              <a:t>PIP-II requires 89 warm BPMs and 37 cold BPM for the </a:t>
            </a:r>
            <a:r>
              <a:rPr lang="en-US" sz="2000" dirty="0" err="1"/>
              <a:t>linac</a:t>
            </a:r>
            <a:r>
              <a:rPr lang="en-US" sz="2000" dirty="0"/>
              <a:t> and 800 MeV transfer beam line </a:t>
            </a:r>
          </a:p>
          <a:p>
            <a:pPr lvl="1"/>
            <a:r>
              <a:rPr lang="en-US" sz="1800" dirty="0"/>
              <a:t>capable of measuring horizontal and vertical position and beam phase relative to the RF, as well as a relative measure of the beam intensity</a:t>
            </a:r>
          </a:p>
          <a:p>
            <a:pPr lvl="1"/>
            <a:r>
              <a:rPr lang="en-US" sz="1800" dirty="0"/>
              <a:t>Single four-button BPM located near each beam focusing element (solenoid, quad, doublet, triplet) </a:t>
            </a:r>
          </a:p>
          <a:p>
            <a:pPr lvl="1"/>
            <a:r>
              <a:rPr lang="en-US" sz="1800" dirty="0"/>
              <a:t>The geometry of all BPMs will be similar with their aperture slowly increasing with acceleration</a:t>
            </a:r>
          </a:p>
          <a:p>
            <a:r>
              <a:rPr lang="en-US" sz="2000" dirty="0"/>
              <a:t>BPM Measurement modes</a:t>
            </a:r>
          </a:p>
          <a:p>
            <a:pPr lvl="1"/>
            <a:r>
              <a:rPr lang="en-US" sz="1800" dirty="0"/>
              <a:t>pulsed beam at a single trajectory</a:t>
            </a:r>
          </a:p>
          <a:p>
            <a:pPr lvl="1"/>
            <a:r>
              <a:rPr lang="en-US" sz="1800" dirty="0"/>
              <a:t>pulsed beam split into two trajectories – in MEBT chopper 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70036"/>
              </p:ext>
            </p:extLst>
          </p:nvPr>
        </p:nvGraphicFramePr>
        <p:xfrm>
          <a:off x="827007" y="4846599"/>
          <a:ext cx="6949612" cy="1293540"/>
        </p:xfrm>
        <a:graphic>
          <a:graphicData uri="http://schemas.openxmlformats.org/drawingml/2006/table">
            <a:tbl>
              <a:tblPr firstRow="1" firstCol="1" bandRow="1"/>
              <a:tblGrid>
                <a:gridCol w="2316042">
                  <a:extLst>
                    <a:ext uri="{9D8B030D-6E8A-4147-A177-3AD203B41FA5}">
                      <a16:colId xmlns:a16="http://schemas.microsoft.com/office/drawing/2014/main" val="387811996"/>
                    </a:ext>
                  </a:extLst>
                </a:gridCol>
                <a:gridCol w="2316785">
                  <a:extLst>
                    <a:ext uri="{9D8B030D-6E8A-4147-A177-3AD203B41FA5}">
                      <a16:colId xmlns:a16="http://schemas.microsoft.com/office/drawing/2014/main" val="3674094240"/>
                    </a:ext>
                  </a:extLst>
                </a:gridCol>
                <a:gridCol w="2316785">
                  <a:extLst>
                    <a:ext uri="{9D8B030D-6E8A-4147-A177-3AD203B41FA5}">
                      <a16:colId xmlns:a16="http://schemas.microsoft.com/office/drawing/2014/main" val="801436700"/>
                    </a:ext>
                  </a:extLst>
                </a:gridCol>
              </a:tblGrid>
              <a:tr h="323385">
                <a:tc>
                  <a:txBody>
                    <a:bodyPr/>
                    <a:lstStyle/>
                    <a:p>
                      <a:pPr marL="0" marR="0" indent="381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One-trajectory Mode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Two-trajectory Mode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365395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 marL="0" marR="0" indent="381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Transverse position, </a:t>
                      </a:r>
                      <a:r>
                        <a:rPr lang="en-US" sz="140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253585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 marL="0" marR="0" indent="381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Phase, degrees of 162.5 MHz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894064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 marL="0" marR="0" indent="381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Relative intensity,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264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007" y="4449336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BPM Pulsed Beam Measurement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0394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>
          <a:xfrm>
            <a:off x="228600" y="5240971"/>
            <a:ext cx="4251960" cy="948509"/>
          </a:xfrm>
        </p:spPr>
        <p:txBody>
          <a:bodyPr/>
          <a:lstStyle/>
          <a:p>
            <a:r>
              <a:rPr lang="en-US" sz="1800" dirty="0"/>
              <a:t>Section view of a PIP2IT warm MEBT BPM and BPM mounted to a MEBT quadrupole and benchtop stretched wire mapping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3"/>
          </p:nvPr>
        </p:nvSpPr>
        <p:spPr>
          <a:xfrm>
            <a:off x="4654550" y="5280698"/>
            <a:ext cx="4260850" cy="940888"/>
          </a:xfrm>
        </p:spPr>
        <p:txBody>
          <a:bodyPr/>
          <a:lstStyle/>
          <a:p>
            <a:r>
              <a:rPr lang="en-US" dirty="0"/>
              <a:t>Section view of cold BPM and a SSR1 cold BPM assembly and benchtop stretched wire mapping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8"/>
          </p:nvPr>
        </p:nvPicPr>
        <p:blipFill>
          <a:blip r:embed="rId2"/>
          <a:stretch>
            <a:fillRect/>
          </a:stretch>
        </p:blipFill>
        <p:spPr>
          <a:xfrm>
            <a:off x="2243455" y="2211366"/>
            <a:ext cx="2253831" cy="2523706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7"/>
          </p:nvPr>
        </p:nvPicPr>
        <p:blipFill>
          <a:blip r:embed="rId3"/>
          <a:stretch>
            <a:fillRect/>
          </a:stretch>
        </p:blipFill>
        <p:spPr>
          <a:xfrm>
            <a:off x="229366" y="852316"/>
            <a:ext cx="2346566" cy="22974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and Cold BPM Designs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851913"/>
            <a:ext cx="2240195" cy="240613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533063" y="960574"/>
            <a:ext cx="0" cy="52610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46" y="3104056"/>
            <a:ext cx="2299281" cy="21664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49" y="3083506"/>
            <a:ext cx="2563515" cy="22155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482" y="1266276"/>
            <a:ext cx="2213040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half" idx="12"/>
          </p:nvPr>
        </p:nvSpPr>
        <p:spPr>
          <a:xfrm>
            <a:off x="6864341" y="5433430"/>
            <a:ext cx="4251960" cy="12658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20" y="1073493"/>
            <a:ext cx="1716783" cy="24974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0" y="241298"/>
            <a:ext cx="6603690" cy="481304"/>
          </a:xfrm>
        </p:spPr>
        <p:txBody>
          <a:bodyPr>
            <a:normAutofit/>
          </a:bodyPr>
          <a:lstStyle/>
          <a:p>
            <a:r>
              <a:rPr lang="en-US" sz="2800" dirty="0"/>
              <a:t>MEBT BPM Development at PIP2IT</a:t>
            </a:r>
            <a:endParaRPr lang="en-US" sz="2700" dirty="0">
              <a:solidFill>
                <a:srgbClr val="008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15A663A-9045-4F5C-A8DD-14283B87C5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2106" y="2179437"/>
            <a:ext cx="735635" cy="1612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32" y="521858"/>
            <a:ext cx="2544598" cy="3392797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7563284" y="429731"/>
            <a:ext cx="0" cy="10647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20" y="3958855"/>
            <a:ext cx="2566210" cy="219960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275911" y="4224989"/>
            <a:ext cx="496416" cy="51706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30" y="3958855"/>
            <a:ext cx="1748206" cy="2107481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/>
              <a:t>4/10/2017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196045" y="3052358"/>
            <a:ext cx="4254943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</a:rPr>
              <a:t>Status: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BPMs operational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Pulsed beam only (&lt;0.5 </a:t>
            </a:r>
            <a:r>
              <a:rPr lang="en-US" sz="1800" dirty="0" err="1">
                <a:solidFill>
                  <a:prstClr val="black"/>
                </a:solidFill>
              </a:rPr>
              <a:t>ms</a:t>
            </a:r>
            <a:r>
              <a:rPr lang="en-US" sz="1800" dirty="0">
                <a:solidFill>
                  <a:prstClr val="black"/>
                </a:solidFill>
              </a:rPr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Average position, phase, intensity per pulse into ACNET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Position resolution ~10 </a:t>
            </a:r>
            <a:r>
              <a:rPr lang="en-US" sz="1800" dirty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sz="1800" dirty="0">
                <a:solidFill>
                  <a:prstClr val="black"/>
                </a:solidFill>
              </a:rPr>
              <a:t>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Phase resolution ~0.2 </a:t>
            </a:r>
            <a:r>
              <a:rPr lang="en-US" sz="1800" dirty="0" err="1">
                <a:solidFill>
                  <a:prstClr val="black"/>
                </a:solidFill>
              </a:rPr>
              <a:t>deg</a:t>
            </a:r>
            <a:endParaRPr lang="en-US" sz="1800" dirty="0">
              <a:solidFill>
                <a:prstClr val="black"/>
              </a:solidFill>
            </a:endParaRP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Time-of-flight BPM installed and tested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BPM on movable stage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Energy resolution ~0.3%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7"/>
          </p:nvPr>
        </p:nvSpPr>
        <p:spPr>
          <a:xfrm>
            <a:off x="228600" y="904300"/>
            <a:ext cx="4251324" cy="1837844"/>
          </a:xfrm>
        </p:spPr>
        <p:txBody>
          <a:bodyPr/>
          <a:lstStyle/>
          <a:p>
            <a:r>
              <a:rPr lang="en-US" sz="1800" dirty="0"/>
              <a:t>Warm 4-buttom BPMs imbedded in quad doublets</a:t>
            </a:r>
          </a:p>
          <a:p>
            <a:r>
              <a:rPr lang="en-US" sz="1800" dirty="0"/>
              <a:t>Narrow-band DAQ with FPGA-based electronics for CW and pulsed beam operation</a:t>
            </a:r>
          </a:p>
          <a:p>
            <a:r>
              <a:rPr lang="en-US" sz="1800" dirty="0"/>
              <a:t>12 channel, 14 bit, 125 MHz boards</a:t>
            </a:r>
          </a:p>
          <a:p>
            <a:r>
              <a:rPr lang="en-US" sz="1800" dirty="0"/>
              <a:t>Analog filter and amplifier boards</a:t>
            </a:r>
          </a:p>
        </p:txBody>
      </p:sp>
    </p:spTree>
    <p:extLst>
      <p:ext uri="{BB962C8B-B14F-4D97-AF65-F5344CB8AC3E}">
        <p14:creationId xmlns:p14="http://schemas.microsoft.com/office/powerpoint/2010/main" val="93599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>
          <a:xfrm>
            <a:off x="227965" y="6170612"/>
            <a:ext cx="4251960" cy="3444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4654550" y="6170612"/>
            <a:ext cx="4260850" cy="3444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228601" y="1043693"/>
            <a:ext cx="4251324" cy="4957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Primary Systems</a:t>
            </a:r>
            <a:endParaRPr lang="en-US" sz="2000" dirty="0"/>
          </a:p>
          <a:p>
            <a:r>
              <a:rPr lang="en-US" sz="2000" dirty="0"/>
              <a:t>DCCT </a:t>
            </a:r>
          </a:p>
          <a:p>
            <a:pPr lvl="1"/>
            <a:r>
              <a:rPr lang="en-US" sz="1800" dirty="0" err="1"/>
              <a:t>Bergoz</a:t>
            </a:r>
            <a:r>
              <a:rPr lang="en-US" sz="1800" dirty="0"/>
              <a:t> DCCT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Tested in PIP2IT LEBT</a:t>
            </a:r>
          </a:p>
          <a:p>
            <a:r>
              <a:rPr lang="en-US" sz="2000" dirty="0" err="1"/>
              <a:t>Toroids</a:t>
            </a:r>
            <a:endParaRPr lang="en-US" sz="2000" dirty="0"/>
          </a:p>
          <a:p>
            <a:pPr lvl="1"/>
            <a:r>
              <a:rPr lang="en-US" sz="1800" dirty="0"/>
              <a:t>Pearson split-core </a:t>
            </a:r>
            <a:r>
              <a:rPr lang="en-US" sz="1800" dirty="0" err="1"/>
              <a:t>toroids</a:t>
            </a:r>
            <a:endParaRPr lang="en-US" sz="1800" dirty="0"/>
          </a:p>
          <a:p>
            <a:pPr lvl="2"/>
            <a:r>
              <a:rPr lang="en-US" sz="1600" dirty="0"/>
              <a:t>0.1 V/A ±1%</a:t>
            </a:r>
          </a:p>
          <a:p>
            <a:pPr lvl="2"/>
            <a:r>
              <a:rPr lang="en-US" sz="1600" dirty="0"/>
              <a:t>~10 Hz to ~4 MHz</a:t>
            </a:r>
          </a:p>
          <a:p>
            <a:pPr lvl="2"/>
            <a:r>
              <a:rPr lang="en-US" sz="1600" dirty="0"/>
              <a:t>7% per </a:t>
            </a:r>
            <a:r>
              <a:rPr lang="en-US" sz="1600" dirty="0" err="1"/>
              <a:t>ms</a:t>
            </a:r>
            <a:r>
              <a:rPr lang="en-US" sz="1600" dirty="0"/>
              <a:t> droop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Testing in PIP2IT LEBT and MEBT</a:t>
            </a:r>
          </a:p>
          <a:p>
            <a:pPr lvl="1"/>
            <a:r>
              <a:rPr lang="en-US" sz="1800" dirty="0"/>
              <a:t>Studying limitations to long-pulse measurements</a:t>
            </a:r>
          </a:p>
          <a:p>
            <a:pPr lvl="1"/>
            <a:r>
              <a:rPr lang="en-US" sz="1800" dirty="0"/>
              <a:t>Input for MPS</a:t>
            </a:r>
          </a:p>
          <a:p>
            <a:pPr lvl="2"/>
            <a:r>
              <a:rPr lang="en-US" sz="1600" dirty="0"/>
              <a:t>Places tight requirements on toroid system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47284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Secondary Systems</a:t>
            </a:r>
          </a:p>
          <a:p>
            <a:r>
              <a:rPr lang="en-US" sz="2000" dirty="0"/>
              <a:t>Relative measurements</a:t>
            </a:r>
          </a:p>
          <a:p>
            <a:pPr lvl="1"/>
            <a:r>
              <a:rPr lang="en-US" sz="1800" dirty="0"/>
              <a:t>Sensitive to beam effects</a:t>
            </a:r>
          </a:p>
          <a:p>
            <a:pPr lvl="2"/>
            <a:r>
              <a:rPr lang="en-US" sz="1600" dirty="0"/>
              <a:t>Bunch position, velocity and shape</a:t>
            </a:r>
          </a:p>
          <a:p>
            <a:r>
              <a:rPr lang="en-US" sz="2000" dirty="0"/>
              <a:t>Ring pickups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Testing in PIP2IT MEBT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Systematic effects being studied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Possible relative measurement for MPS</a:t>
            </a:r>
          </a:p>
          <a:p>
            <a:r>
              <a:rPr lang="en-US" sz="2000" dirty="0"/>
              <a:t>BPMs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Testing in PIP2IT MEBT</a:t>
            </a:r>
          </a:p>
          <a:p>
            <a:r>
              <a:rPr lang="en-US" sz="2000" dirty="0">
                <a:solidFill>
                  <a:srgbClr val="404040"/>
                </a:solidFill>
              </a:rPr>
              <a:t>Resistive Wall Current Monitor</a:t>
            </a:r>
          </a:p>
          <a:p>
            <a:pPr lvl="1"/>
            <a:endParaRPr lang="en-US" sz="18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Current Measurement Systems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/>
              <a:t>4/10/2017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Vic Scarpine | 2017 P2MAC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01800F4-4579-43AA-8D1C-4C601C6F94A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19876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662</TotalTime>
  <Words>1211</Words>
  <Application>Microsoft Office PowerPoint</Application>
  <PresentationFormat>On-screen Show (4:3)</PresentationFormat>
  <Paragraphs>236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Helvetica</vt:lpstr>
      <vt:lpstr>Symbol</vt:lpstr>
      <vt:lpstr>Times New Roman</vt:lpstr>
      <vt:lpstr>Wingdings</vt:lpstr>
      <vt:lpstr>FNAL_TemplateMac_060514</vt:lpstr>
      <vt:lpstr>Fermilab: Footer Only</vt:lpstr>
      <vt:lpstr>PIP-II Beam Instrumentation</vt:lpstr>
      <vt:lpstr>Outline</vt:lpstr>
      <vt:lpstr>PIP-II Requirements</vt:lpstr>
      <vt:lpstr>Requirement Highlights from CDR</vt:lpstr>
      <vt:lpstr>From the CDR</vt:lpstr>
      <vt:lpstr>Beam Position and Phase – BPM System</vt:lpstr>
      <vt:lpstr>Warm and Cold BPM Designs</vt:lpstr>
      <vt:lpstr>MEBT BPM Development at PIP2IT</vt:lpstr>
      <vt:lpstr>Beam Current Measurement Systems</vt:lpstr>
      <vt:lpstr>Transverse Beam Profiling Systems</vt:lpstr>
      <vt:lpstr>Allison Scanner for MEBT Transverse Emittance Measurements</vt:lpstr>
      <vt:lpstr>MEBT Chopper Extinction Measurement – Under Design</vt:lpstr>
      <vt:lpstr>Summary</vt:lpstr>
      <vt:lpstr>PowerPoint Presentation</vt:lpstr>
      <vt:lpstr>PIP-II Risks to Address and R&amp;D Plans</vt:lpstr>
      <vt:lpstr>PIP-II Risks to Address and R&amp;D Plans (continued)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Victor E Scarpine</cp:lastModifiedBy>
  <cp:revision>58</cp:revision>
  <cp:lastPrinted>2014-01-20T19:40:21Z</cp:lastPrinted>
  <dcterms:created xsi:type="dcterms:W3CDTF">2015-05-15T16:41:26Z</dcterms:created>
  <dcterms:modified xsi:type="dcterms:W3CDTF">2017-03-29T20:04:00Z</dcterms:modified>
</cp:coreProperties>
</file>