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5" r:id="rId1"/>
  </p:sldMasterIdLst>
  <p:notesMasterIdLst>
    <p:notesMasterId r:id="rId11"/>
  </p:notesMasterIdLst>
  <p:handoutMasterIdLst>
    <p:handoutMasterId r:id="rId12"/>
  </p:handoutMasterIdLst>
  <p:sldIdLst>
    <p:sldId id="341" r:id="rId2"/>
    <p:sldId id="383" r:id="rId3"/>
    <p:sldId id="389" r:id="rId4"/>
    <p:sldId id="390" r:id="rId5"/>
    <p:sldId id="391" r:id="rId6"/>
    <p:sldId id="384" r:id="rId7"/>
    <p:sldId id="372" r:id="rId8"/>
    <p:sldId id="387" r:id="rId9"/>
    <p:sldId id="392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71F8D"/>
    <a:srgbClr val="00CCFF"/>
    <a:srgbClr val="98180E"/>
    <a:srgbClr val="0033CC"/>
    <a:srgbClr val="7CEEFA"/>
    <a:srgbClr val="FF9999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6" autoAdjust="0"/>
    <p:restoredTop sz="93075" autoAdjust="0"/>
  </p:normalViewPr>
  <p:slideViewPr>
    <p:cSldViewPr snapToGrid="0">
      <p:cViewPr>
        <p:scale>
          <a:sx n="100" d="100"/>
          <a:sy n="100" d="100"/>
        </p:scale>
        <p:origin x="930" y="288"/>
      </p:cViewPr>
      <p:guideLst>
        <p:guide orient="horz" pos="2160"/>
        <p:guide pos="2880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-177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726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04/02/2014</a:t>
            </a:r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726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fld id="{458A52D5-80D6-487A-8E2F-0FD3FED18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5694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26" y="0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04/02/2014</a:t>
            </a: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581" y="4560901"/>
            <a:ext cx="5366040" cy="431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26" y="9121802"/>
            <a:ext cx="316947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03" eaLnBrk="0" hangingPunct="0">
              <a:defRPr sz="1300" b="0">
                <a:latin typeface="Times" pitchFamily="18" charset="0"/>
              </a:defRPr>
            </a:lvl1pPr>
          </a:lstStyle>
          <a:p>
            <a:pPr>
              <a:defRPr/>
            </a:pPr>
            <a:fld id="{6E4B3FE6-BA20-4960-BE66-FC206F059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826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B3FE6-BA20-4960-BE66-FC206F0599C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04/02/2014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 Department meeting</a:t>
            </a:r>
          </a:p>
        </p:txBody>
      </p:sp>
    </p:spTree>
    <p:extLst>
      <p:ext uri="{BB962C8B-B14F-4D97-AF65-F5344CB8AC3E}">
        <p14:creationId xmlns:p14="http://schemas.microsoft.com/office/powerpoint/2010/main" val="401335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E311-4C51-42F9-9518-B6170552E455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DC30C593-EBDC-4C87-AEA7-EDC4E3FD8874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513FA-8D8C-49A9-8FE1-E8739B97D609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1FB6837-B445-44DE-B7BC-BF1F92DA72BF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86A46-3B4D-4F7C-81AF-7358784B288C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5D498DA5-0151-47B6-822B-D275EA2813C0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FB62-98DF-4813-852D-207B8FC76103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6F0C399D-8B2E-4527-BCE0-E4A99078AC99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7A8A-B9EA-47BA-8296-5EE0E409B202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F27D457F-6F7E-40C5-9D2C-F38F9A4E014E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9033-4337-4A7A-9ABA-5B63D41DAB02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2349E92-BD9E-4A53-8569-C3447EE20791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0AAE-17A3-47A5-8672-C3625202F21C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3FEA92DE-4827-4A65-9801-D409D15B8A09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E7A8-8CD8-48FD-AA8F-1CB4DFB9CB39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30EB0687-D5F8-4C57-BB59-419142AAB2EE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E19F-2A3B-4D75-A285-49F962F1513D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00BE7E06-A98D-461A-B7C1-FC2E8A6D6B47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EF75-AD6B-48A2-A5ED-C11DE44FE987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EE3C5E9C-1B7C-44A1-8361-D0B659BD6E1C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0CCD-3A76-4296-949B-7CFFB7CA3C33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P. </a:t>
            </a:r>
            <a:fld id="{CEB86B7C-7710-4A71-A185-4F6D44BCF82A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Chalkboard" pitchFamily="43" charset="0"/>
              </a:defRPr>
            </a:lvl1pPr>
          </a:lstStyle>
          <a:p>
            <a:pPr>
              <a:defRPr/>
            </a:pPr>
            <a:fld id="{647C011B-F41E-4AF7-AB3A-F30AA6B360AA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Chalkboard Bold" pitchFamily="43" charset="0"/>
              </a:defRPr>
            </a:lvl1pPr>
          </a:lstStyle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Chalkboard" pitchFamily="43" charset="0"/>
              </a:defRPr>
            </a:lvl1pPr>
          </a:lstStyle>
          <a:p>
            <a:pPr>
              <a:defRPr/>
            </a:pPr>
            <a:r>
              <a:rPr lang="en-US" dirty="0"/>
              <a:t>P. </a:t>
            </a:r>
            <a:fld id="{E8079D5C-5C69-4A90-9159-F0861CF62746}" type="slidenum">
              <a:rPr lang="en-US"/>
              <a:pPr>
                <a:defRPr/>
              </a:pPr>
              <a:t>‹#›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321543" name="Line 7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38100">
            <a:solidFill>
              <a:srgbClr val="FF68A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F0A74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rgbClr val="94241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lnSpc>
          <a:spcPct val="102000"/>
        </a:lnSpc>
        <a:spcBef>
          <a:spcPct val="0"/>
        </a:spcBef>
        <a:spcAft>
          <a:spcPct val="0"/>
        </a:spcAft>
        <a:buFont typeface="Wingdings" pitchFamily="2" charset="2"/>
        <a:buChar char="ü"/>
        <a:defRPr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E0717B"/>
          </a:solidFill>
          <a:latin typeface="Trebuchet M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rgbClr val="4A9D33"/>
          </a:solidFill>
          <a:latin typeface="Trebuchet MS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MI/RR Machine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125" y="3495675"/>
            <a:ext cx="6400800" cy="1752600"/>
          </a:xfrm>
        </p:spPr>
        <p:txBody>
          <a:bodyPr/>
          <a:lstStyle/>
          <a:p>
            <a:r>
              <a:rPr lang="en-US" dirty="0"/>
              <a:t>Meiqin Xiao</a:t>
            </a:r>
          </a:p>
          <a:p>
            <a:r>
              <a:rPr lang="en-US" dirty="0"/>
              <a:t>Jan 20, 2716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4E19F-2A3B-4D75-A285-49F962F1513D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2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24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9pPr>
          </a:lstStyle>
          <a:p>
            <a:r>
              <a:rPr lang="en-US" b="0" kern="0" dirty="0"/>
              <a:t>RR weekly summary for NUMI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81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0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4E19F-2A3B-4D75-A285-49F962F1513D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3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447" y="196333"/>
            <a:ext cx="4332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kern="0" dirty="0">
                <a:solidFill>
                  <a:schemeClr val="accent2"/>
                </a:solidFill>
                <a:latin typeface="Comic Sans MS" panose="030F0702030302020204" pitchFamily="66" charset="0"/>
              </a:rPr>
              <a:t>MI for SY weekly summary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81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0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07871" y="3216443"/>
            <a:ext cx="1945820" cy="285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4E19F-2A3B-4D75-A285-49F962F1513D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00BE7E06-A98D-461A-B7C1-FC2E8A6D6B47}" type="slidenum">
              <a:rPr lang="en-US" smtClean="0"/>
              <a:pPr>
                <a:defRPr/>
              </a:pPr>
              <a:t>4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5429" y="272532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F0A74"/>
                </a:solidFill>
                <a:latin typeface="Comic Sans MS" pitchFamily="66" charset="0"/>
              </a:defRPr>
            </a:lvl9pPr>
          </a:lstStyle>
          <a:p>
            <a:r>
              <a:rPr lang="en-US" b="0" kern="0" dirty="0"/>
              <a:t>MI 52 Septa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71" y="942174"/>
            <a:ext cx="88881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SY was commissioned after Last week’s access for 2 mil Septum replacement, and started slow spill Friday afternoon @~3.3E11 until a vacuum bursts in the 52 region on Sunday morning.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Over the weekend, The septa faulted off with the indication of a fault in the downstream (4 mil) septa B.  However, the investigation found </a:t>
            </a:r>
            <a:r>
              <a:rPr lang="en-US" b="0" dirty="0">
                <a:solidFill>
                  <a:srgbClr val="FF0000"/>
                </a:solidFill>
              </a:rPr>
              <a:t>Downstream Septa shorted HV cable Failure was at the connection to the high voltage feed feedthrough in the tunnel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cable was re-terminated, The septa tank </a:t>
            </a:r>
            <a:r>
              <a:rPr lang="en-US" b="0" dirty="0" err="1"/>
              <a:t>hipotted</a:t>
            </a:r>
            <a:r>
              <a:rPr lang="en-US" b="0" dirty="0"/>
              <a:t> OK, and was  not replaced.</a:t>
            </a:r>
          </a:p>
          <a:p>
            <a:endParaRPr lang="en-US" b="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4321629" y="4537326"/>
            <a:ext cx="1352551" cy="5766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864556" y="4051142"/>
            <a:ext cx="169148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connection</a:t>
            </a:r>
          </a:p>
        </p:txBody>
      </p:sp>
    </p:spTree>
    <p:extLst>
      <p:ext uri="{BB962C8B-B14F-4D97-AF65-F5344CB8AC3E}">
        <p14:creationId xmlns:p14="http://schemas.microsoft.com/office/powerpoint/2010/main" val="264425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 mil septum running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1/19/2017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685" y="1108825"/>
            <a:ext cx="4150715" cy="34536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34733"/>
            <a:ext cx="4138447" cy="3427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69290"/>
            <a:ext cx="4403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Losses on the last day of running 4 mil</a:t>
            </a:r>
          </a:p>
          <a:p>
            <a:r>
              <a:rPr lang="en-US" sz="1800" dirty="0"/>
              <a:t>Upstream septa prior to failure in December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4685" y="4581750"/>
            <a:ext cx="4221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Losses on the first full day of running 2 mil</a:t>
            </a:r>
          </a:p>
          <a:p>
            <a:r>
              <a:rPr lang="en-US" sz="1800" dirty="0"/>
              <a:t>Upstream septa.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902" y="5323557"/>
            <a:ext cx="871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 is beam intensity</a:t>
            </a:r>
            <a:r>
              <a:rPr lang="en-US" dirty="0"/>
              <a:t>, others are loss monitors at septa and </a:t>
            </a:r>
            <a:r>
              <a:rPr lang="en-US" dirty="0" err="1"/>
              <a:t>Lambertson</a:t>
            </a:r>
            <a:r>
              <a:rPr lang="en-US" dirty="0"/>
              <a:t>.  </a:t>
            </a:r>
          </a:p>
          <a:p>
            <a:r>
              <a:rPr lang="en-US" dirty="0">
                <a:solidFill>
                  <a:srgbClr val="FF0000"/>
                </a:solidFill>
              </a:rPr>
              <a:t>All scales are the same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80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362075"/>
            <a:ext cx="523875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Recycler weekly Downtime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5E7A8-8CD8-48FD-AA8F-1CB4DFB9CB39}" type="datetime1">
              <a:rPr lang="en-US" smtClean="0">
                <a:latin typeface="Euphemia UCAS" pitchFamily="43" charset="0"/>
              </a:rPr>
              <a:t>1/20/2017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</a:t>
            </a:r>
            <a:fld id="{30EB0687-D5F8-4C57-BB59-419142AAB2EE}" type="slidenum">
              <a:rPr lang="en-US" smtClean="0"/>
              <a:pPr>
                <a:defRPr/>
              </a:pPr>
              <a:t>6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504652"/>
            <a:ext cx="3962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en-US" sz="12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33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B050"/>
                </a:solidFill>
              </a:rPr>
              <a:t>RF, </a:t>
            </a:r>
            <a:r>
              <a:rPr lang="en-US" sz="1400" dirty="0" err="1">
                <a:solidFill>
                  <a:srgbClr val="00B050"/>
                </a:solidFill>
              </a:rPr>
              <a:t>Beam_Inhibit_Failure</a:t>
            </a:r>
            <a:endParaRPr lang="en-US" sz="14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1/19/17 Recycler Dampers not damping</a:t>
            </a:r>
          </a:p>
          <a:p>
            <a:pPr lvl="1"/>
            <a:r>
              <a:rPr lang="en-US" sz="1400" b="0" dirty="0"/>
              <a:t>      The Muon kicker test event ($E9) </a:t>
            </a:r>
          </a:p>
          <a:p>
            <a:pPr lvl="1"/>
            <a:r>
              <a:rPr lang="en-US" sz="1400" b="0" dirty="0"/>
              <a:t>       started not playing well with the </a:t>
            </a:r>
          </a:p>
          <a:p>
            <a:pPr lvl="1"/>
            <a:r>
              <a:rPr lang="en-US" sz="1400" b="0" dirty="0"/>
              <a:t>       Recycler dampers.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638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523875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weekly Downtime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B76DB-365D-4E04-8B4E-08CE6713B110}" type="datetime1">
              <a:rPr lang="en-US" smtClean="0">
                <a:latin typeface="Euphemia UCAS" pitchFamily="43" charset="0"/>
              </a:rPr>
              <a:t>1/20/2017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 Friday 9:00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</a:t>
            </a:r>
            <a:fld id="{30EB0687-D5F8-4C57-BB59-419142AAB2EE}" type="slidenum">
              <a:rPr lang="en-US" smtClean="0"/>
              <a:pPr>
                <a:defRPr/>
              </a:pPr>
              <a:t>7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2737" y="1415145"/>
            <a:ext cx="4782925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300"/>
              </a:spcAft>
              <a:buFont typeface="Lucida Grande"/>
              <a:buChar char="-"/>
            </a:pPr>
            <a:r>
              <a:rPr lang="en-US" sz="1400" dirty="0" err="1">
                <a:solidFill>
                  <a:srgbClr val="FF0000"/>
                </a:solidFill>
              </a:rPr>
              <a:t>Diag</a:t>
            </a:r>
            <a:r>
              <a:rPr lang="en-US" sz="1400" dirty="0">
                <a:solidFill>
                  <a:srgbClr val="FF0000"/>
                </a:solidFill>
              </a:rPr>
              <a:t>/Inst, </a:t>
            </a:r>
            <a:r>
              <a:rPr lang="en-US" sz="1400" dirty="0" err="1">
                <a:solidFill>
                  <a:srgbClr val="FF0000"/>
                </a:solidFill>
              </a:rPr>
              <a:t>Beam_Inhibit_Failure</a:t>
            </a:r>
            <a:endParaRPr lang="en-US" sz="1400" dirty="0">
              <a:solidFill>
                <a:srgbClr val="FF0000"/>
              </a:solidFill>
            </a:endParaRP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1/19/17 </a:t>
            </a:r>
            <a:r>
              <a:rPr lang="it-IT" sz="1200" dirty="0"/>
              <a:t>MI 453 card crate $14</a:t>
            </a:r>
            <a:endParaRPr lang="en-US" sz="1200" dirty="0"/>
          </a:p>
          <a:p>
            <a:pPr marL="742950" lvl="1" indent="-285750">
              <a:spcAft>
                <a:spcPts val="300"/>
              </a:spcAft>
              <a:buFont typeface="Lucida Grande"/>
              <a:buChar char="-"/>
            </a:pPr>
            <a:r>
              <a:rPr lang="en-US" sz="1400" dirty="0" err="1">
                <a:solidFill>
                  <a:srgbClr val="00B050"/>
                </a:solidFill>
              </a:rPr>
              <a:t>Power_Supply</a:t>
            </a:r>
            <a:r>
              <a:rPr lang="en-US" sz="1400" dirty="0">
                <a:solidFill>
                  <a:srgbClr val="00B050"/>
                </a:solidFill>
              </a:rPr>
              <a:t>, </a:t>
            </a:r>
            <a:r>
              <a:rPr lang="en-US" sz="1400" dirty="0" err="1">
                <a:solidFill>
                  <a:srgbClr val="00B050"/>
                </a:solidFill>
              </a:rPr>
              <a:t>Beam_Inhibit_Failure</a:t>
            </a:r>
            <a:endParaRPr lang="en-US" sz="1400" dirty="0">
              <a:solidFill>
                <a:srgbClr val="00B050"/>
              </a:solidFill>
            </a:endParaRP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1/17/17  MI10 PS invertor/regulation card</a:t>
            </a:r>
          </a:p>
          <a:p>
            <a:pPr lvl="2">
              <a:spcAft>
                <a:spcPts val="300"/>
              </a:spcAft>
            </a:pPr>
            <a:r>
              <a:rPr lang="en-US" sz="1200" dirty="0"/>
              <a:t>                   MIPS investigation</a:t>
            </a:r>
          </a:p>
          <a:p>
            <a:pPr lvl="2">
              <a:spcAft>
                <a:spcPts val="300"/>
              </a:spcAft>
            </a:pPr>
            <a:r>
              <a:rPr lang="en-US" sz="1200" dirty="0"/>
              <a:t>                   MI PSLOOP: 20 Upper Volts to Ground</a:t>
            </a:r>
          </a:p>
          <a:p>
            <a:pPr lvl="2">
              <a:spcAft>
                <a:spcPts val="300"/>
              </a:spcAft>
            </a:pPr>
            <a:r>
              <a:rPr lang="en-US" sz="1200" dirty="0"/>
              <a:t>                   MI-52 Septa Conditioning</a:t>
            </a:r>
          </a:p>
          <a:p>
            <a:pPr lvl="2">
              <a:spcAft>
                <a:spcPts val="300"/>
              </a:spcAft>
            </a:pPr>
            <a:r>
              <a:rPr lang="en-US" sz="1200" dirty="0"/>
              <a:t>                   MI20-62 Access to fix SP52</a:t>
            </a:r>
          </a:p>
          <a:p>
            <a:pPr marL="742950" lvl="1" indent="-285750">
              <a:spcAft>
                <a:spcPts val="300"/>
              </a:spcAft>
              <a:buFont typeface="Lucida Grande"/>
              <a:buChar char="-"/>
            </a:pPr>
            <a:r>
              <a:rPr lang="en-US" sz="1400" dirty="0">
                <a:solidFill>
                  <a:srgbClr val="00B0F0"/>
                </a:solidFill>
              </a:rPr>
              <a:t>Vacuum, </a:t>
            </a:r>
            <a:r>
              <a:rPr lang="en-US" sz="1400" dirty="0" err="1">
                <a:solidFill>
                  <a:srgbClr val="00B0F0"/>
                </a:solidFill>
              </a:rPr>
              <a:t>Beam_Inhibit_Failure</a:t>
            </a:r>
            <a:endParaRPr lang="en-US" sz="1400" dirty="0">
              <a:solidFill>
                <a:srgbClr val="00B0F0"/>
              </a:solidFill>
            </a:endParaRP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1/18/17 MI8 Vacuum Burst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1/15/17 MI52 Septa issues</a:t>
            </a:r>
          </a:p>
          <a:p>
            <a:pPr marL="1200150" lvl="2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1/14/17 MI RF Watchdog, </a:t>
            </a:r>
            <a:r>
              <a:rPr lang="en-US" sz="1200" dirty="0" err="1"/>
              <a:t>vac</a:t>
            </a:r>
            <a:r>
              <a:rPr lang="en-US" sz="1200" dirty="0"/>
              <a:t> 603B</a:t>
            </a:r>
          </a:p>
          <a:p>
            <a:pPr marL="742950" lvl="1" indent="-285750">
              <a:spcAft>
                <a:spcPts val="300"/>
              </a:spcAft>
              <a:buFont typeface="Lucida Grande"/>
              <a:buChar char="-"/>
            </a:pPr>
            <a:r>
              <a:rPr lang="en-US" sz="1400" dirty="0">
                <a:solidFill>
                  <a:srgbClr val="C00000"/>
                </a:solidFill>
              </a:rPr>
              <a:t>Water, </a:t>
            </a:r>
            <a:r>
              <a:rPr lang="en-US" sz="1400" dirty="0" err="1">
                <a:solidFill>
                  <a:srgbClr val="C00000"/>
                </a:solidFill>
              </a:rPr>
              <a:t>Beam_Inhibit_Failure</a:t>
            </a:r>
            <a:endParaRPr lang="en-US" sz="1400" dirty="0">
              <a:solidFill>
                <a:srgbClr val="C00000"/>
              </a:solidFill>
            </a:endParaRP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1/16/17 MI30 LCW pumps tripped </a:t>
            </a:r>
          </a:p>
          <a:p>
            <a:pPr marL="742950" lvl="1" indent="-285750">
              <a:spcAft>
                <a:spcPts val="300"/>
              </a:spcAft>
              <a:buFont typeface="Lucida Grande"/>
              <a:buChar char="-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RF,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Beam_Inhibit_Failure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1/14/17 MI RF Watchdog APG-B Overdrive</a:t>
            </a:r>
          </a:p>
          <a:p>
            <a:pPr marL="1085850" lvl="2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2">
              <a:spcAft>
                <a:spcPts val="300"/>
              </a:spcAft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853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Recycler DCCT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1/20/2017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725" y="1041966"/>
            <a:ext cx="875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0" dirty="0"/>
              <a:t>the Recycler DCCT board was swapped with a new modified one. The new board seems to work well, we no longer see the oscillations during slip stacking</a:t>
            </a:r>
          </a:p>
        </p:txBody>
      </p:sp>
      <p:sp>
        <p:nvSpPr>
          <p:cNvPr id="3" name="AutoShape 2" descr="https://www-bd.fnal.gov/Elog/api/get/file/binary?fileId=10296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294"/>
            <a:ext cx="4442282" cy="36883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545" y="1857294"/>
            <a:ext cx="4442285" cy="36883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5707564"/>
            <a:ext cx="341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R:Beam (green)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new DCCT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5875" y="5684850"/>
            <a:ext cx="332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R:Beam (green)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old DCCT</a:t>
            </a:r>
          </a:p>
        </p:txBody>
      </p:sp>
    </p:spTree>
    <p:extLst>
      <p:ext uri="{BB962C8B-B14F-4D97-AF65-F5344CB8AC3E}">
        <p14:creationId xmlns:p14="http://schemas.microsoft.com/office/powerpoint/2010/main" val="198265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77850"/>
            <a:ext cx="4155577" cy="33880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 stack damper applied to the operation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5E7A8-8CD8-48FD-AA8F-1CB4DFB9CB39}" type="datetime1">
              <a:rPr lang="en-US" smtClean="0">
                <a:latin typeface="Euphemia UCAS" pitchFamily="43" charset="0"/>
              </a:rPr>
              <a:t>1/19/2017</a:t>
            </a:fld>
            <a:endParaRPr lang="en-US" dirty="0">
              <a:latin typeface="Euphemia UCAS" pitchFamily="43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 Department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P. </a:t>
            </a:r>
            <a:fld id="{30EB0687-D5F8-4C57-BB59-419142AAB2EE}" type="slidenum">
              <a:rPr lang="en-US" smtClean="0"/>
              <a:pPr>
                <a:defRPr/>
              </a:pPr>
              <a:t>9</a:t>
            </a:fld>
            <a:endParaRPr lang="en-US" dirty="0">
              <a:latin typeface="Times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" y="972056"/>
            <a:ext cx="8334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There has been “Slip stack damper” studies since last Friday, and it’s promising. It was applied to the operation and left running overnight yesterday.  More tuning is coming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232" y="1847850"/>
            <a:ext cx="4095968" cy="340078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685800" y="3028949"/>
            <a:ext cx="914400" cy="54292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1025" y="3028949"/>
            <a:ext cx="1019175" cy="5429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00625" y="3028949"/>
            <a:ext cx="1019175" cy="5429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200" y="3838574"/>
            <a:ext cx="1019175" cy="5429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562850" y="3838573"/>
            <a:ext cx="1019175" cy="5429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5323" y="5717677"/>
            <a:ext cx="729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Losses @ 14 booster turns before and after applied the slip stack damper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36472" y="5308874"/>
            <a:ext cx="89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Before</a:t>
            </a:r>
            <a:r>
              <a:rPr lang="en-US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72149" y="530887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After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61925" y="4905375"/>
            <a:ext cx="771525" cy="47624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91874" y="4905374"/>
            <a:ext cx="771525" cy="47624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solidFill>
                  <a:srgbClr val="FF33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427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47501</TotalTime>
  <Words>444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Chalkboard</vt:lpstr>
      <vt:lpstr>Chalkboard Bold</vt:lpstr>
      <vt:lpstr>Euphemia UCAS</vt:lpstr>
      <vt:lpstr>Geneva</vt:lpstr>
      <vt:lpstr>Lucida Grande</vt:lpstr>
      <vt:lpstr>MS PGothic</vt:lpstr>
      <vt:lpstr>Arial</vt:lpstr>
      <vt:lpstr>Comic Sans MS</vt:lpstr>
      <vt:lpstr>Helvetica</vt:lpstr>
      <vt:lpstr>Times</vt:lpstr>
      <vt:lpstr>Times New Roman</vt:lpstr>
      <vt:lpstr>Trebuchet MS</vt:lpstr>
      <vt:lpstr>Wingdings</vt:lpstr>
      <vt:lpstr>Blank Presentation</vt:lpstr>
      <vt:lpstr>MI/RR Machine Report</vt:lpstr>
      <vt:lpstr>PowerPoint Presentation</vt:lpstr>
      <vt:lpstr>PowerPoint Presentation</vt:lpstr>
      <vt:lpstr>PowerPoint Presentation</vt:lpstr>
      <vt:lpstr>2 mil septum running</vt:lpstr>
      <vt:lpstr>Recycler weekly Downtime</vt:lpstr>
      <vt:lpstr>MI weekly Downtime</vt:lpstr>
      <vt:lpstr>New Recycler DCCT</vt:lpstr>
      <vt:lpstr>Slip stack damper applied to the operation 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Injector stray beam clearing options  May 25, 2005</dc:title>
  <dc:creator>Ming-Jen Yang</dc:creator>
  <cp:lastModifiedBy>Meiqin xiao</cp:lastModifiedBy>
  <cp:revision>634</cp:revision>
  <cp:lastPrinted>2015-06-09T21:30:55Z</cp:lastPrinted>
  <dcterms:created xsi:type="dcterms:W3CDTF">2005-05-25T16:53:13Z</dcterms:created>
  <dcterms:modified xsi:type="dcterms:W3CDTF">2017-01-20T14:43:11Z</dcterms:modified>
</cp:coreProperties>
</file>