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2"/>
  </p:notesMasterIdLst>
  <p:handoutMasterIdLst>
    <p:handoutMasterId r:id="rId13"/>
  </p:handoutMasterIdLst>
  <p:sldIdLst>
    <p:sldId id="294" r:id="rId2"/>
    <p:sldId id="299" r:id="rId3"/>
    <p:sldId id="309" r:id="rId4"/>
    <p:sldId id="308" r:id="rId5"/>
    <p:sldId id="310" r:id="rId6"/>
    <p:sldId id="311" r:id="rId7"/>
    <p:sldId id="312" r:id="rId8"/>
    <p:sldId id="313" r:id="rId9"/>
    <p:sldId id="314" r:id="rId10"/>
    <p:sldId id="300" r:id="rId1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94660"/>
  </p:normalViewPr>
  <p:slideViewPr>
    <p:cSldViewPr snapToGrid="0" snapToObjects="1" showGuides="1">
      <p:cViewPr varScale="1">
        <p:scale>
          <a:sx n="120" d="100"/>
          <a:sy n="120" d="100"/>
        </p:scale>
        <p:origin x="96" y="642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1/19/2017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1/19/2017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1/19/2017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1/19/2017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1/19/2017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-ad.fnal.gov/ops/schedul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Accelerator Division </a:t>
            </a:r>
            <a:r>
              <a:rPr lang="en-US" dirty="0"/>
              <a:t>Status &amp; Scheduling Meeting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Daniel Johnson</a:t>
            </a:r>
          </a:p>
          <a:p>
            <a:r>
              <a:rPr lang="en-US" dirty="0"/>
              <a:t>2017 Weekly Status and Plan Meeting</a:t>
            </a:r>
          </a:p>
          <a:p>
            <a:r>
              <a:rPr lang="en-US" dirty="0"/>
              <a:t>20 January 2017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Schedule can be accessed from the Operations Department Home Page</a:t>
            </a:r>
          </a:p>
          <a:p>
            <a:pPr lvl="1"/>
            <a:r>
              <a:rPr lang="en-US" dirty="0"/>
              <a:t>Schedules -&gt; </a:t>
            </a:r>
            <a:r>
              <a:rPr lang="en-US" dirty="0">
                <a:hlinkClick r:id="rId2"/>
              </a:rPr>
              <a:t>Operations Schedule</a:t>
            </a:r>
            <a:endParaRPr lang="en-US" dirty="0"/>
          </a:p>
          <a:p>
            <a:pPr marL="282575" lvl="1" indent="0">
              <a:buNone/>
            </a:pPr>
            <a:endParaRPr lang="en-US" dirty="0"/>
          </a:p>
          <a:p>
            <a:r>
              <a:rPr lang="en-US" dirty="0"/>
              <a:t>Direct link to schedule</a:t>
            </a:r>
          </a:p>
          <a:p>
            <a:pPr lvl="1"/>
            <a:r>
              <a:rPr lang="en-US" dirty="0">
                <a:hlinkClick r:id="rId2"/>
              </a:rPr>
              <a:t>http://www-ad.fnal.gov/ops/schedule.html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Schedules and Links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0900 AD Status &amp; Plan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037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0" y="533576"/>
            <a:ext cx="8621201" cy="4078929"/>
          </a:xfrm>
        </p:spPr>
        <p:txBody>
          <a:bodyPr/>
          <a:lstStyle/>
          <a:p>
            <a:pPr marL="282575" lvl="1" indent="0">
              <a:buNone/>
            </a:pPr>
            <a:endParaRPr lang="en-US" sz="1400" dirty="0"/>
          </a:p>
          <a:p>
            <a:pPr marL="282575" lvl="1" indent="0">
              <a:buNone/>
            </a:pPr>
            <a:endParaRPr lang="en-US" sz="1400" dirty="0"/>
          </a:p>
          <a:p>
            <a:pPr lvl="0"/>
            <a:r>
              <a:rPr lang="en-US" sz="1400" dirty="0"/>
              <a:t>Friday, January 20</a:t>
            </a:r>
            <a:r>
              <a:rPr lang="en-US" sz="1400" baseline="30000" dirty="0"/>
              <a:t>th</a:t>
            </a:r>
            <a:r>
              <a:rPr lang="en-US" sz="1400" dirty="0"/>
              <a:t> </a:t>
            </a:r>
          </a:p>
          <a:p>
            <a:pPr lvl="1"/>
            <a:r>
              <a:rPr lang="en-US" sz="1400" dirty="0"/>
              <a:t>ICW Curtailment ends with completion of work at Casey’s Pond</a:t>
            </a:r>
          </a:p>
          <a:p>
            <a:pPr marL="282575" lvl="1" indent="0">
              <a:buNone/>
            </a:pPr>
            <a:endParaRPr lang="en-US" sz="1400" dirty="0"/>
          </a:p>
          <a:p>
            <a:r>
              <a:rPr lang="en-US" sz="1400" dirty="0"/>
              <a:t>Friday, February 10</a:t>
            </a:r>
            <a:r>
              <a:rPr lang="en-US" sz="1400" baseline="30000" dirty="0"/>
              <a:t>th</a:t>
            </a:r>
            <a:endParaRPr lang="en-US" sz="1400" dirty="0"/>
          </a:p>
          <a:p>
            <a:pPr lvl="1"/>
            <a:r>
              <a:rPr lang="en-US" sz="1400" dirty="0"/>
              <a:t>Master </a:t>
            </a:r>
            <a:r>
              <a:rPr lang="en-US" sz="1400" dirty="0" err="1"/>
              <a:t>SubStation</a:t>
            </a:r>
            <a:r>
              <a:rPr lang="en-US" sz="1400" dirty="0"/>
              <a:t> (MSS) yard is energized</a:t>
            </a:r>
          </a:p>
          <a:p>
            <a:pPr marL="282575" lvl="1" indent="0">
              <a:buNone/>
            </a:pPr>
            <a:endParaRPr lang="en-US" sz="1400" dirty="0"/>
          </a:p>
          <a:p>
            <a:pPr lvl="0"/>
            <a:r>
              <a:rPr lang="en-US" sz="1400" dirty="0"/>
              <a:t>Wednesday, February 15</a:t>
            </a:r>
            <a:r>
              <a:rPr lang="en-US" sz="1400" baseline="30000" dirty="0"/>
              <a:t>th</a:t>
            </a:r>
          </a:p>
          <a:p>
            <a:pPr lvl="1"/>
            <a:r>
              <a:rPr lang="en-US" sz="1400" dirty="0"/>
              <a:t> Initial Loads added to Master </a:t>
            </a:r>
            <a:r>
              <a:rPr lang="en-US" sz="1400" dirty="0" err="1"/>
              <a:t>SubStation</a:t>
            </a:r>
            <a:endParaRPr lang="en-US" sz="1400" dirty="0"/>
          </a:p>
          <a:p>
            <a:pPr marL="282575" lvl="1" indent="0">
              <a:buNone/>
            </a:pPr>
            <a:endParaRPr lang="en-US" sz="1400" dirty="0"/>
          </a:p>
          <a:p>
            <a:pPr lvl="0"/>
            <a:r>
              <a:rPr lang="en-US" sz="1400" dirty="0"/>
              <a:t>Monday, February 27</a:t>
            </a:r>
            <a:r>
              <a:rPr lang="en-US" sz="1400" baseline="30000" dirty="0"/>
              <a:t>th</a:t>
            </a:r>
            <a:r>
              <a:rPr lang="en-US" sz="1400" dirty="0"/>
              <a:t> – Thursday, March 2</a:t>
            </a:r>
            <a:r>
              <a:rPr lang="en-US" sz="1400" baseline="30000" dirty="0"/>
              <a:t>nd</a:t>
            </a:r>
            <a:r>
              <a:rPr lang="en-US" sz="1400" dirty="0"/>
              <a:t> </a:t>
            </a:r>
          </a:p>
          <a:p>
            <a:pPr lvl="1"/>
            <a:r>
              <a:rPr lang="en-US" sz="1400" dirty="0"/>
              <a:t>Site loads begin to be added to Master </a:t>
            </a:r>
            <a:r>
              <a:rPr lang="en-US" sz="1400" dirty="0" err="1"/>
              <a:t>SubStation</a:t>
            </a:r>
            <a:endParaRPr lang="en-US" sz="1400" dirty="0"/>
          </a:p>
          <a:p>
            <a:pPr lvl="1"/>
            <a:r>
              <a:rPr lang="en-US" sz="1400" dirty="0"/>
              <a:t>See Schedule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8DA7FA5-8EFC-1446-AFE1-777E21C38831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Events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0900 AD Status &amp; Plan Meeting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70661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003" y="200389"/>
            <a:ext cx="8686800" cy="320908"/>
          </a:xfrm>
        </p:spPr>
        <p:txBody>
          <a:bodyPr/>
          <a:lstStyle/>
          <a:p>
            <a:r>
              <a:rPr lang="en-US" dirty="0"/>
              <a:t>February 2017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0900 AD Status &amp; Plan Meeting</a:t>
            </a:r>
            <a:endParaRPr lang="en-US" b="1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3"/>
          </p:nvPr>
        </p:nvPicPr>
        <p:blipFill rotWithShape="1">
          <a:blip r:embed="rId2"/>
          <a:srcRect l="3295" t="18033" r="1295" b="8196"/>
          <a:stretch/>
        </p:blipFill>
        <p:spPr>
          <a:xfrm>
            <a:off x="222250" y="521297"/>
            <a:ext cx="8724358" cy="4114800"/>
          </a:xfrm>
        </p:spPr>
      </p:pic>
    </p:spTree>
    <p:extLst>
      <p:ext uri="{BB962C8B-B14F-4D97-AF65-F5344CB8AC3E}">
        <p14:creationId xmlns:p14="http://schemas.microsoft.com/office/powerpoint/2010/main" val="2374504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1/19/2017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7003" y="200389"/>
            <a:ext cx="8686800" cy="320908"/>
          </a:xfrm>
        </p:spPr>
        <p:txBody>
          <a:bodyPr/>
          <a:lstStyle/>
          <a:p>
            <a:r>
              <a:rPr lang="en-US" dirty="0"/>
              <a:t>March 2017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0900 AD Status &amp; Plan Meeting</a:t>
            </a:r>
            <a:endParaRPr lang="en-US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3"/>
          </p:nvPr>
        </p:nvPicPr>
        <p:blipFill rotWithShape="1">
          <a:blip r:embed="rId2"/>
          <a:srcRect l="3473" t="18251" r="1493" b="8415"/>
          <a:stretch/>
        </p:blipFill>
        <p:spPr>
          <a:xfrm>
            <a:off x="160462" y="521296"/>
            <a:ext cx="8776803" cy="4090461"/>
          </a:xfrm>
        </p:spPr>
      </p:pic>
    </p:spTree>
    <p:extLst>
      <p:ext uri="{BB962C8B-B14F-4D97-AF65-F5344CB8AC3E}">
        <p14:creationId xmlns:p14="http://schemas.microsoft.com/office/powerpoint/2010/main" val="2589111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1/19/2017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February 15</a:t>
            </a:r>
            <a:r>
              <a:rPr lang="en-US" baseline="30000" dirty="0"/>
              <a:t>th</a:t>
            </a:r>
            <a:r>
              <a:rPr lang="en-US" dirty="0"/>
              <a:t>  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0900 AD Status &amp; Plan Meeting</a:t>
            </a:r>
            <a:endParaRPr lang="en-US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3"/>
          </p:nvPr>
        </p:nvPicPr>
        <p:blipFill rotWithShape="1">
          <a:blip r:embed="rId2"/>
          <a:srcRect t="9349" b="65783"/>
          <a:stretch/>
        </p:blipFill>
        <p:spPr>
          <a:xfrm>
            <a:off x="222250" y="509722"/>
            <a:ext cx="8686800" cy="4109986"/>
          </a:xfrm>
        </p:spPr>
      </p:pic>
    </p:spTree>
    <p:extLst>
      <p:ext uri="{BB962C8B-B14F-4D97-AF65-F5344CB8AC3E}">
        <p14:creationId xmlns:p14="http://schemas.microsoft.com/office/powerpoint/2010/main" val="3217240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1/19/2017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February 27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0900 AD Status &amp; Plan Meeting</a:t>
            </a:r>
            <a:endParaRPr lang="en-US" b="1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3"/>
          </p:nvPr>
        </p:nvPicPr>
        <p:blipFill rotWithShape="1">
          <a:blip r:embed="rId2"/>
          <a:srcRect l="2062" t="8796" b="66336"/>
          <a:stretch/>
        </p:blipFill>
        <p:spPr>
          <a:xfrm>
            <a:off x="222250" y="509722"/>
            <a:ext cx="8686800" cy="4109986"/>
          </a:xfrm>
        </p:spPr>
      </p:pic>
    </p:spTree>
    <p:extLst>
      <p:ext uri="{BB962C8B-B14F-4D97-AF65-F5344CB8AC3E}">
        <p14:creationId xmlns:p14="http://schemas.microsoft.com/office/powerpoint/2010/main" val="3120263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1/19/2017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February 28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0900 AD Status &amp; Plan Meeting</a:t>
            </a:r>
            <a:endParaRPr lang="en-US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3"/>
          </p:nvPr>
        </p:nvPicPr>
        <p:blipFill rotWithShape="1">
          <a:blip r:embed="rId2"/>
          <a:srcRect t="8504" b="67761"/>
          <a:stretch/>
        </p:blipFill>
        <p:spPr>
          <a:xfrm>
            <a:off x="228600" y="509721"/>
            <a:ext cx="8686800" cy="4102035"/>
          </a:xfrm>
        </p:spPr>
      </p:pic>
    </p:spTree>
    <p:extLst>
      <p:ext uri="{BB962C8B-B14F-4D97-AF65-F5344CB8AC3E}">
        <p14:creationId xmlns:p14="http://schemas.microsoft.com/office/powerpoint/2010/main" val="404196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1/19/2017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 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0900 AD Status &amp; Plan Meeting</a:t>
            </a:r>
            <a:endParaRPr lang="en-US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3"/>
          </p:nvPr>
        </p:nvPicPr>
        <p:blipFill rotWithShape="1">
          <a:blip r:embed="rId2"/>
          <a:srcRect t="8967" b="63288"/>
          <a:stretch/>
        </p:blipFill>
        <p:spPr>
          <a:xfrm>
            <a:off x="222250" y="509722"/>
            <a:ext cx="8686800" cy="4109986"/>
          </a:xfrm>
        </p:spPr>
      </p:pic>
    </p:spTree>
    <p:extLst>
      <p:ext uri="{BB962C8B-B14F-4D97-AF65-F5344CB8AC3E}">
        <p14:creationId xmlns:p14="http://schemas.microsoft.com/office/powerpoint/2010/main" val="3865631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1/19/2017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 2</a:t>
            </a:r>
            <a:r>
              <a:rPr lang="en-US" baseline="30000" dirty="0"/>
              <a:t>nd</a:t>
            </a:r>
            <a:r>
              <a:rPr lang="en-US" dirty="0"/>
              <a:t> 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Daniel Johnson | 0900 AD Status &amp; Plan Meeting</a:t>
            </a:r>
            <a:endParaRPr lang="en-US" b="1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3"/>
          </p:nvPr>
        </p:nvPicPr>
        <p:blipFill rotWithShape="1">
          <a:blip r:embed="rId2"/>
          <a:srcRect t="8515" b="66617"/>
          <a:stretch/>
        </p:blipFill>
        <p:spPr>
          <a:xfrm>
            <a:off x="224073" y="509721"/>
            <a:ext cx="8686800" cy="4070229"/>
          </a:xfrm>
        </p:spPr>
      </p:pic>
    </p:spTree>
    <p:extLst>
      <p:ext uri="{BB962C8B-B14F-4D97-AF65-F5344CB8AC3E}">
        <p14:creationId xmlns:p14="http://schemas.microsoft.com/office/powerpoint/2010/main" val="274639938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Fermilab_PPT_16x9_031716</Template>
  <TotalTime>701</TotalTime>
  <Words>213</Words>
  <Application>Microsoft Office PowerPoint</Application>
  <PresentationFormat>On-screen Show (16:9)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Geneva</vt:lpstr>
      <vt:lpstr>Helvetica</vt:lpstr>
      <vt:lpstr>Fermilab_PPT_090915</vt:lpstr>
      <vt:lpstr>PowerPoint Presentation</vt:lpstr>
      <vt:lpstr>Upcoming Events</vt:lpstr>
      <vt:lpstr>February 2017</vt:lpstr>
      <vt:lpstr>March 2017</vt:lpstr>
      <vt:lpstr>February 15th  </vt:lpstr>
      <vt:lpstr>February 27th </vt:lpstr>
      <vt:lpstr>February 28th </vt:lpstr>
      <vt:lpstr>March 1st </vt:lpstr>
      <vt:lpstr>March 2nd </vt:lpstr>
      <vt:lpstr>Schedules and Links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A. Johnson x2074 05157N</dc:creator>
  <cp:lastModifiedBy>Daniel A. Johnson x2074 05157N</cp:lastModifiedBy>
  <cp:revision>76</cp:revision>
  <cp:lastPrinted>2014-01-20T19:40:21Z</cp:lastPrinted>
  <dcterms:created xsi:type="dcterms:W3CDTF">2016-08-16T13:41:08Z</dcterms:created>
  <dcterms:modified xsi:type="dcterms:W3CDTF">2017-01-20T00:13:55Z</dcterms:modified>
</cp:coreProperties>
</file>