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  <p:sldMasterId id="2147484044" r:id="rId5"/>
    <p:sldMasterId id="2147484064" r:id="rId6"/>
  </p:sldMasterIdLst>
  <p:notesMasterIdLst>
    <p:notesMasterId r:id="rId45"/>
  </p:notesMasterIdLst>
  <p:handoutMasterIdLst>
    <p:handoutMasterId r:id="rId46"/>
  </p:handoutMasterIdLst>
  <p:sldIdLst>
    <p:sldId id="826" r:id="rId7"/>
    <p:sldId id="865" r:id="rId8"/>
    <p:sldId id="877" r:id="rId9"/>
    <p:sldId id="917" r:id="rId10"/>
    <p:sldId id="886" r:id="rId11"/>
    <p:sldId id="943" r:id="rId12"/>
    <p:sldId id="840" r:id="rId13"/>
    <p:sldId id="919" r:id="rId14"/>
    <p:sldId id="946" r:id="rId15"/>
    <p:sldId id="947" r:id="rId16"/>
    <p:sldId id="867" r:id="rId17"/>
    <p:sldId id="841" r:id="rId18"/>
    <p:sldId id="842" r:id="rId19"/>
    <p:sldId id="843" r:id="rId20"/>
    <p:sldId id="920" r:id="rId21"/>
    <p:sldId id="921" r:id="rId22"/>
    <p:sldId id="922" r:id="rId23"/>
    <p:sldId id="923" r:id="rId24"/>
    <p:sldId id="924" r:id="rId25"/>
    <p:sldId id="925" r:id="rId26"/>
    <p:sldId id="926" r:id="rId27"/>
    <p:sldId id="927" r:id="rId28"/>
    <p:sldId id="928" r:id="rId29"/>
    <p:sldId id="929" r:id="rId30"/>
    <p:sldId id="939" r:id="rId31"/>
    <p:sldId id="930" r:id="rId32"/>
    <p:sldId id="931" r:id="rId33"/>
    <p:sldId id="932" r:id="rId34"/>
    <p:sldId id="941" r:id="rId35"/>
    <p:sldId id="940" r:id="rId36"/>
    <p:sldId id="942" r:id="rId37"/>
    <p:sldId id="933" r:id="rId38"/>
    <p:sldId id="934" r:id="rId39"/>
    <p:sldId id="936" r:id="rId40"/>
    <p:sldId id="937" r:id="rId41"/>
    <p:sldId id="938" r:id="rId42"/>
    <p:sldId id="858" r:id="rId43"/>
    <p:sldId id="935" r:id="rId44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FF"/>
    <a:srgbClr val="FF0000"/>
    <a:srgbClr val="9A0000"/>
    <a:srgbClr val="FFFFCC"/>
    <a:srgbClr val="A4001D"/>
    <a:srgbClr val="9D3431"/>
    <a:srgbClr val="FF9966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34" autoAdjust="0"/>
    <p:restoredTop sz="94453" autoAdjust="0"/>
  </p:normalViewPr>
  <p:slideViewPr>
    <p:cSldViewPr snapToGrid="0">
      <p:cViewPr varScale="1">
        <p:scale>
          <a:sx n="108" d="100"/>
          <a:sy n="108" d="100"/>
        </p:scale>
        <p:origin x="226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6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013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69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44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63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24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41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55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174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00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69AAA-0200-42F5-B422-8B7FC0F55257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76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907BB-BEC6-4154-881C-F5D108F38E89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6445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907BB-BEC6-4154-881C-F5D108F38E89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073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907BB-BEC6-4154-881C-F5D108F38E89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5829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09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96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88912-92A8-4304-928E-BB13E01A18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4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ABFE3-5476-4CAE-94AF-48467296D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467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4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15.png"/><Relationship Id="rId9" Type="http://schemas.openxmlformats.org/officeDocument/2006/relationships/image" Target="../media/image8.gi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909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477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799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859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334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72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991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1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CD9FA-4F23-42AF-9AAB-187BBB0DC83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25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A7A5-0DC9-4632-AD47-5A22745D62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4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82E6C-A6D9-4987-BA08-E10899E79DDA}" type="slidenum">
              <a:rPr lang="en-US" altLang="en-US"/>
              <a:pPr/>
              <a:t>‹#›</a:t>
            </a:fld>
            <a:endParaRPr lang="en-US" altLang="en-US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77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29276" y="6196062"/>
            <a:ext cx="584812" cy="500014"/>
          </a:xfrm>
          <a:prstGeom prst="rect">
            <a:avLst/>
          </a:prstGeom>
          <a:noFill/>
        </p:spPr>
      </p:pic>
      <p:pic>
        <p:nvPicPr>
          <p:cNvPr id="2050" name="Picture 2" descr="C:\Users\boyce\Documents\fermilab_wd10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22893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yce\Documents\jlab_wd1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47" y="6230571"/>
            <a:ext cx="952500" cy="314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51" r:id="rId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-110" charset="-128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1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1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gif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8164" y="1032963"/>
            <a:ext cx="8161700" cy="2246313"/>
          </a:xfrm>
        </p:spPr>
        <p:txBody>
          <a:bodyPr/>
          <a:lstStyle/>
          <a:p>
            <a:r>
              <a:rPr lang="en-US" altLang="en-US" dirty="0"/>
              <a:t>3.9GHz Cryomodule Assembly at Fermilab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086251" y="3419747"/>
            <a:ext cx="5480050" cy="2187702"/>
          </a:xfrm>
        </p:spPr>
        <p:txBody>
          <a:bodyPr/>
          <a:lstStyle/>
          <a:p>
            <a:r>
              <a:rPr lang="en-US" dirty="0"/>
              <a:t>Tug Arkan / Chuck Grimm</a:t>
            </a:r>
          </a:p>
          <a:p>
            <a:r>
              <a:rPr lang="en-US" dirty="0"/>
              <a:t>LCLS-II 3.9GHz CM Final Design Review </a:t>
            </a:r>
          </a:p>
          <a:p>
            <a:r>
              <a:rPr lang="en-US" dirty="0"/>
              <a:t>January 30-31, 2017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2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48862" y="222946"/>
            <a:ext cx="8408126" cy="749894"/>
          </a:xfrm>
        </p:spPr>
        <p:txBody>
          <a:bodyPr/>
          <a:lstStyle/>
          <a:p>
            <a:r>
              <a:rPr lang="en-US" altLang="en-US" sz="3200" dirty="0"/>
              <a:t>Parts / Fixtures / Hardware </a:t>
            </a:r>
            <a:br>
              <a:rPr lang="en-US" altLang="en-US" sz="3200" dirty="0"/>
            </a:br>
            <a:r>
              <a:rPr lang="en-US" altLang="en-US" sz="3200" dirty="0"/>
              <a:t>Entrance to Cleanroom Preparation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8125" y="2609850"/>
            <a:ext cx="3952875" cy="31623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b="0" dirty="0"/>
              <a:t>Assembly hardware:</a:t>
            </a:r>
          </a:p>
          <a:p>
            <a:pPr lvl="1">
              <a:lnSpc>
                <a:spcPct val="90000"/>
              </a:lnSpc>
            </a:pPr>
            <a:r>
              <a:rPr lang="en-US" altLang="en-US" sz="2000" b="0" dirty="0"/>
              <a:t>Wash in the ultrasonic bath</a:t>
            </a:r>
          </a:p>
          <a:p>
            <a:pPr lvl="1">
              <a:lnSpc>
                <a:spcPct val="90000"/>
              </a:lnSpc>
            </a:pPr>
            <a:r>
              <a:rPr lang="en-US" altLang="en-US" sz="2000" b="0" dirty="0"/>
              <a:t>Dry under Class100 hood</a:t>
            </a:r>
          </a:p>
          <a:p>
            <a:pPr lvl="1">
              <a:lnSpc>
                <a:spcPct val="90000"/>
              </a:lnSpc>
            </a:pPr>
            <a:r>
              <a:rPr lang="en-US" altLang="en-US" sz="2000" b="0" dirty="0"/>
              <a:t>Move into the Class 1000 ante clean room</a:t>
            </a:r>
          </a:p>
          <a:p>
            <a:pPr lvl="1">
              <a:lnSpc>
                <a:spcPct val="90000"/>
              </a:lnSpc>
            </a:pPr>
            <a:r>
              <a:rPr lang="en-US" altLang="en-US" sz="2000" b="0" dirty="0"/>
              <a:t>Blow clean with ionized nitrogen while monitoring the particle count in the sluice area (Class 100)</a:t>
            </a:r>
          </a:p>
          <a:p>
            <a:pPr lvl="1">
              <a:lnSpc>
                <a:spcPct val="90000"/>
              </a:lnSpc>
            </a:pPr>
            <a:r>
              <a:rPr lang="en-US" altLang="en-US" sz="2000" b="0" dirty="0"/>
              <a:t>Transport into the Class 10 assembly area</a:t>
            </a:r>
            <a:endParaRPr lang="en-US" altLang="en-US" sz="2000" dirty="0"/>
          </a:p>
        </p:txBody>
      </p:sp>
      <p:pic>
        <p:nvPicPr>
          <p:cNvPr id="18437" name="Picture 4" descr="DSC00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" descr="DSC037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9624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7620000" y="241558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Class 10 Hood</a:t>
            </a:r>
          </a:p>
        </p:txBody>
      </p:sp>
      <p:sp>
        <p:nvSpPr>
          <p:cNvPr id="18440" name="Line 7"/>
          <p:cNvSpPr>
            <a:spLocks noChangeShapeType="1"/>
          </p:cNvSpPr>
          <p:nvPr/>
        </p:nvSpPr>
        <p:spPr bwMode="auto">
          <a:xfrm flipV="1">
            <a:off x="6858000" y="2580680"/>
            <a:ext cx="838200" cy="1011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41" name="Line 8"/>
          <p:cNvSpPr>
            <a:spLocks noChangeShapeType="1"/>
          </p:cNvSpPr>
          <p:nvPr/>
        </p:nvSpPr>
        <p:spPr bwMode="auto">
          <a:xfrm flipH="1">
            <a:off x="5334000" y="3352800"/>
            <a:ext cx="685800" cy="1371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4572000" y="4495800"/>
            <a:ext cx="106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US cleaners</a:t>
            </a:r>
          </a:p>
        </p:txBody>
      </p:sp>
      <p:sp>
        <p:nvSpPr>
          <p:cNvPr id="18443" name="Line 10"/>
          <p:cNvSpPr>
            <a:spLocks noChangeShapeType="1"/>
          </p:cNvSpPr>
          <p:nvPr/>
        </p:nvSpPr>
        <p:spPr bwMode="auto">
          <a:xfrm flipV="1">
            <a:off x="5334000" y="2895600"/>
            <a:ext cx="15240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44" name="Text Box 11"/>
          <p:cNvSpPr txBox="1">
            <a:spLocks noChangeArrowheads="1"/>
          </p:cNvSpPr>
          <p:nvPr/>
        </p:nvSpPr>
        <p:spPr bwMode="auto">
          <a:xfrm>
            <a:off x="148862" y="5980331"/>
            <a:ext cx="4956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/>
              <a:t>Electro-polished, rolled thread 316L stainless steel studs; silicon bronze nuts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543800" y="1171575"/>
            <a:ext cx="1447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Class 1000 softwall cleanroom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6858000" y="1339850"/>
            <a:ext cx="762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4450080" y="6113759"/>
            <a:ext cx="3927566" cy="16382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0762" y="1219697"/>
            <a:ext cx="4423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Magnetic Hygiene Quality Control for every part, hardware, fixtures, tools that will be used in the cleanroom for assembly prior cleaning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3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57051" y="174172"/>
            <a:ext cx="8001000" cy="762000"/>
          </a:xfrm>
        </p:spPr>
        <p:txBody>
          <a:bodyPr/>
          <a:lstStyle/>
          <a:p>
            <a:r>
              <a:rPr lang="en-US" altLang="en-US" sz="3200" dirty="0"/>
              <a:t>Cold End Coupler Assembly (WS0)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3840" y="1371600"/>
            <a:ext cx="5486399" cy="419317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Leak check, RGA the dressed qualified cavity (received with beamline under vacuum)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Assemble pump/backfill/purge flex hose to the cavity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Backfill the cavity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Leak check the coupler pair in the processing stand as delivered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Backfill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Remove a cold end coupler from the stand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Assemble cold end coupler to the cavity using  particle free flange assembly (PFFA) procedures.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Pump down, leak check, RGA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Backfill</a:t>
            </a: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FontTx/>
              <a:buNone/>
              <a:defRPr/>
            </a:pP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39" y="1303698"/>
            <a:ext cx="2729089" cy="510690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01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String Assembly-I (WS1)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3653" y="1415143"/>
            <a:ext cx="5104411" cy="506185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100" dirty="0"/>
              <a:t>Rotational alignment of cavities</a:t>
            </a:r>
            <a:endParaRPr lang="en-US" altLang="en-US" sz="21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100" b="0" dirty="0"/>
              <a:t>Gate Valve (GV1) to Cavity #1 Assembly: </a:t>
            </a:r>
            <a:endParaRPr lang="en-US" altLang="en-US" sz="2100" dirty="0">
              <a:solidFill>
                <a:srgbClr val="FF0000"/>
              </a:solidFill>
            </a:endParaRPr>
          </a:p>
          <a:p>
            <a:pPr lvl="1"/>
            <a:r>
              <a:rPr lang="en-US" altLang="en-US" sz="2100" b="0" dirty="0"/>
              <a:t>Check the particle free cleanliness of the GV and clean as needed</a:t>
            </a:r>
          </a:p>
          <a:p>
            <a:pPr lvl="1"/>
            <a:r>
              <a:rPr lang="en-US" altLang="en-US" sz="2100" b="0" dirty="0"/>
              <a:t>Sub-assembly of the GV peripherals</a:t>
            </a:r>
          </a:p>
          <a:p>
            <a:pPr lvl="1"/>
            <a:r>
              <a:rPr lang="en-US" altLang="en-US" sz="2100" b="0" dirty="0"/>
              <a:t>Installation to the support post and vacuum hose assembly</a:t>
            </a:r>
          </a:p>
          <a:p>
            <a:pPr lvl="1"/>
            <a:r>
              <a:rPr lang="en-US" altLang="en-US" sz="2100" b="0" dirty="0"/>
              <a:t>Alignment to the cavity beam line flange</a:t>
            </a:r>
          </a:p>
          <a:p>
            <a:pPr lvl="1"/>
            <a:r>
              <a:rPr lang="en-US" altLang="en-US" sz="2100" b="0" dirty="0"/>
              <a:t>Assemble the gate valve to the cavity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95" y="1158844"/>
            <a:ext cx="3245865" cy="2870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095" y="4154088"/>
            <a:ext cx="3245865" cy="20054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6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String Assembly-II (WS1)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6437" y="1603725"/>
            <a:ext cx="4343400" cy="454991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en-US" sz="2000" b="0" dirty="0"/>
              <a:t>Cavity to Cavity Assembly with the interconnect bellows:</a:t>
            </a:r>
          </a:p>
          <a:p>
            <a:pPr lvl="1"/>
            <a:r>
              <a:rPr lang="en-US" altLang="en-US" sz="2000" b="0" dirty="0"/>
              <a:t>Assemble </a:t>
            </a:r>
            <a:r>
              <a:rPr lang="en-US" altLang="en-US" sz="2000" dirty="0"/>
              <a:t>flex</a:t>
            </a:r>
            <a:r>
              <a:rPr lang="en-US" altLang="en-US" sz="2000" b="0" dirty="0"/>
              <a:t> hose to the cavity. Pump down and Leak check. Backfill</a:t>
            </a:r>
          </a:p>
          <a:p>
            <a:pPr lvl="1"/>
            <a:r>
              <a:rPr lang="en-US" altLang="en-US" sz="2000" b="0" dirty="0"/>
              <a:t>Align the interconnect bellows to the cavity field probe end beampipe flange</a:t>
            </a:r>
          </a:p>
          <a:p>
            <a:pPr lvl="1"/>
            <a:r>
              <a:rPr lang="en-US" altLang="en-US" sz="2000" b="0" dirty="0"/>
              <a:t>Assemble with PFFA</a:t>
            </a:r>
          </a:p>
          <a:p>
            <a:pPr lvl="1"/>
            <a:r>
              <a:rPr lang="en-US" altLang="en-US" sz="2000" b="0" dirty="0"/>
              <a:t>Align the bellows to the cavity coupler end beampipe flange</a:t>
            </a:r>
          </a:p>
          <a:p>
            <a:pPr lvl="1"/>
            <a:r>
              <a:rPr lang="en-US" altLang="en-US" sz="2000" b="0" dirty="0"/>
              <a:t>Assemble with PFFA</a:t>
            </a:r>
          </a:p>
          <a:p>
            <a:pPr marL="457200" lvl="1" indent="0">
              <a:buNone/>
            </a:pPr>
            <a:endParaRPr lang="en-US" altLang="en-US" sz="2000" b="0" dirty="0"/>
          </a:p>
          <a:p>
            <a:pPr lvl="1">
              <a:buFontTx/>
              <a:buNone/>
            </a:pPr>
            <a:endParaRPr lang="en-US" altLang="en-US" sz="20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96" y="302436"/>
            <a:ext cx="3025596" cy="3351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67" y="3662375"/>
            <a:ext cx="3437575" cy="27957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726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String Assembly-III (WS1)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>
          <a:xfrm>
            <a:off x="499245" y="1295400"/>
            <a:ext cx="3964113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0" dirty="0"/>
              <a:t>BPM+GV2 assembly and leak check 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0" dirty="0"/>
              <a:t>BPM/GV2 subassembly to the 8 cavity string 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0" dirty="0"/>
              <a:t>Pump down fully assembled cavity string, bag the bellows, leak check. Backfill 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0" dirty="0"/>
              <a:t>Roll out of the cleanroom to WS2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64" y="1140660"/>
            <a:ext cx="3286927" cy="3179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031" y="4472296"/>
            <a:ext cx="5594247" cy="21571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48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89411" y="202102"/>
            <a:ext cx="8305800" cy="685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CAF-MP9 During LCLS-II Production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1" y="1639331"/>
            <a:ext cx="8738689" cy="360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096000" y="3023928"/>
            <a:ext cx="1744613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WS1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397369" y="3048000"/>
            <a:ext cx="1742911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WS2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096000" y="3475277"/>
            <a:ext cx="1742911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WS0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26434" y="1605176"/>
            <a:ext cx="342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3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WS2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51822" y="1524000"/>
            <a:ext cx="3124200" cy="722122"/>
          </a:xfrm>
        </p:spPr>
        <p:txBody>
          <a:bodyPr>
            <a:normAutofit/>
          </a:bodyPr>
          <a:lstStyle/>
          <a:p>
            <a:r>
              <a:rPr lang="en-US" sz="2000" dirty="0"/>
              <a:t>After Roll-Out at WS1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5" y="2286000"/>
            <a:ext cx="4752369" cy="362127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14600" y="6172200"/>
            <a:ext cx="4572000" cy="4935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Dressed Cavity Ordered Without Tee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667000"/>
            <a:ext cx="4038600" cy="28527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50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WS2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51822" y="1524000"/>
            <a:ext cx="3124200" cy="722122"/>
          </a:xfrm>
        </p:spPr>
        <p:txBody>
          <a:bodyPr>
            <a:normAutofit/>
          </a:bodyPr>
          <a:lstStyle/>
          <a:p>
            <a:r>
              <a:rPr lang="en-US" sz="2000" dirty="0"/>
              <a:t>2-Phase Line Welding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7726" y="6094605"/>
            <a:ext cx="4572000" cy="493521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Same welding configuration and parameters.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Tee will be added as part of the procedure.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1" y="2518968"/>
            <a:ext cx="4360936" cy="3148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04" y="1260487"/>
            <a:ext cx="4222009" cy="3255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569224"/>
            <a:ext cx="2743200" cy="193542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3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WS2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1143000" y="1524000"/>
            <a:ext cx="1529378" cy="457200"/>
          </a:xfrm>
        </p:spPr>
        <p:txBody>
          <a:bodyPr>
            <a:normAutofit/>
          </a:bodyPr>
          <a:lstStyle/>
          <a:p>
            <a:r>
              <a:rPr lang="en-US" sz="2000" dirty="0"/>
              <a:t>Tank Heaters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6096001"/>
            <a:ext cx="3124200" cy="304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Heaters will be installed in this location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2" y="2209800"/>
            <a:ext cx="3013849" cy="304800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endCxn id="6" idx="0"/>
          </p:cNvCxnSpPr>
          <p:nvPr/>
        </p:nvCxnSpPr>
        <p:spPr>
          <a:xfrm flipH="1">
            <a:off x="2095500" y="4497195"/>
            <a:ext cx="602554" cy="1598806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9800"/>
            <a:ext cx="3530600" cy="2647950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4114800" y="6096001"/>
            <a:ext cx="4873752" cy="30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Along with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Kapton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tape and Stycast, Ti shim material will keep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heaters securely fastened to He tanks like 1.3GHz </a:t>
            </a:r>
          </a:p>
        </p:txBody>
      </p:sp>
      <p:cxnSp>
        <p:nvCxnSpPr>
          <p:cNvPr id="19" name="Straight Arrow Connector 18"/>
          <p:cNvCxnSpPr>
            <a:endCxn id="18" idx="0"/>
          </p:cNvCxnSpPr>
          <p:nvPr/>
        </p:nvCxnSpPr>
        <p:spPr>
          <a:xfrm>
            <a:off x="6172200" y="3429000"/>
            <a:ext cx="379476" cy="2667001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630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3" y="4554562"/>
            <a:ext cx="3752782" cy="1928264"/>
          </a:xfrm>
          <a:prstGeom prst="rect">
            <a:avLst/>
          </a:prstGeom>
        </p:spPr>
      </p:pic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WS2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1044856" y="1524000"/>
            <a:ext cx="2438400" cy="381000"/>
          </a:xfrm>
        </p:spPr>
        <p:txBody>
          <a:bodyPr>
            <a:normAutofit/>
          </a:bodyPr>
          <a:lstStyle/>
          <a:p>
            <a:r>
              <a:rPr lang="en-US" sz="2000" dirty="0"/>
              <a:t>Magnetic Shielding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078224" y="5843016"/>
            <a:ext cx="4898895" cy="3019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Shields installed on the upstream and downstream ends and up the chimney – not on the outside center section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Internal He vessel shield will cover length of cavity end-to-end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32" y="2334230"/>
            <a:ext cx="2622098" cy="2059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85" y="2328530"/>
            <a:ext cx="3028497" cy="2065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334231"/>
            <a:ext cx="3033519" cy="2059521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endCxn id="18" idx="0"/>
          </p:cNvCxnSpPr>
          <p:nvPr/>
        </p:nvCxnSpPr>
        <p:spPr>
          <a:xfrm>
            <a:off x="3950208" y="4050792"/>
            <a:ext cx="2577464" cy="1792224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8" idx="0"/>
          </p:cNvCxnSpPr>
          <p:nvPr/>
        </p:nvCxnSpPr>
        <p:spPr>
          <a:xfrm flipV="1">
            <a:off x="6527672" y="4050792"/>
            <a:ext cx="1400176" cy="1792224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0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Outline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207917" y="1228099"/>
            <a:ext cx="8744494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2"/>
            <a:r>
              <a:rPr lang="en-US" altLang="en-US" sz="2400" dirty="0"/>
              <a:t>Production Strategy </a:t>
            </a:r>
          </a:p>
          <a:p>
            <a:pPr lvl="2"/>
            <a:r>
              <a:rPr lang="en-US" altLang="en-US" sz="2400" dirty="0"/>
              <a:t>Fermilab Cryomodule Assembly Facility (CAF) infrastructure</a:t>
            </a:r>
          </a:p>
          <a:p>
            <a:pPr lvl="2"/>
            <a:r>
              <a:rPr lang="en-US" altLang="en-US" sz="2400" dirty="0"/>
              <a:t>Detailed CM Assembly Workflow at CAF</a:t>
            </a:r>
          </a:p>
          <a:p>
            <a:pPr lvl="2"/>
            <a:r>
              <a:rPr lang="en-US" altLang="en-US" sz="2400" dirty="0"/>
              <a:t>Travelers and Part kits</a:t>
            </a:r>
          </a:p>
          <a:p>
            <a:pPr lvl="2"/>
            <a:r>
              <a:rPr lang="en-US" altLang="en-US" sz="2400" dirty="0"/>
              <a:t>Summary</a:t>
            </a:r>
          </a:p>
          <a:p>
            <a:pPr marL="324000" lvl="2" indent="0">
              <a:buNone/>
            </a:pPr>
            <a:endParaRPr lang="en-US" altLang="en-US" sz="2400" b="0" dirty="0"/>
          </a:p>
          <a:p>
            <a:pPr lvl="1"/>
            <a:endParaRPr lang="en-US" altLang="en-US" sz="2800" b="0" dirty="0"/>
          </a:p>
          <a:p>
            <a:pPr lvl="2"/>
            <a:endParaRPr lang="en-US" altLang="en-US" sz="2400" b="0" dirty="0"/>
          </a:p>
          <a:p>
            <a:pPr lvl="1"/>
            <a:endParaRPr lang="en-US" altLang="en-US" sz="28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58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09" y="2039470"/>
            <a:ext cx="4291408" cy="2913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83" y="2068778"/>
            <a:ext cx="4186999" cy="2884222"/>
          </a:xfrm>
          <a:prstGeom prst="rect">
            <a:avLst/>
          </a:prstGeom>
        </p:spPr>
      </p:pic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WS2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1044856" y="1524000"/>
            <a:ext cx="2536544" cy="381000"/>
          </a:xfrm>
        </p:spPr>
        <p:txBody>
          <a:bodyPr>
            <a:normAutofit/>
          </a:bodyPr>
          <a:lstStyle/>
          <a:p>
            <a:r>
              <a:rPr lang="en-US" sz="2000" dirty="0"/>
              <a:t>Bladetuner Installation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676401" y="6013451"/>
            <a:ext cx="6840892" cy="30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Bladetuner and piezos installed at WS2, for 1.3 GHz lever tuner was installed at WS3.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Bladetuner has safety rods for safe transport</a:t>
            </a:r>
          </a:p>
        </p:txBody>
      </p:sp>
      <p:cxnSp>
        <p:nvCxnSpPr>
          <p:cNvPr id="11" name="Straight Arrow Connector 10"/>
          <p:cNvCxnSpPr>
            <a:stCxn id="18" idx="0"/>
          </p:cNvCxnSpPr>
          <p:nvPr/>
        </p:nvCxnSpPr>
        <p:spPr>
          <a:xfrm flipV="1">
            <a:off x="5096847" y="4572001"/>
            <a:ext cx="1608753" cy="144145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 txBox="1">
            <a:spLocks/>
          </p:cNvSpPr>
          <p:nvPr/>
        </p:nvSpPr>
        <p:spPr>
          <a:xfrm>
            <a:off x="4038600" y="5490430"/>
            <a:ext cx="1630493" cy="272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Safety rods</a:t>
            </a: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4853847" y="4378826"/>
            <a:ext cx="1394553" cy="1111604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0"/>
          </p:cNvCxnSpPr>
          <p:nvPr/>
        </p:nvCxnSpPr>
        <p:spPr>
          <a:xfrm flipV="1">
            <a:off x="4853847" y="3510889"/>
            <a:ext cx="1394553" cy="1979541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67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WS2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838200" y="1455950"/>
            <a:ext cx="3527144" cy="381000"/>
          </a:xfrm>
        </p:spPr>
        <p:txBody>
          <a:bodyPr>
            <a:normAutofit/>
          </a:bodyPr>
          <a:lstStyle/>
          <a:p>
            <a:r>
              <a:rPr lang="en-US" sz="2000" dirty="0"/>
              <a:t>Upper Coldmass Attachment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619356" y="5986586"/>
            <a:ext cx="5381643" cy="8714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Due to a slight interference issue with the bearing block leg and 2-phase chimney, the cavity string will need to roll upstream slightly on the lollipop stands than back downstream after clearing the chimney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8486" y="5586048"/>
            <a:ext cx="3744937" cy="2574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Warm-up/Cool-down welding same as 1.3 GHz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38" y="2099883"/>
            <a:ext cx="4383180" cy="2929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2" y="2099882"/>
            <a:ext cx="4194643" cy="2929317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5" idx="0"/>
          </p:cNvCxnSpPr>
          <p:nvPr/>
        </p:nvCxnSpPr>
        <p:spPr>
          <a:xfrm flipV="1">
            <a:off x="1900955" y="4976448"/>
            <a:ext cx="211309" cy="60960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96847" y="3657600"/>
            <a:ext cx="981279" cy="2291497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168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WS2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838200" y="1455950"/>
            <a:ext cx="4038600" cy="381000"/>
          </a:xfrm>
        </p:spPr>
        <p:txBody>
          <a:bodyPr>
            <a:normAutofit/>
          </a:bodyPr>
          <a:lstStyle/>
          <a:p>
            <a:r>
              <a:rPr lang="en-US" sz="2000" dirty="0"/>
              <a:t>Coldmass Transport to WS3 at ICB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484639" y="4350635"/>
            <a:ext cx="3400443" cy="4918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Modifications to red fixture will allow use for 3.9 GHz upper coldmass move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02260" y="5334000"/>
            <a:ext cx="2616693" cy="272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1.3 GHz upper coldmass fixture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7" y="2099883"/>
            <a:ext cx="4074570" cy="2496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894" y="2099883"/>
            <a:ext cx="4782219" cy="1733453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5" idx="0"/>
          </p:cNvCxnSpPr>
          <p:nvPr/>
        </p:nvCxnSpPr>
        <p:spPr>
          <a:xfrm flipV="1">
            <a:off x="1410607" y="3048000"/>
            <a:ext cx="535716" cy="228600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8" idx="0"/>
          </p:cNvCxnSpPr>
          <p:nvPr/>
        </p:nvCxnSpPr>
        <p:spPr>
          <a:xfrm flipH="1" flipV="1">
            <a:off x="6185147" y="2535527"/>
            <a:ext cx="999714" cy="1815108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648200"/>
            <a:ext cx="2650672" cy="2100532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172379" y="6067632"/>
            <a:ext cx="2037422" cy="561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Same transport fixture will be used</a:t>
            </a:r>
          </a:p>
        </p:txBody>
      </p:sp>
      <p:cxnSp>
        <p:nvCxnSpPr>
          <p:cNvPr id="24" name="Straight Arrow Connector 23"/>
          <p:cNvCxnSpPr>
            <a:stCxn id="23" idx="3"/>
          </p:cNvCxnSpPr>
          <p:nvPr/>
        </p:nvCxnSpPr>
        <p:spPr>
          <a:xfrm flipV="1">
            <a:off x="2209801" y="5966734"/>
            <a:ext cx="1447799" cy="381782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7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219480" y="143551"/>
            <a:ext cx="8153400" cy="762000"/>
          </a:xfrm>
        </p:spPr>
        <p:txBody>
          <a:bodyPr/>
          <a:lstStyle/>
          <a:p>
            <a:pPr algn="ctr"/>
            <a:r>
              <a:rPr lang="en-US" sz="3200" b="1" dirty="0"/>
              <a:t>CAF-ICB during LCLS-II Production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0" y="2311765"/>
            <a:ext cx="8648807" cy="2449455"/>
          </a:xfrm>
          <a:prstGeom prst="rect">
            <a:avLst/>
          </a:prstGeom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500451" y="2545636"/>
            <a:ext cx="1811842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Sick CM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repair area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067464" y="3418122"/>
            <a:ext cx="806365" cy="36988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WS4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199857" y="2683857"/>
            <a:ext cx="1129789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WS3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385560" y="2676109"/>
            <a:ext cx="920931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WS5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062345" y="3718560"/>
            <a:ext cx="974182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WS6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0954" y="2078149"/>
            <a:ext cx="3135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96180" y="3191967"/>
            <a:ext cx="1695317" cy="8443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88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WS3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36367" y="1442125"/>
            <a:ext cx="6096000" cy="381000"/>
          </a:xfrm>
        </p:spPr>
        <p:txBody>
          <a:bodyPr>
            <a:normAutofit/>
          </a:bodyPr>
          <a:lstStyle/>
          <a:p>
            <a:r>
              <a:rPr lang="en-US" sz="2000" dirty="0"/>
              <a:t>Cavity String Alignment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" y="2438399"/>
            <a:ext cx="3657599" cy="27431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3652" y="5161003"/>
            <a:ext cx="3064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Fiducials Glued on Beam Flanges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38400"/>
            <a:ext cx="1679280" cy="2722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80" y="2438399"/>
            <a:ext cx="2985422" cy="27355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18939" y="5173940"/>
            <a:ext cx="1305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Laser Tracker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08480" y="512094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“Z” adjustment first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“X” and “Y” follow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99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WS3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36367" y="1442125"/>
            <a:ext cx="6096000" cy="381000"/>
          </a:xfrm>
        </p:spPr>
        <p:txBody>
          <a:bodyPr>
            <a:normAutofit/>
          </a:bodyPr>
          <a:lstStyle/>
          <a:p>
            <a:r>
              <a:rPr lang="en-US" sz="2000" dirty="0"/>
              <a:t>Cavity String Alignment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7614" y="5066218"/>
            <a:ext cx="3064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Larger diameter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prisms are more desirable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6001" y="4620049"/>
            <a:ext cx="1305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Cavity clamp to invar rod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74022" y="4589505"/>
            <a:ext cx="26110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“Z”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tolerance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</a:rPr>
              <a:t> +/- 1mm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Relative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FPC spacing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“X”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</a:rPr>
              <a:t>tolerance +/- .075mm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“Y” tolerance +/- .075mm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</a:rPr>
              <a:t>Relative to electrical centerline of cavity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“X” offset is set at this WS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4" y="2135011"/>
            <a:ext cx="2992212" cy="2880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92" y="2709954"/>
            <a:ext cx="2572230" cy="1901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771" y="1719072"/>
            <a:ext cx="3285229" cy="27249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879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WS3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36367" y="1442125"/>
            <a:ext cx="6096000" cy="381000"/>
          </a:xfrm>
        </p:spPr>
        <p:txBody>
          <a:bodyPr>
            <a:normAutofit/>
          </a:bodyPr>
          <a:lstStyle/>
          <a:p>
            <a:r>
              <a:rPr lang="en-US" sz="2000" dirty="0"/>
              <a:t>Thermal Straps and Cables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65407" y="4483942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Similar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1.3 GHz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1"/>
            <a:ext cx="4864639" cy="2386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831677"/>
            <a:ext cx="2668607" cy="1926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4831677"/>
            <a:ext cx="2275743" cy="19268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19" y="2057401"/>
            <a:ext cx="3664652" cy="239611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2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WS3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36367" y="1442125"/>
            <a:ext cx="6096000" cy="381000"/>
          </a:xfrm>
        </p:spPr>
        <p:txBody>
          <a:bodyPr>
            <a:normAutofit/>
          </a:bodyPr>
          <a:lstStyle/>
          <a:p>
            <a:r>
              <a:rPr lang="en-US" sz="2000" dirty="0"/>
              <a:t>Lower Thermal Shields Attached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31967" y="607369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setup as 1.3 GHz except coupler ports on opposite sides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7" y="2362199"/>
            <a:ext cx="8001000" cy="269487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66800" y="5462652"/>
            <a:ext cx="1676400" cy="2523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Finger Welds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2743200" y="4114799"/>
            <a:ext cx="457200" cy="1474027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2743200" y="4114799"/>
            <a:ext cx="1219200" cy="1474027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382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WS4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36367" y="1442125"/>
            <a:ext cx="6096000" cy="381000"/>
          </a:xfrm>
        </p:spPr>
        <p:txBody>
          <a:bodyPr>
            <a:normAutofit/>
          </a:bodyPr>
          <a:lstStyle/>
          <a:p>
            <a:r>
              <a:rPr lang="en-US" sz="2000" dirty="0"/>
              <a:t>Insulation Wrap and Vacuum Vessel Integration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13167" y="5579327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MLI wrap same as 1.3 GHz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07" y="2362200"/>
            <a:ext cx="4114800" cy="3093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62200"/>
            <a:ext cx="4162698" cy="30937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1723" y="5579326"/>
            <a:ext cx="3024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Setup on fixture same as 1.3 GHz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57043" y="6434237"/>
            <a:ext cx="489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Coldmass integration to vacuum vessel same as 1.3 GHz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99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WS4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36367" y="1442125"/>
            <a:ext cx="6096000" cy="381000"/>
          </a:xfrm>
        </p:spPr>
        <p:txBody>
          <a:bodyPr>
            <a:normAutofit/>
          </a:bodyPr>
          <a:lstStyle/>
          <a:p>
            <a:r>
              <a:rPr lang="en-US" sz="2000" dirty="0"/>
              <a:t>Final Cavity Alignment and Cold Offset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0118" y="5114082"/>
            <a:ext cx="3164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Once the vacuum vessel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coldmass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leveled, the roll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taken out by adjusting the support nuts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1723" y="5579326"/>
            <a:ext cx="3024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Setup on fixture same as 1.3 GHz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087" y="2029036"/>
            <a:ext cx="3184658" cy="2388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1" y="2029036"/>
            <a:ext cx="3184657" cy="23884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1" y="4580719"/>
            <a:ext cx="3020224" cy="2208501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21" idx="1"/>
          </p:cNvCxnSpPr>
          <p:nvPr/>
        </p:nvCxnSpPr>
        <p:spPr>
          <a:xfrm flipH="1" flipV="1">
            <a:off x="557784" y="2962656"/>
            <a:ext cx="4232334" cy="2520758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1" idx="1"/>
          </p:cNvCxnSpPr>
          <p:nvPr/>
        </p:nvCxnSpPr>
        <p:spPr>
          <a:xfrm flipH="1" flipV="1">
            <a:off x="841248" y="5184648"/>
            <a:ext cx="3948870" cy="298766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34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98418" y="228600"/>
            <a:ext cx="8001000" cy="762000"/>
          </a:xfrm>
        </p:spPr>
        <p:txBody>
          <a:bodyPr/>
          <a:lstStyle/>
          <a:p>
            <a:r>
              <a:rPr lang="en-US" altLang="en-US" sz="3200" dirty="0"/>
              <a:t>Planned LCLS-II Production CMs </a:t>
            </a:r>
            <a:br>
              <a:rPr lang="en-US" altLang="en-US" sz="3200" dirty="0"/>
            </a:br>
            <a:r>
              <a:rPr lang="en-US" altLang="en-US" sz="3200" dirty="0"/>
              <a:t>Workflow at Fermilab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399" y="1219199"/>
            <a:ext cx="8445138" cy="5381897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Receive dressed, ready to be tested in VTS (vertical test stand) cavities from the vendors (Beamline under vacuum)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Incoming Inspection at IB4.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Test cavities in VTS at IB1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/>
              <a:t>Qualified Cavities go to CAF-MP9 cleanroom for cold end coupler assembly (WS0).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Non qualified cavities will be re-processed (HPR, light EP etc.) and re-tested.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One cavity out of every sixteen will be tested in horizontal test stand (HTS) . Other cavities still stay in the cleanroom and ready to be assembled into a cavity string.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/>
              <a:t>8 qualified cavities, BPM, Gate Valves, Interconnecting Bellows/Spool: Cavity String Assembly at CAF-MP9 Cleanroom (WS1)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/>
              <a:t>Cold Mass Assembly at CAF-MP9 (WS2)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/>
              <a:t>Cold Mass Assembly at CAF-ICB (WS3 &amp; WS4)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/>
              <a:t>Final Assembly and QC checks (WS5) and prep for transport to CMTS at CAF-ICB (WS6)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Cryomodule Test at CMTS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Transport the module back to CAF-ICB (WS6)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Prepare and Ship Module to SLAC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08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WS4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36367" y="1442125"/>
            <a:ext cx="6096000" cy="381000"/>
          </a:xfrm>
        </p:spPr>
        <p:txBody>
          <a:bodyPr>
            <a:normAutofit/>
          </a:bodyPr>
          <a:lstStyle/>
          <a:p>
            <a:r>
              <a:rPr lang="en-US" sz="2000" dirty="0"/>
              <a:t>Final Cavity Alignment and Cold Offset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58" y="2158345"/>
            <a:ext cx="5092774" cy="34988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19337" y="5886605"/>
            <a:ext cx="3771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Bring the cavity string beam axis to the designed z (longitudinal) position </a:t>
            </a:r>
            <a:r>
              <a:rPr lang="en-US" sz="1400" dirty="0" err="1"/>
              <a:t>wrt</a:t>
            </a:r>
            <a:r>
              <a:rPr lang="en-US" sz="1400" dirty="0"/>
              <a:t> </a:t>
            </a:r>
            <a:r>
              <a:rPr lang="en-US" sz="1400" dirty="0" err="1"/>
              <a:t>vv</a:t>
            </a:r>
            <a:r>
              <a:rPr lang="en-US" sz="1400" dirty="0"/>
              <a:t> by using the along the vessel push bolts. </a:t>
            </a:r>
          </a:p>
        </p:txBody>
      </p:sp>
      <p:cxnSp>
        <p:nvCxnSpPr>
          <p:cNvPr id="6" name="Straight Arrow Connector 5"/>
          <p:cNvCxnSpPr>
            <a:stCxn id="17" idx="0"/>
          </p:cNvCxnSpPr>
          <p:nvPr/>
        </p:nvCxnSpPr>
        <p:spPr>
          <a:xfrm flipH="1" flipV="1">
            <a:off x="4019337" y="4251960"/>
            <a:ext cx="1885676" cy="1634645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92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2406584"/>
            <a:ext cx="4222712" cy="3171256"/>
          </a:xfrm>
          <a:prstGeom prst="rect">
            <a:avLst/>
          </a:prstGeom>
        </p:spPr>
      </p:pic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WS4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36367" y="1442125"/>
            <a:ext cx="6096000" cy="381000"/>
          </a:xfrm>
        </p:spPr>
        <p:txBody>
          <a:bodyPr>
            <a:normAutofit/>
          </a:bodyPr>
          <a:lstStyle/>
          <a:p>
            <a:r>
              <a:rPr lang="en-US" sz="2000" dirty="0"/>
              <a:t>Final Cavity Alignment and Cold Offset</a:t>
            </a:r>
          </a:p>
        </p:txBody>
      </p:sp>
      <p:cxnSp>
        <p:nvCxnSpPr>
          <p:cNvPr id="5" name="Straight Arrow Connector 4"/>
          <p:cNvCxnSpPr>
            <a:stCxn id="14" idx="1"/>
          </p:cNvCxnSpPr>
          <p:nvPr/>
        </p:nvCxnSpPr>
        <p:spPr>
          <a:xfrm flipH="1">
            <a:off x="1783080" y="2863394"/>
            <a:ext cx="3098708" cy="1105763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4" idx="1"/>
          </p:cNvCxnSpPr>
          <p:nvPr/>
        </p:nvCxnSpPr>
        <p:spPr>
          <a:xfrm flipH="1">
            <a:off x="1179576" y="2863394"/>
            <a:ext cx="3702212" cy="2211526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81788" y="2278618"/>
            <a:ext cx="39118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Bring the 2 posts into a plane normal to local gravity and at such a height that the cavity string beam axis is at the designed </a:t>
            </a:r>
            <a:r>
              <a:rPr lang="en-US" sz="1400" dirty="0" err="1"/>
              <a:t>dH</a:t>
            </a:r>
            <a:r>
              <a:rPr lang="en-US" sz="1400" dirty="0"/>
              <a:t> vertical offset from the VV center.  Use the up and down bolts.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12" y="3448169"/>
            <a:ext cx="3824309" cy="31720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77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981200"/>
            <a:ext cx="3013955" cy="40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WS5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36367" y="1442125"/>
            <a:ext cx="6096000" cy="381000"/>
          </a:xfrm>
        </p:spPr>
        <p:txBody>
          <a:bodyPr>
            <a:normAutofit/>
          </a:bodyPr>
          <a:lstStyle/>
          <a:p>
            <a:r>
              <a:rPr lang="en-US" sz="2000" dirty="0"/>
              <a:t>JT Valve Welding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44309" y="4184943"/>
            <a:ext cx="1339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X-ray location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677" y="602464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 welded configuration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0400" y="6434237"/>
            <a:ext cx="3200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JT valve assembly same as 1.3 GHz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95400"/>
            <a:ext cx="3508858" cy="263164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105400" y="2657550"/>
            <a:ext cx="501367" cy="481961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>
            <a:stCxn id="21" idx="1"/>
            <a:endCxn id="12" idx="5"/>
          </p:cNvCxnSpPr>
          <p:nvPr/>
        </p:nvCxnSpPr>
        <p:spPr>
          <a:xfrm flipH="1" flipV="1">
            <a:off x="5533344" y="3068929"/>
            <a:ext cx="1410965" cy="1269903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29" y="4735865"/>
            <a:ext cx="2142400" cy="1263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40" y="4732608"/>
            <a:ext cx="2188798" cy="126719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572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FNAL 3.9 GHz Cryomodule Assembly at WS5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sz="quarter" idx="14"/>
          </p:nvPr>
        </p:nvSpPr>
        <p:spPr>
          <a:xfrm>
            <a:off x="436366" y="1442125"/>
            <a:ext cx="7640833" cy="381000"/>
          </a:xfrm>
        </p:spPr>
        <p:txBody>
          <a:bodyPr>
            <a:normAutofit/>
          </a:bodyPr>
          <a:lstStyle/>
          <a:p>
            <a:r>
              <a:rPr lang="en-US" sz="2000" dirty="0"/>
              <a:t>Warm End Coupler Installation, Waveguides, and Instrumentation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1800" y="5989174"/>
            <a:ext cx="3902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final leak checks and pressures tests are performed at this workstation prior to move to CMTF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000" y="5281884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 procedures as 1.3 GHz but installed on both sides due to alternating FPC’s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9021" y="5281884"/>
            <a:ext cx="32007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 instrumentation connections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62200"/>
            <a:ext cx="3617913" cy="2721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73923"/>
            <a:ext cx="3737447" cy="27495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71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1257" y="129091"/>
            <a:ext cx="8294135" cy="753033"/>
          </a:xfrm>
        </p:spPr>
        <p:txBody>
          <a:bodyPr/>
          <a:lstStyle/>
          <a:p>
            <a:r>
              <a:rPr lang="en-US" sz="3200" dirty="0"/>
              <a:t>CM Assembly Travelers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Electronic Travelers will be developed for CM assembly. </a:t>
            </a:r>
          </a:p>
          <a:p>
            <a:r>
              <a:rPr lang="en-US" dirty="0"/>
              <a:t>We will use vector.fnal.gov (see Jamie Blowers talk)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532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Parts Kit Lists (MBOM)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0" y="1252729"/>
            <a:ext cx="4264182" cy="506552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Parts kit lists will be created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Parts/hardware will be stored at Technical Division (TD) Storage Areas and will be organized by the TD inventory management systems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a kit is requested by the production floor, LCLS-II supply chain manager will ensure that the parts/hardware are kitted as specified and the kit is delivered to the specific work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67" y="1582988"/>
            <a:ext cx="4434732" cy="30527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9123" y="4523863"/>
            <a:ext cx="2734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Excerpt from the 1.3GHz CM cavity string assembly at WS1 parts kit list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28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9702" y="76200"/>
            <a:ext cx="574689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+mn-ea"/>
              </a:rPr>
              <a:t>LCLS-II Cryomodule Assembly Team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33800" y="685800"/>
            <a:ext cx="1524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Lead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(T. Arkan)</a:t>
            </a:r>
          </a:p>
        </p:txBody>
      </p:sp>
      <p:cxnSp>
        <p:nvCxnSpPr>
          <p:cNvPr id="7" name="Straight Connector 6"/>
          <p:cNvCxnSpPr>
            <a:stCxn id="5" idx="2"/>
          </p:cNvCxnSpPr>
          <p:nvPr/>
        </p:nvCxnSpPr>
        <p:spPr>
          <a:xfrm>
            <a:off x="4495800" y="1147465"/>
            <a:ext cx="0" cy="12147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657600" y="1480810"/>
            <a:ext cx="83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676400" y="1307569"/>
            <a:ext cx="196695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(K. Premo), deputy lead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Fundamental Power Coupler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495800" y="2362200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14400" y="2819400"/>
            <a:ext cx="3581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95800" y="2819400"/>
            <a:ext cx="434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14400" y="28194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400" y="3116627"/>
            <a:ext cx="1524000" cy="600164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Cavity String Assembly @ MP9 [WS0, WS1]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(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M. Battistoni</a:t>
            </a: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7499" y="3988894"/>
            <a:ext cx="1219200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M. Chlebek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0713" y="4494205"/>
            <a:ext cx="1219200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B. Kuhn (C)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0713" y="4989621"/>
            <a:ext cx="1219200" cy="2616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Alexey Akimov (C)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28600" y="3716791"/>
            <a:ext cx="0" cy="1843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3" idx="1"/>
          </p:cNvCxnSpPr>
          <p:nvPr/>
        </p:nvCxnSpPr>
        <p:spPr>
          <a:xfrm flipV="1">
            <a:off x="218313" y="5120426"/>
            <a:ext cx="152400" cy="23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32" idx="1"/>
          </p:cNvCxnSpPr>
          <p:nvPr/>
        </p:nvCxnSpPr>
        <p:spPr>
          <a:xfrm flipV="1">
            <a:off x="218313" y="4625010"/>
            <a:ext cx="152400" cy="23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31" idx="1"/>
          </p:cNvCxnSpPr>
          <p:nvPr/>
        </p:nvCxnSpPr>
        <p:spPr>
          <a:xfrm flipV="1">
            <a:off x="215099" y="4119699"/>
            <a:ext cx="152400" cy="23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818018" y="3104441"/>
            <a:ext cx="1676400" cy="6001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Cold Mass Assembly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@MP9 &amp; ICB [WS2 ~WS5]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(G. Smith)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580018" y="2799640"/>
            <a:ext cx="0" cy="297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253579" y="3815911"/>
            <a:ext cx="1371600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J. Wittenkeller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75218" y="4192222"/>
            <a:ext cx="1216682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Ryan Thiede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56372" y="5291417"/>
            <a:ext cx="1219200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James Focht (C)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62098" y="4542190"/>
            <a:ext cx="1219200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Luis Bonilla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69481" y="5388633"/>
            <a:ext cx="1219200" cy="2616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Technician (C)</a:t>
            </a:r>
          </a:p>
        </p:txBody>
      </p:sp>
      <p:cxnSp>
        <p:nvCxnSpPr>
          <p:cNvPr id="73" name="Straight Connector 72"/>
          <p:cNvCxnSpPr>
            <a:stCxn id="64" idx="1"/>
          </p:cNvCxnSpPr>
          <p:nvPr/>
        </p:nvCxnSpPr>
        <p:spPr>
          <a:xfrm flipH="1">
            <a:off x="217081" y="5519438"/>
            <a:ext cx="152400" cy="23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275218" y="5716175"/>
            <a:ext cx="1219200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Ryan Treece   (C)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275218" y="6089839"/>
            <a:ext cx="1219200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Jared Gaza (C)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275218" y="6514597"/>
            <a:ext cx="1219200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M. Snyder (C)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940563" y="2988729"/>
            <a:ext cx="1142149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Tuner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(Y. Pischalnikov)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638550" y="3132346"/>
            <a:ext cx="1295400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RF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(T. Khabiboulline)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090718" y="3853616"/>
            <a:ext cx="91440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P. Berruti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4014518" y="3561176"/>
            <a:ext cx="0" cy="761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90718" y="2819400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8839200" y="28194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4090718" y="4192222"/>
            <a:ext cx="91440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M. Awida</a:t>
            </a:r>
          </a:p>
        </p:txBody>
      </p:sp>
      <p:cxnSp>
        <p:nvCxnSpPr>
          <p:cNvPr id="115" name="Straight Connector 114"/>
          <p:cNvCxnSpPr>
            <a:stCxn id="97" idx="1"/>
          </p:cNvCxnSpPr>
          <p:nvPr/>
        </p:nvCxnSpPr>
        <p:spPr>
          <a:xfrm flipH="1">
            <a:off x="4014518" y="3984421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112" idx="1"/>
          </p:cNvCxnSpPr>
          <p:nvPr/>
        </p:nvCxnSpPr>
        <p:spPr>
          <a:xfrm flipH="1">
            <a:off x="4014518" y="4323027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5099702" y="3132346"/>
            <a:ext cx="1200816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Instrumentation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(D. Orris)</a:t>
            </a:r>
          </a:p>
        </p:txBody>
      </p:sp>
      <p:cxnSp>
        <p:nvCxnSpPr>
          <p:cNvPr id="120" name="Straight Connector 119"/>
          <p:cNvCxnSpPr/>
          <p:nvPr/>
        </p:nvCxnSpPr>
        <p:spPr>
          <a:xfrm>
            <a:off x="1921535" y="3704605"/>
            <a:ext cx="0" cy="2948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54" idx="1"/>
          </p:cNvCxnSpPr>
          <p:nvPr/>
        </p:nvCxnSpPr>
        <p:spPr>
          <a:xfrm flipH="1">
            <a:off x="1899896" y="3946716"/>
            <a:ext cx="353683" cy="13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55" idx="1"/>
          </p:cNvCxnSpPr>
          <p:nvPr/>
        </p:nvCxnSpPr>
        <p:spPr>
          <a:xfrm flipH="1" flipV="1">
            <a:off x="1921536" y="4296772"/>
            <a:ext cx="353682" cy="26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56" idx="1"/>
          </p:cNvCxnSpPr>
          <p:nvPr/>
        </p:nvCxnSpPr>
        <p:spPr>
          <a:xfrm flipH="1">
            <a:off x="1902689" y="5422222"/>
            <a:ext cx="353683" cy="13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stCxn id="57" idx="1"/>
          </p:cNvCxnSpPr>
          <p:nvPr/>
        </p:nvCxnSpPr>
        <p:spPr>
          <a:xfrm flipH="1">
            <a:off x="1917041" y="4672995"/>
            <a:ext cx="345057" cy="13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79" idx="1"/>
          </p:cNvCxnSpPr>
          <p:nvPr/>
        </p:nvCxnSpPr>
        <p:spPr>
          <a:xfrm flipH="1">
            <a:off x="1921535" y="5846980"/>
            <a:ext cx="3536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80" idx="1"/>
          </p:cNvCxnSpPr>
          <p:nvPr/>
        </p:nvCxnSpPr>
        <p:spPr>
          <a:xfrm flipH="1">
            <a:off x="1921535" y="6220644"/>
            <a:ext cx="3536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81" idx="1"/>
          </p:cNvCxnSpPr>
          <p:nvPr/>
        </p:nvCxnSpPr>
        <p:spPr>
          <a:xfrm flipH="1">
            <a:off x="1921536" y="6645402"/>
            <a:ext cx="353682" cy="7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endCxn id="118" idx="0"/>
          </p:cNvCxnSpPr>
          <p:nvPr/>
        </p:nvCxnSpPr>
        <p:spPr>
          <a:xfrm>
            <a:off x="5691330" y="2819400"/>
            <a:ext cx="8780" cy="312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5357363" y="3744406"/>
            <a:ext cx="91440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F. Lewis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462318" y="4145046"/>
            <a:ext cx="91440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P. Dubiel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5462318" y="4483652"/>
            <a:ext cx="91440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D. Eddy</a:t>
            </a:r>
          </a:p>
        </p:txBody>
      </p:sp>
      <p:cxnSp>
        <p:nvCxnSpPr>
          <p:cNvPr id="145" name="Straight Connector 144"/>
          <p:cNvCxnSpPr>
            <a:stCxn id="143" idx="1"/>
          </p:cNvCxnSpPr>
          <p:nvPr/>
        </p:nvCxnSpPr>
        <p:spPr>
          <a:xfrm flipH="1">
            <a:off x="5386118" y="4275851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144" idx="1"/>
          </p:cNvCxnSpPr>
          <p:nvPr/>
        </p:nvCxnSpPr>
        <p:spPr>
          <a:xfrm flipH="1">
            <a:off x="5386118" y="4614457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5476335" y="4802466"/>
            <a:ext cx="1272807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Electrical Tech (C)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5462318" y="5115996"/>
            <a:ext cx="1286824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Electrical Tech (C)</a:t>
            </a:r>
          </a:p>
        </p:txBody>
      </p:sp>
      <p:cxnSp>
        <p:nvCxnSpPr>
          <p:cNvPr id="151" name="Straight Connector 150"/>
          <p:cNvCxnSpPr/>
          <p:nvPr/>
        </p:nvCxnSpPr>
        <p:spPr>
          <a:xfrm>
            <a:off x="5386118" y="4006016"/>
            <a:ext cx="0" cy="12407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147" idx="1"/>
          </p:cNvCxnSpPr>
          <p:nvPr/>
        </p:nvCxnSpPr>
        <p:spPr>
          <a:xfrm flipH="1" flipV="1">
            <a:off x="5386118" y="4923378"/>
            <a:ext cx="90217" cy="98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149" idx="1"/>
          </p:cNvCxnSpPr>
          <p:nvPr/>
        </p:nvCxnSpPr>
        <p:spPr>
          <a:xfrm flipH="1">
            <a:off x="5386118" y="5246801"/>
            <a:ext cx="762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6404748" y="3104123"/>
            <a:ext cx="1098789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Alignment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(V. Bocean)</a:t>
            </a:r>
          </a:p>
        </p:txBody>
      </p:sp>
      <p:cxnSp>
        <p:nvCxnSpPr>
          <p:cNvPr id="159" name="Straight Connector 158"/>
          <p:cNvCxnSpPr/>
          <p:nvPr/>
        </p:nvCxnSpPr>
        <p:spPr>
          <a:xfrm>
            <a:off x="5386118" y="3563233"/>
            <a:ext cx="0" cy="181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6605318" y="3984421"/>
            <a:ext cx="91440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Technician</a:t>
            </a:r>
          </a:p>
        </p:txBody>
      </p:sp>
      <p:cxnSp>
        <p:nvCxnSpPr>
          <p:cNvPr id="161" name="Straight Connector 160"/>
          <p:cNvCxnSpPr/>
          <p:nvPr/>
        </p:nvCxnSpPr>
        <p:spPr>
          <a:xfrm>
            <a:off x="6529118" y="3484180"/>
            <a:ext cx="0" cy="9711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6605318" y="4324536"/>
            <a:ext cx="91440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Technician</a:t>
            </a:r>
          </a:p>
        </p:txBody>
      </p:sp>
      <p:cxnSp>
        <p:nvCxnSpPr>
          <p:cNvPr id="163" name="Straight Connector 162"/>
          <p:cNvCxnSpPr>
            <a:stCxn id="160" idx="1"/>
          </p:cNvCxnSpPr>
          <p:nvPr/>
        </p:nvCxnSpPr>
        <p:spPr>
          <a:xfrm flipH="1">
            <a:off x="6529118" y="4115226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6605318" y="3614014"/>
            <a:ext cx="91440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Crew Chief</a:t>
            </a:r>
          </a:p>
        </p:txBody>
      </p:sp>
      <p:cxnSp>
        <p:nvCxnSpPr>
          <p:cNvPr id="167" name="Straight Connector 166"/>
          <p:cNvCxnSpPr>
            <a:endCxn id="165" idx="1"/>
          </p:cNvCxnSpPr>
          <p:nvPr/>
        </p:nvCxnSpPr>
        <p:spPr>
          <a:xfrm>
            <a:off x="6529118" y="3744819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>
            <a:stCxn id="162" idx="1"/>
            <a:endCxn id="162" idx="1"/>
          </p:cNvCxnSpPr>
          <p:nvPr/>
        </p:nvCxnSpPr>
        <p:spPr>
          <a:xfrm>
            <a:off x="6605318" y="445534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stCxn id="162" idx="1"/>
          </p:cNvCxnSpPr>
          <p:nvPr/>
        </p:nvCxnSpPr>
        <p:spPr>
          <a:xfrm flipH="1">
            <a:off x="6529118" y="4455341"/>
            <a:ext cx="7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7798892" y="1735956"/>
            <a:ext cx="12192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QA/QC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(T. Beale)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7810500" y="1275039"/>
            <a:ext cx="12192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Process Eng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(J. Szal)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7810500" y="80426"/>
            <a:ext cx="1219200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Eng. Support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-E. Borissov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-Y. Orlov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-J. Kaluzny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-Y. 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-V. Roger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-J. Theilacker</a:t>
            </a:r>
          </a:p>
        </p:txBody>
      </p:sp>
      <p:cxnSp>
        <p:nvCxnSpPr>
          <p:cNvPr id="199" name="Straight Connector 198"/>
          <p:cNvCxnSpPr/>
          <p:nvPr/>
        </p:nvCxnSpPr>
        <p:spPr>
          <a:xfrm>
            <a:off x="7086600" y="2819400"/>
            <a:ext cx="0" cy="297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8087263" y="3477975"/>
            <a:ext cx="101648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J. Yun</a:t>
            </a:r>
          </a:p>
        </p:txBody>
      </p:sp>
      <p:cxnSp>
        <p:nvCxnSpPr>
          <p:cNvPr id="205" name="Straight Connector 204"/>
          <p:cNvCxnSpPr>
            <a:stCxn id="203" idx="1"/>
          </p:cNvCxnSpPr>
          <p:nvPr/>
        </p:nvCxnSpPr>
        <p:spPr>
          <a:xfrm flipH="1">
            <a:off x="8011063" y="3608780"/>
            <a:ext cx="762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/>
          <p:cNvSpPr txBox="1"/>
          <p:nvPr/>
        </p:nvSpPr>
        <p:spPr>
          <a:xfrm>
            <a:off x="295078" y="696156"/>
            <a:ext cx="928058" cy="6001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Supply Chain Manager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(J. Rife)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7810500" y="2212447"/>
            <a:ext cx="12192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Components Storage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(l. Peters)</a:t>
            </a:r>
          </a:p>
        </p:txBody>
      </p:sp>
      <p:sp>
        <p:nvSpPr>
          <p:cNvPr id="225" name="TextBox 224"/>
          <p:cNvSpPr txBox="1"/>
          <p:nvPr/>
        </p:nvSpPr>
        <p:spPr>
          <a:xfrm>
            <a:off x="4558700" y="5830971"/>
            <a:ext cx="12192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Magnetic Hygiene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(S. Chandrasekan)</a:t>
            </a:r>
          </a:p>
        </p:txBody>
      </p:sp>
      <p:sp>
        <p:nvSpPr>
          <p:cNvPr id="226" name="Left Brace 225"/>
          <p:cNvSpPr/>
          <p:nvPr/>
        </p:nvSpPr>
        <p:spPr>
          <a:xfrm>
            <a:off x="7519718" y="337810"/>
            <a:ext cx="281257" cy="2405390"/>
          </a:xfrm>
          <a:prstGeom prst="leftBrac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7190836" y="912760"/>
            <a:ext cx="328882" cy="12772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uppo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368352" y="1303141"/>
            <a:ext cx="171321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(C. Grimm), deputy lead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ea typeface="+mn-ea"/>
              </a:rPr>
              <a:t>Welding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253578" y="4923378"/>
            <a:ext cx="1515805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Andrew Penhollow (C)</a:t>
            </a:r>
          </a:p>
        </p:txBody>
      </p:sp>
      <p:cxnSp>
        <p:nvCxnSpPr>
          <p:cNvPr id="24" name="Straight Connector 23"/>
          <p:cNvCxnSpPr>
            <a:endCxn id="102" idx="1"/>
          </p:cNvCxnSpPr>
          <p:nvPr/>
        </p:nvCxnSpPr>
        <p:spPr>
          <a:xfrm>
            <a:off x="1917041" y="4939542"/>
            <a:ext cx="336537" cy="1146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98818" y="6230648"/>
            <a:ext cx="1219200" cy="2616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Technician (C)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98818" y="6560020"/>
            <a:ext cx="1219200" cy="2616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Technician (C)</a:t>
            </a:r>
          </a:p>
        </p:txBody>
      </p:sp>
      <p:cxnSp>
        <p:nvCxnSpPr>
          <p:cNvPr id="23" name="Straight Connector 22"/>
          <p:cNvCxnSpPr>
            <a:endCxn id="94" idx="3"/>
          </p:cNvCxnSpPr>
          <p:nvPr/>
        </p:nvCxnSpPr>
        <p:spPr>
          <a:xfrm flipH="1">
            <a:off x="1818018" y="6356350"/>
            <a:ext cx="99023" cy="5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95800" y="1480810"/>
            <a:ext cx="8903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3"/>
          </p:cNvCxnSpPr>
          <p:nvPr/>
        </p:nvCxnSpPr>
        <p:spPr>
          <a:xfrm flipV="1">
            <a:off x="5257800" y="912760"/>
            <a:ext cx="1933036" cy="3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5" idx="3"/>
          </p:cNvCxnSpPr>
          <p:nvPr/>
        </p:nvCxnSpPr>
        <p:spPr>
          <a:xfrm flipV="1">
            <a:off x="1818018" y="6653096"/>
            <a:ext cx="99023" cy="37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62318" y="556617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/>
          <p:nvPr/>
        </p:nvCxnSpPr>
        <p:spPr>
          <a:xfrm>
            <a:off x="8008929" y="3404523"/>
            <a:ext cx="0" cy="23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5027626" y="2799640"/>
            <a:ext cx="42700" cy="32207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7654146" y="2819400"/>
            <a:ext cx="0" cy="2970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7062518" y="5794078"/>
            <a:ext cx="12192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Thermal Intercepts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Calibri"/>
                <a:ea typeface="+mn-ea"/>
              </a:rPr>
              <a:t>(J. Kaluzny)</a:t>
            </a:r>
          </a:p>
        </p:txBody>
      </p:sp>
      <p:cxnSp>
        <p:nvCxnSpPr>
          <p:cNvPr id="240" name="Straight Connector 239"/>
          <p:cNvCxnSpPr/>
          <p:nvPr/>
        </p:nvCxnSpPr>
        <p:spPr>
          <a:xfrm>
            <a:off x="7879148" y="2819400"/>
            <a:ext cx="0" cy="1295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7843209" y="4107163"/>
            <a:ext cx="1016480" cy="6001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Magnet/ Current Leads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  <a:ea typeface="+mn-ea"/>
              </a:rPr>
              <a:t>(A. Makarov)</a:t>
            </a:r>
          </a:p>
        </p:txBody>
      </p:sp>
      <p:cxnSp>
        <p:nvCxnSpPr>
          <p:cNvPr id="8" name="Straight Connector 7"/>
          <p:cNvCxnSpPr>
            <a:stCxn id="227" idx="2"/>
          </p:cNvCxnSpPr>
          <p:nvPr/>
        </p:nvCxnSpPr>
        <p:spPr>
          <a:xfrm>
            <a:off x="7355277" y="2190033"/>
            <a:ext cx="3990" cy="172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69875" y="2291257"/>
            <a:ext cx="974419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Machine &amp; Weld Shops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1184511" y="956603"/>
            <a:ext cx="2587914" cy="140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9A7A5-0DC9-4632-AD47-5A22745D62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15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Summary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4294967295"/>
          </p:nvPr>
        </p:nvSpPr>
        <p:spPr>
          <a:xfrm>
            <a:off x="404170" y="1304109"/>
            <a:ext cx="7870697" cy="5477691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CAF infrastructure is a proven, fully operational facility to assemble 1.3GHz and 3.9GHz cryomodules.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Each work station infrastructure is ready for the LCLS-II CMs assembly.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To date, we have assembled 1.3GHz pCM, CM02 is at WS3, CM03 is at WS2 and CM04 is at WS0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3.9GHz CMs will be assembled when we complete the 1.3GHz Production CM assembly at CAF. Trained and experienced technician workforce will be in place.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We plan to use the same tooling/fixtures from the 1.3GHz CM for 3.9GHz CM with reconfiguration strategy.</a:t>
            </a:r>
          </a:p>
          <a:p>
            <a:pPr marL="0" indent="0">
              <a:buFontTx/>
              <a:buNone/>
              <a:defRPr/>
            </a:pPr>
            <a:endParaRPr lang="en-US" sz="2000" b="0" dirty="0"/>
          </a:p>
          <a:p>
            <a:pPr>
              <a:defRPr/>
            </a:pPr>
            <a:endParaRPr lang="en-US" sz="2000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39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1822" y="228600"/>
            <a:ext cx="8103570" cy="501124"/>
          </a:xfrm>
        </p:spPr>
        <p:txBody>
          <a:bodyPr/>
          <a:lstStyle/>
          <a:p>
            <a:pPr algn="ctr"/>
            <a:r>
              <a:rPr lang="en-US" dirty="0"/>
              <a:t>LCLS-II Helium Vessel Production CM FDR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362200" y="2743200"/>
            <a:ext cx="4610412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Thank You!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D36294-2849-48A8-8531-5354CF3095D2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02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Chain for Production CMs assembly at Fermilab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1823" y="1274120"/>
            <a:ext cx="5161326" cy="348800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Dressed cavities delivered ready to be tested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Fundamental power couplers delivered ready to be assembled at WS0 and WS5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Gate valves (VAT) cleaned to Class 1000 standard at the vendor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BPM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Copper plated beamline components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Cavity String Assembly Hardware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Cold Mass Upper assembly (long lead procurement)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Cold Mass peripherals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Instrumentation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Vacuum Vessel (long lead procurement)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Vacuum vessel peripherals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/>
          </a:p>
          <a:p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645166" y="5448204"/>
            <a:ext cx="8017511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Full or batch delivery       Supply Chain Manager working with SOTRs &amp; TD QMD for qualified parts storage in TD inventory system      Parts are kitted &amp; delivered to work stations     Sort, magnetic hygiene QC, clean and use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979064" y="5596250"/>
            <a:ext cx="200297" cy="139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6405888" y="5840200"/>
            <a:ext cx="200297" cy="139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370951" y="6131919"/>
            <a:ext cx="200297" cy="139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98900" y="2126775"/>
            <a:ext cx="2163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Leverage from the supply chain experience gained during 1.3GHz CMs Production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32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89411" y="202102"/>
            <a:ext cx="8305800" cy="685800"/>
          </a:xfrm>
        </p:spPr>
        <p:txBody>
          <a:bodyPr>
            <a:normAutofit/>
          </a:bodyPr>
          <a:lstStyle/>
          <a:p>
            <a:r>
              <a:rPr lang="en-US" sz="3200" b="1" dirty="0"/>
              <a:t>CAF-MP9 during LCLS-II Production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1" y="1639331"/>
            <a:ext cx="8738689" cy="360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096000" y="3023928"/>
            <a:ext cx="1744613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>
                <a:solidFill>
                  <a:srgbClr val="C00000"/>
                </a:solidFill>
              </a:rPr>
              <a:t>WS1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397369" y="3048000"/>
            <a:ext cx="1742911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>
                <a:solidFill>
                  <a:srgbClr val="C00000"/>
                </a:solidFill>
              </a:rPr>
              <a:t>WS2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096000" y="3475277"/>
            <a:ext cx="1742911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800" dirty="0">
                <a:solidFill>
                  <a:srgbClr val="C00000"/>
                </a:solidFill>
              </a:rPr>
              <a:t>WS0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26434" y="1605176"/>
            <a:ext cx="3429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2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5" descr="M:\Tug\cleanroompix\DSC04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24" y="3947988"/>
            <a:ext cx="341312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4" descr="M:\Tug\cleanroompix\DSC04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24" y="1378052"/>
            <a:ext cx="3413125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CAF-MP9 Clean Room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784" y="1336550"/>
            <a:ext cx="4708863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0" dirty="0"/>
              <a:t>Cavity String Assembly Clean Room </a:t>
            </a:r>
          </a:p>
          <a:p>
            <a:pPr>
              <a:lnSpc>
                <a:spcPct val="90000"/>
              </a:lnSpc>
            </a:pPr>
            <a:r>
              <a:rPr lang="en-US" b="0" dirty="0"/>
              <a:t>A ~2500 square-feet clean room: </a:t>
            </a:r>
          </a:p>
          <a:p>
            <a:pPr lvl="1">
              <a:lnSpc>
                <a:spcPct val="90000"/>
              </a:lnSpc>
            </a:pPr>
            <a:r>
              <a:rPr lang="en-US" sz="2000" b="0" dirty="0"/>
              <a:t>Class 1000 (ISO6) ante clean room area (36 ft. x 24 ft.)</a:t>
            </a:r>
          </a:p>
          <a:p>
            <a:pPr lvl="2">
              <a:lnSpc>
                <a:spcPct val="90000"/>
              </a:lnSpc>
            </a:pPr>
            <a:r>
              <a:rPr lang="en-US" sz="1800" b="0" dirty="0"/>
              <a:t>Preparation of the dressed cavities for transportation into the assembly clean room.</a:t>
            </a:r>
          </a:p>
          <a:p>
            <a:pPr lvl="1">
              <a:lnSpc>
                <a:spcPct val="90000"/>
              </a:lnSpc>
            </a:pPr>
            <a:r>
              <a:rPr lang="en-US" sz="2000" b="0" dirty="0"/>
              <a:t>Class 100 (ISO5) sluice area</a:t>
            </a:r>
          </a:p>
          <a:p>
            <a:pPr lvl="2">
              <a:lnSpc>
                <a:spcPct val="90000"/>
              </a:lnSpc>
            </a:pPr>
            <a:r>
              <a:rPr lang="en-US" sz="1800" b="0" dirty="0"/>
              <a:t>Parts and Fixtures final preparation to enter the Class 10 assembly area.</a:t>
            </a:r>
          </a:p>
          <a:p>
            <a:pPr lvl="1">
              <a:lnSpc>
                <a:spcPct val="90000"/>
              </a:lnSpc>
            </a:pPr>
            <a:r>
              <a:rPr lang="en-US" sz="2000" b="0" dirty="0"/>
              <a:t>Class 100 (ISO5) area ( 60 ft. x 12 ft.)</a:t>
            </a:r>
          </a:p>
          <a:p>
            <a:pPr lvl="2">
              <a:lnSpc>
                <a:spcPct val="90000"/>
              </a:lnSpc>
            </a:pPr>
            <a:r>
              <a:rPr lang="en-US" sz="1800" b="0" dirty="0"/>
              <a:t>Parts and Fixtures preparation for assembly.</a:t>
            </a:r>
          </a:p>
          <a:p>
            <a:pPr lvl="1">
              <a:lnSpc>
                <a:spcPct val="90000"/>
              </a:lnSpc>
            </a:pPr>
            <a:r>
              <a:rPr lang="en-US" sz="2000" b="0" dirty="0"/>
              <a:t>Class 10 (ISO4) assembly clean room area (60 ft. x 12 ft.)</a:t>
            </a:r>
          </a:p>
          <a:p>
            <a:pPr lvl="2">
              <a:lnSpc>
                <a:spcPct val="90000"/>
              </a:lnSpc>
            </a:pPr>
            <a:r>
              <a:rPr lang="en-US" sz="1800" b="0" dirty="0"/>
              <a:t>Where the cavities vacuum is vented to interconnect them with bellows. </a:t>
            </a:r>
          </a:p>
          <a:p>
            <a:pPr>
              <a:lnSpc>
                <a:spcPct val="90000"/>
              </a:lnSpc>
            </a:pPr>
            <a:endParaRPr lang="en-US" b="0" dirty="0"/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6858586" y="3965450"/>
            <a:ext cx="121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/>
              <a:t>Class 1000</a:t>
            </a:r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7203074" y="160189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/>
              <a:t>Class 10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6817311" y="5270375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Rail</a:t>
            </a:r>
          </a:p>
        </p:txBody>
      </p:sp>
      <p:sp>
        <p:nvSpPr>
          <p:cNvPr id="20490" name="Line 12"/>
          <p:cNvSpPr>
            <a:spLocks noChangeShapeType="1"/>
          </p:cNvSpPr>
          <p:nvPr/>
        </p:nvSpPr>
        <p:spPr bwMode="auto">
          <a:xfrm>
            <a:off x="7236411" y="5524375"/>
            <a:ext cx="342900" cy="228600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15371" name="Text Box 13"/>
          <p:cNvSpPr txBox="1">
            <a:spLocks noChangeArrowheads="1"/>
          </p:cNvSpPr>
          <p:nvPr/>
        </p:nvSpPr>
        <p:spPr bwMode="auto">
          <a:xfrm>
            <a:off x="5445711" y="1601890"/>
            <a:ext cx="1257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/>
              <a:t>Class 100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36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Cleanroom Infrastructure</a:t>
            </a:r>
          </a:p>
        </p:txBody>
      </p:sp>
      <p:pic>
        <p:nvPicPr>
          <p:cNvPr id="22532" name="Picture 2" descr="M:\Tug\cleanroompix\DSC04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 descr="M:\Tug\cleanroompix\DSC049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8" y="3644041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1"/>
          <p:cNvSpPr txBox="1">
            <a:spLocks noChangeArrowheads="1"/>
          </p:cNvSpPr>
          <p:nvPr/>
        </p:nvSpPr>
        <p:spPr bwMode="auto">
          <a:xfrm>
            <a:off x="1752599" y="2917825"/>
            <a:ext cx="1406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/>
              <a:t>Vacuum / Gas Manifold</a:t>
            </a:r>
          </a:p>
        </p:txBody>
      </p:sp>
      <p:cxnSp>
        <p:nvCxnSpPr>
          <p:cNvPr id="22537" name="Straight Arrow Connector 4"/>
          <p:cNvCxnSpPr>
            <a:cxnSpLocks noChangeShapeType="1"/>
          </p:cNvCxnSpPr>
          <p:nvPr/>
        </p:nvCxnSpPr>
        <p:spPr bwMode="auto">
          <a:xfrm flipH="1" flipV="1">
            <a:off x="1635123" y="2438400"/>
            <a:ext cx="193678" cy="4794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Box 5"/>
          <p:cNvSpPr txBox="1">
            <a:spLocks noChangeArrowheads="1"/>
          </p:cNvSpPr>
          <p:nvPr/>
        </p:nvSpPr>
        <p:spPr bwMode="auto">
          <a:xfrm>
            <a:off x="22516" y="6076949"/>
            <a:ext cx="32516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Class 1000 softwall cleanroom for dry cleaning before entry to ante cleanroom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04" y="1164431"/>
            <a:ext cx="2641600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752850"/>
            <a:ext cx="2641600" cy="1981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3000" y="3120088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Particle Free UHV Pumps System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9604" y="5784562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Boiled-off LN2 gas dewars and gas delivery panels</a:t>
            </a:r>
          </a:p>
        </p:txBody>
      </p:sp>
      <p:pic>
        <p:nvPicPr>
          <p:cNvPr id="20" name="Picture 9" descr="Q:\TD_SCRF\Cryomodule2\Assembly Pictures\Cold Mass Assembly\DSC043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57" y="375285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75164" y="5803612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Cavity Support Fix Rail System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57" y="1174886"/>
            <a:ext cx="2613720" cy="196029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372719" y="3133294"/>
            <a:ext cx="2681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 stations for pumping, purging and backfilling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82E6C-A6D9-4987-BA08-E10899E79DDA}" type="slidenum">
              <a:rPr lang="en-US" altLang="en-US" smtClean="0"/>
              <a:pPr/>
              <a:t>7</a:t>
            </a:fld>
            <a:endParaRPr lang="en-US" altLang="en-US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73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Tooling/Fixtures Strategy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145930"/>
            <a:ext cx="8427882" cy="1375329"/>
          </a:xfrm>
        </p:spPr>
        <p:txBody>
          <a:bodyPr>
            <a:normAutofit fontScale="92500"/>
          </a:bodyPr>
          <a:lstStyle/>
          <a:p>
            <a:r>
              <a:rPr lang="en-US" dirty="0"/>
              <a:t>Use 1.3GHz CM assembly fixtures/tooling as much as possible while reconfiguring to assemble 3.9GHz CM. Additional brackets, adapters are needed during reconfiguration.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2" y="2368723"/>
            <a:ext cx="7569851" cy="448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41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Assembly Workflow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017668" y="2252203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60418" y="1605872"/>
            <a:ext cx="1981200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Receive dressed qualified Cavities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248140" y="1325770"/>
            <a:ext cx="3810000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Receive/Clean peripheral parts/hardware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930833" y="2351741"/>
            <a:ext cx="2057400" cy="12003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Assemble dressed Cavities to form a String in WS1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 rot="16200000">
            <a:off x="4446418" y="4364309"/>
            <a:ext cx="2286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 flipH="1">
            <a:off x="2019448" y="2263089"/>
            <a:ext cx="49530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24" descr="Q:\TD_SCRF\Cryomodule2\Assembly Pictures\Cold Mass Assembly\DSC043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749" y="5083243"/>
            <a:ext cx="1950719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5" descr="Q:\TD_SCRF\Cryomodule2\Assembly Pictures\Cavity String Assembly\June 27 2011\6-27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8" y="1843932"/>
            <a:ext cx="19240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Q:\TD_SCRF\Cryomodule2\Assembly Pictures\Cavity String Assembly\June 28 2011\6-28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747" y="2041642"/>
            <a:ext cx="1950720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lowchart: Decision 16"/>
          <p:cNvSpPr/>
          <p:nvPr/>
        </p:nvSpPr>
        <p:spPr>
          <a:xfrm>
            <a:off x="2350918" y="2653168"/>
            <a:ext cx="1650546" cy="101224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91087" y="2896047"/>
            <a:ext cx="1238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HTS tested</a:t>
            </a:r>
          </a:p>
          <a:p>
            <a:r>
              <a:rPr lang="en-US" sz="1600" dirty="0"/>
              <a:t>with FPC</a:t>
            </a: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>
            <a:off x="3036718" y="36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 rot="16200000">
            <a:off x="4291295" y="2737240"/>
            <a:ext cx="228601" cy="870857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41430" y="3643895"/>
            <a:ext cx="454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40899" y="3231216"/>
            <a:ext cx="594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Yes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2274718" y="4009800"/>
            <a:ext cx="2057400" cy="120032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Assemble cold end of FPC to the dressed cavity in WS0</a:t>
            </a:r>
          </a:p>
        </p:txBody>
      </p:sp>
      <p:pic>
        <p:nvPicPr>
          <p:cNvPr id="1026" name="Picture 2" descr="C:\Users\arkan\Desktop\TTC topical CEA, Nov 2014\DSC040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8" y="3747089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Line 21"/>
          <p:cNvSpPr>
            <a:spLocks noChangeShapeType="1"/>
          </p:cNvSpPr>
          <p:nvPr/>
        </p:nvSpPr>
        <p:spPr bwMode="auto">
          <a:xfrm flipH="1">
            <a:off x="2019447" y="4093484"/>
            <a:ext cx="247649" cy="51647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 rot="10800000">
            <a:off x="4612424" y="3385104"/>
            <a:ext cx="228600" cy="1093505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 flipV="1">
            <a:off x="6862028" y="2252202"/>
            <a:ext cx="224721" cy="995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939225" y="3931857"/>
            <a:ext cx="2057400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Leak Check &amp; Backfill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930833" y="5186769"/>
            <a:ext cx="2057400" cy="92333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Roll the string out of the cleanroom to WS2</a:t>
            </a:r>
          </a:p>
        </p:txBody>
      </p:sp>
      <p:pic>
        <p:nvPicPr>
          <p:cNvPr id="1027" name="Picture 3" descr="C:\Users\arkan\Desktop\TTC topical CEA, Nov 2014\P1000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780" y="3552070"/>
            <a:ext cx="1950720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ine 21"/>
          <p:cNvSpPr>
            <a:spLocks noChangeShapeType="1"/>
          </p:cNvSpPr>
          <p:nvPr/>
        </p:nvSpPr>
        <p:spPr bwMode="auto">
          <a:xfrm flipV="1">
            <a:off x="6813586" y="3818588"/>
            <a:ext cx="269194" cy="11326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H="1" flipV="1">
            <a:off x="6932399" y="6113265"/>
            <a:ext cx="154349" cy="17164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5948647" y="1972101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5948647" y="3556589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6" name="AutoShape 4"/>
          <p:cNvSpPr>
            <a:spLocks noChangeArrowheads="1"/>
          </p:cNvSpPr>
          <p:nvPr/>
        </p:nvSpPr>
        <p:spPr bwMode="auto">
          <a:xfrm>
            <a:off x="5948647" y="4592907"/>
            <a:ext cx="228600" cy="593861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555392" y="6546283"/>
            <a:ext cx="478108" cy="400494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2511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sign_Milestone_Review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non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lenary_x0020_Agenda_x0020_Session xmlns="f5d975f2-272d-43b7-a43d-337ed3c571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A9D493809D8440A73C4154716CC209" ma:contentTypeVersion="9" ma:contentTypeDescription="Create a new document." ma:contentTypeScope="" ma:versionID="92dda910f6fb6ef5d48c49804839c4a4">
  <xsd:schema xmlns:xsd="http://www.w3.org/2001/XMLSchema" xmlns:xs="http://www.w3.org/2001/XMLSchema" xmlns:p="http://schemas.microsoft.com/office/2006/metadata/properties" xmlns:ns2="f5d975f2-272d-43b7-a43d-337ed3c571bd" targetNamespace="http://schemas.microsoft.com/office/2006/metadata/properties" ma:root="true" ma:fieldsID="fa1147da16d0696f045b3bacf36184c8" ns2:_="">
    <xsd:import namespace="f5d975f2-272d-43b7-a43d-337ed3c571bd"/>
    <xsd:element name="properties">
      <xsd:complexType>
        <xsd:sequence>
          <xsd:element name="documentManagement">
            <xsd:complexType>
              <xsd:all>
                <xsd:element ref="ns2:Plenary_x0020_Agenda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975f2-272d-43b7-a43d-337ed3c571bd" elementFormDefault="qualified">
    <xsd:import namespace="http://schemas.microsoft.com/office/2006/documentManagement/types"/>
    <xsd:import namespace="http://schemas.microsoft.com/office/infopath/2007/PartnerControls"/>
    <xsd:element name="Plenary_x0020_Agenda_x0020_Session" ma:index="8" nillable="true" ma:displayName="Agenda Session" ma:description="Select the plenary agend session where this will be presented" ma:list="{A0E5F691-0B11-4711-B7A9-825E9DB75858}" ma:internalName="Plenary_x0020_Agenda_x0020_Session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1B16AA-9221-46AE-B700-523442ABDABD}">
  <ds:schemaRefs>
    <ds:schemaRef ds:uri="http://schemas.microsoft.com/office/2006/metadata/properti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f5d975f2-272d-43b7-a43d-337ed3c571bd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D086A5-3ACF-47E9-B8C3-25D8A5B218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d975f2-272d-43b7-a43d-337ed3c571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111721</TotalTime>
  <Words>2067</Words>
  <Application>Microsoft Office PowerPoint</Application>
  <PresentationFormat>On-screen Show (4:3)</PresentationFormat>
  <Paragraphs>354</Paragraphs>
  <Slides>38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ＭＳ Ｐゴシック</vt:lpstr>
      <vt:lpstr>Arial</vt:lpstr>
      <vt:lpstr>Calibri</vt:lpstr>
      <vt:lpstr>Times</vt:lpstr>
      <vt:lpstr>Blank</vt:lpstr>
      <vt:lpstr>Design_Milestone_Review</vt:lpstr>
      <vt:lpstr>1_Blank</vt:lpstr>
      <vt:lpstr>3.9GHz Cryomodule Assembly at Fermilab</vt:lpstr>
      <vt:lpstr>Outline</vt:lpstr>
      <vt:lpstr>Planned LCLS-II Production CMs  Workflow at Fermilab</vt:lpstr>
      <vt:lpstr>Supply Chain for Production CMs assembly at Fermilab</vt:lpstr>
      <vt:lpstr>CAF-MP9 during LCLS-II Production</vt:lpstr>
      <vt:lpstr>CAF-MP9 Clean Room</vt:lpstr>
      <vt:lpstr>Cleanroom Infrastructure</vt:lpstr>
      <vt:lpstr>Tooling/Fixtures Strategy</vt:lpstr>
      <vt:lpstr>String Assembly Workflow</vt:lpstr>
      <vt:lpstr>Parts / Fixtures / Hardware  Entrance to Cleanroom Preparation</vt:lpstr>
      <vt:lpstr>Cold End Coupler Assembly (WS0)</vt:lpstr>
      <vt:lpstr>String Assembly-I (WS1)</vt:lpstr>
      <vt:lpstr>String Assembly-II (WS1)</vt:lpstr>
      <vt:lpstr>String Assembly-III (WS1)</vt:lpstr>
      <vt:lpstr>CAF-MP9 During LCLS-II Production</vt:lpstr>
      <vt:lpstr>FNAL 3.9 GHz Cryomodule Assembly at WS2</vt:lpstr>
      <vt:lpstr>FNAL 3.9 GHz Cryomodule Assembly at WS2</vt:lpstr>
      <vt:lpstr>FNAL 3.9 GHz Cryomodule Assembly at WS2</vt:lpstr>
      <vt:lpstr>FNAL 3.9 GHz Cryomodule Assembly at WS2</vt:lpstr>
      <vt:lpstr>FNAL 3.9 GHz Cryomodule Assembly at WS2</vt:lpstr>
      <vt:lpstr>FNAL 3.9 GHz Cryomodule Assembly at WS2</vt:lpstr>
      <vt:lpstr>FNAL 3.9 GHz Cryomodule Assembly at WS2</vt:lpstr>
      <vt:lpstr>CAF-ICB during LCLS-II Production</vt:lpstr>
      <vt:lpstr>FNAL 3.9 GHz Cryomodule Assembly at WS3</vt:lpstr>
      <vt:lpstr>FNAL 3.9 GHz Cryomodule Assembly at WS3</vt:lpstr>
      <vt:lpstr>FNAL 3.9 GHz Cryomodule Assembly at WS3</vt:lpstr>
      <vt:lpstr>FNAL 3.9 GHz Cryomodule Assembly at WS3</vt:lpstr>
      <vt:lpstr>FNAL 3.9 GHz Cryomodule Assembly at WS4</vt:lpstr>
      <vt:lpstr>FNAL 3.9 GHz Cryomodule Assembly at WS4</vt:lpstr>
      <vt:lpstr>FNAL 3.9 GHz Cryomodule Assembly at WS4</vt:lpstr>
      <vt:lpstr>FNAL 3.9 GHz Cryomodule Assembly at WS4</vt:lpstr>
      <vt:lpstr>FNAL 3.9 GHz Cryomodule Assembly at WS5</vt:lpstr>
      <vt:lpstr>FNAL 3.9 GHz Cryomodule Assembly at WS5</vt:lpstr>
      <vt:lpstr>CM Assembly Travelers</vt:lpstr>
      <vt:lpstr>Parts Kit Lists (MBOM)</vt:lpstr>
      <vt:lpstr>PowerPoint Presentation</vt:lpstr>
      <vt:lpstr>Summary</vt:lpstr>
      <vt:lpstr>LCLS-II Helium Vessel Production CM FDR</vt:lpstr>
    </vt:vector>
  </TitlesOfParts>
  <Company>SLAC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‘your title’</dc:title>
  <dc:creator>Peterson</dc:creator>
  <cp:lastModifiedBy>Tug T Arkan</cp:lastModifiedBy>
  <cp:revision>2802</cp:revision>
  <cp:lastPrinted>2013-05-01T00:31:17Z</cp:lastPrinted>
  <dcterms:created xsi:type="dcterms:W3CDTF">2009-11-23T23:38:17Z</dcterms:created>
  <dcterms:modified xsi:type="dcterms:W3CDTF">2017-01-31T14:46:39Z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0x010100AEA9D493809D8440A73C4154716CC209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https://slacspace.slac.stanford.edu/sites/reviews/lclsii/LCLS-II_DR_Aug2014/Presentations/Peterson-LCLS-II-CryomoduleDesign-20Aug2014.pptx</vt:lpwstr>
  </property>
  <property fmtid="{D5CDD505-2E9C-101B-9397-08002B2CF9AE}" pid="10" name="TemplateUrl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