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1" r:id="rId4"/>
  </p:sldMasterIdLst>
  <p:notesMasterIdLst>
    <p:notesMasterId r:id="rId22"/>
  </p:notesMasterIdLst>
  <p:handoutMasterIdLst>
    <p:handoutMasterId r:id="rId23"/>
  </p:handoutMasterIdLst>
  <p:sldIdLst>
    <p:sldId id="782" r:id="rId5"/>
    <p:sldId id="738" r:id="rId6"/>
    <p:sldId id="747" r:id="rId7"/>
    <p:sldId id="760" r:id="rId8"/>
    <p:sldId id="792" r:id="rId9"/>
    <p:sldId id="768" r:id="rId10"/>
    <p:sldId id="761" r:id="rId11"/>
    <p:sldId id="780" r:id="rId12"/>
    <p:sldId id="783" r:id="rId13"/>
    <p:sldId id="784" r:id="rId14"/>
    <p:sldId id="785" r:id="rId15"/>
    <p:sldId id="788" r:id="rId16"/>
    <p:sldId id="790" r:id="rId17"/>
    <p:sldId id="791" r:id="rId18"/>
    <p:sldId id="789" r:id="rId19"/>
    <p:sldId id="762" r:id="rId20"/>
    <p:sldId id="763" r:id="rId21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FF9966"/>
    <a:srgbClr val="99CCFF"/>
    <a:srgbClr val="6699FF"/>
    <a:srgbClr val="9D3431"/>
    <a:srgbClr val="FF0000"/>
    <a:srgbClr val="FFCC99"/>
    <a:srgbClr val="FFFFCC"/>
    <a:srgbClr val="008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56" autoAdjust="0"/>
    <p:restoredTop sz="95141" autoAdjust="0"/>
  </p:normalViewPr>
  <p:slideViewPr>
    <p:cSldViewPr snapToGrid="0">
      <p:cViewPr varScale="1">
        <p:scale>
          <a:sx n="46" d="100"/>
          <a:sy n="46" d="100"/>
        </p:scale>
        <p:origin x="1023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3498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8226311-62EA-456F-8B76-9220A4C1A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07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953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3" y="4410392"/>
            <a:ext cx="5586735" cy="417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953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8C1C09D7-2034-4A7F-959F-75165A7C7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1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01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touches on 5 of my 11 control</a:t>
            </a:r>
            <a:r>
              <a:rPr lang="en-US" baseline="0" dirty="0"/>
              <a:t> accounts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Design and drawings done or nearly done: 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Support posts (same as 1.3 GHz)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Support structure on the vacuum vessel which interfaces with the posts (same as 1.3 GHz)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Vacuum vessel nearly done (given priority due to the need for external interface information)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Cavity and magnetic shield (priority here to enable procurements for testing)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Helium vessels (so, with cavities and magnetic shielding, most of beamline string in done)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Instrumentation flanges (nearly identical to 1.3 GHz)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Tuner (early effort coordinated with helium vessel) 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Arial" charset="0"/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Still to be done: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Thermal shield (very similar to 1.3 GHz)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HGRP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Cryogenic piping (very similar to 1.3 GHz)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-107" charset="-128"/>
                <a:cs typeface="ＭＳ Ｐゴシック" pitchFamily="-107" charset="-128"/>
              </a:rPr>
              <a:t>Coupler vacuum manifold. 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623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8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76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E0C91-77C2-48C8-B11A-D34D76DA7CE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33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tif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9100" y="3876675"/>
            <a:ext cx="2524389" cy="733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2457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181350"/>
            <a:ext cx="7989887" cy="265252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3691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/>
              <a:t>Click to edit Master subtitle style</a:t>
            </a:r>
          </a:p>
        </p:txBody>
      </p:sp>
      <p:pic>
        <p:nvPicPr>
          <p:cNvPr id="12" name="Picture 2" descr="C:\Documents and Settings\mcdunn\Desktop\LBNL_Full_Logo_Final.gif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3590925"/>
            <a:ext cx="907882" cy="776239"/>
          </a:xfrm>
          <a:prstGeom prst="rect">
            <a:avLst/>
          </a:prstGeom>
          <a:noFill/>
        </p:spPr>
      </p:pic>
      <p:pic>
        <p:nvPicPr>
          <p:cNvPr id="13" name="Picture 39" descr="http://inside.anl.gov/resources/standards/images/logos/ANL_H_Black.jp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1503" y="3680008"/>
            <a:ext cx="1223871" cy="56993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</p:pic>
      <p:pic>
        <p:nvPicPr>
          <p:cNvPr id="1026" name="Picture 2" descr="C:\Users\tor\Downloads\FermiLogo.tiff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9601" y="4531614"/>
            <a:ext cx="1792224" cy="323468"/>
          </a:xfrm>
          <a:prstGeom prst="rect">
            <a:avLst/>
          </a:prstGeom>
          <a:noFill/>
        </p:spPr>
      </p:pic>
      <p:pic>
        <p:nvPicPr>
          <p:cNvPr id="14" name="Picture 13" descr="JLab_logo_white1.jpg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7076" y="4380905"/>
            <a:ext cx="1952624" cy="610194"/>
          </a:xfrm>
          <a:prstGeom prst="rect">
            <a:avLst/>
          </a:prstGeom>
        </p:spPr>
      </p:pic>
      <p:pic>
        <p:nvPicPr>
          <p:cNvPr id="16" name="Picture 15" descr="cornell university 2.gif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050" y="4371975"/>
            <a:ext cx="775963" cy="754745"/>
          </a:xfrm>
          <a:prstGeom prst="rect">
            <a:avLst/>
          </a:prstGeom>
        </p:spPr>
      </p:pic>
      <p:pic>
        <p:nvPicPr>
          <p:cNvPr id="17" name="Picture 4" descr="C:\Users\boyce\Documents\lclsII_banner_v01_wd565.jpg"/>
          <p:cNvPicPr>
            <a:picLocks noChangeAspect="1" noChangeArrowheads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100" y="414089"/>
            <a:ext cx="5349126" cy="110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60772" y="6387175"/>
            <a:ext cx="318932" cy="539750"/>
          </a:xfrm>
        </p:spPr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400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51822" y="6543675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nl-NL"/>
              <a:t>Ginsburg-LCLS-II 3.9 GHz CM FDR, Jan.30-31 2017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1822" y="1236826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nl-NL"/>
              <a:t>Ginsburg-LCLS-II 3.9 GHz CM FDR, Jan.30-31 2017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nl-NL"/>
              <a:t>Ginsburg-LCLS-II 3.9 GHz CM FDR, Jan.30-31 2017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nl-NL"/>
              <a:t>Ginsburg-LCLS-II 3.9 GHz CM FDR, Jan.30-31 2017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nl-NL"/>
              <a:t>Ginsburg-LCLS-II 3.9 GHz CM FDR, Jan.30-31 2017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Ginsburg-LCLS-II 3.9 GHz CM FDR, Jan.30-31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6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400" y="6196866"/>
            <a:ext cx="3147290" cy="914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7128" y="6096000"/>
            <a:ext cx="2765528" cy="1005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7050" y="3646170"/>
            <a:ext cx="5480050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6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/>
              <a:t>Click to edit Master subtitle style</a:t>
            </a:r>
          </a:p>
        </p:txBody>
      </p:sp>
      <p:pic>
        <p:nvPicPr>
          <p:cNvPr id="2052" name="Picture 4" descr="C:\Users\boyce\Documents\lclsII_banner_v01_wd565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049" y="79409"/>
            <a:ext cx="6137377" cy="127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nl-NL"/>
              <a:t>Ginsburg-LCLS-II 3.9 GHz CM FDR, Jan.30-31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57213" y="550642"/>
            <a:ext cx="8008937" cy="2246313"/>
          </a:xfrm>
        </p:spPr>
        <p:txBody>
          <a:bodyPr/>
          <a:lstStyle/>
          <a:p>
            <a:r>
              <a:rPr lang="en-US" sz="4000" dirty="0"/>
              <a:t>FNAL 3.9 GHz </a:t>
            </a:r>
            <a:r>
              <a:rPr lang="en-US" sz="4000" dirty="0" err="1"/>
              <a:t>Cryomodule</a:t>
            </a:r>
            <a:r>
              <a:rPr lang="en-US" sz="4000" dirty="0"/>
              <a:t> Project Management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564" y="2877317"/>
            <a:ext cx="7989887" cy="2652522"/>
          </a:xfrm>
        </p:spPr>
        <p:txBody>
          <a:bodyPr/>
          <a:lstStyle/>
          <a:p>
            <a:r>
              <a:rPr lang="en-US" sz="1800" dirty="0"/>
              <a:t>Camille Ginsburg</a:t>
            </a:r>
          </a:p>
          <a:p>
            <a:r>
              <a:rPr lang="en-US" sz="1800" dirty="0"/>
              <a:t>LCLS-II 3.9 GHz CM Final Design Review</a:t>
            </a:r>
          </a:p>
          <a:p>
            <a:r>
              <a:rPr lang="en-US" sz="1800" dirty="0"/>
              <a:t>January 30-31, 2017</a:t>
            </a:r>
          </a:p>
        </p:txBody>
      </p:sp>
    </p:spTree>
    <p:extLst>
      <p:ext uri="{BB962C8B-B14F-4D97-AF65-F5344CB8AC3E}">
        <p14:creationId xmlns:p14="http://schemas.microsoft.com/office/powerpoint/2010/main" val="4290516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&amp; Risk Mitigations (High Impact) (1/2)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125282" y="1759564"/>
          <a:ext cx="8756649" cy="4994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799">
                  <a:extLst>
                    <a:ext uri="{9D8B030D-6E8A-4147-A177-3AD203B41FA5}">
                      <a16:colId xmlns:a16="http://schemas.microsoft.com/office/drawing/2014/main" val="2101458916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1557903042"/>
                    </a:ext>
                  </a:extLst>
                </a:gridCol>
                <a:gridCol w="4667250">
                  <a:extLst>
                    <a:ext uri="{9D8B030D-6E8A-4147-A177-3AD203B41FA5}">
                      <a16:colId xmlns:a16="http://schemas.microsoft.com/office/drawing/2014/main" val="3616039095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201402002"/>
                    </a:ext>
                  </a:extLst>
                </a:gridCol>
              </a:tblGrid>
              <a:tr h="2007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pCM</a:t>
                      </a:r>
                      <a:endParaRPr lang="en-US" sz="1600" u="none" strike="noStrike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Assembly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If </a:t>
                      </a:r>
                      <a:r>
                        <a:rPr lang="en-US" sz="1600" u="none" strike="noStrike" dirty="0" err="1">
                          <a:effectLst/>
                        </a:rPr>
                        <a:t>pCM</a:t>
                      </a:r>
                      <a:r>
                        <a:rPr lang="en-US" sz="1600" u="none" strike="noStrike" dirty="0">
                          <a:effectLst/>
                        </a:rPr>
                        <a:t> designs don't integrate as planned,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THEN production assembly</a:t>
                      </a:r>
                      <a:r>
                        <a:rPr lang="en-US" sz="1600" u="none" strike="noStrike" baseline="0" dirty="0">
                          <a:effectLst/>
                        </a:rPr>
                        <a:t> will be</a:t>
                      </a:r>
                      <a:r>
                        <a:rPr lang="en-US" sz="1600" u="none" strike="noStrike" dirty="0">
                          <a:effectLst/>
                        </a:rPr>
                        <a:t> delayed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Develop Lessons Learned, Use prototype work to refine processes and design to reduce impact to production assembly. Revise tooling, update procedures, and revise QA/QC processes.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cold test will give lessons learned, design changes and process improvements.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Fermilab </a:t>
                      </a:r>
                      <a:r>
                        <a:rPr lang="en-US" sz="1600" u="none" strike="noStrike" dirty="0" err="1">
                          <a:effectLst/>
                        </a:rPr>
                        <a:t>pCM</a:t>
                      </a:r>
                      <a:r>
                        <a:rPr lang="en-US" sz="1600" u="none" strike="noStrike" dirty="0">
                          <a:effectLst/>
                        </a:rPr>
                        <a:t> begins cold testing 09.2016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JLab </a:t>
                      </a:r>
                      <a:r>
                        <a:rPr lang="en-US" sz="1600" u="none" strike="noStrike" dirty="0" err="1">
                          <a:effectLst/>
                        </a:rPr>
                        <a:t>pCM</a:t>
                      </a:r>
                      <a:r>
                        <a:rPr lang="en-US" sz="1600" u="none" strike="noStrike" dirty="0">
                          <a:effectLst/>
                        </a:rPr>
                        <a:t> cold testing 10.2016.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24053755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Damage during shipping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If shipping subjects CM has extreme shock </a:t>
                      </a:r>
                    </a:p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Then delivery will be delayed.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Other labs (DESY XFEL) have realized  2/101 failure without mitigations in place.  SNS similar 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Perform dry-runs under realistic conditions. Investigate and determine alternate scheme. 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Shipping test March 2017. labs will need to store Cryomodules</a:t>
                      </a:r>
                      <a:r>
                        <a:rPr lang="en-US" sz="1600" u="none" strike="noStrike" baseline="0" dirty="0">
                          <a:effectLst/>
                        </a:rPr>
                        <a:t> until OK.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Preliminary shipping test for Q1FY17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59470617"/>
                  </a:ext>
                </a:extLst>
              </a:tr>
              <a:tr h="77431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CM</a:t>
                      </a:r>
                      <a:r>
                        <a:rPr lang="en-US" sz="1600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rework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Production Cryomodule fails test  </a:t>
                      </a:r>
                    </a:p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Then</a:t>
                      </a:r>
                      <a:r>
                        <a:rPr lang="en-US" sz="1600" u="none" strike="noStrike" baseline="0" dirty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 require rework/retest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Supply Chain, Defective Parts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Include pre-production Cryomodule in project plan at each partner laboratory.  Production plan includes longer duration for the first three Cryomodules to finalize assembly and QC procedures.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err="1">
                          <a:effectLst/>
                        </a:rPr>
                        <a:t>pCM</a:t>
                      </a:r>
                      <a:r>
                        <a:rPr lang="en-US" sz="1600" u="none" strike="noStrike" dirty="0">
                          <a:effectLst/>
                        </a:rPr>
                        <a:t> almost</a:t>
                      </a:r>
                      <a:r>
                        <a:rPr lang="en-US" sz="1600" u="none" strike="noStrike" baseline="0" dirty="0">
                          <a:effectLst/>
                        </a:rPr>
                        <a:t> complete </a:t>
                      </a:r>
                      <a:r>
                        <a:rPr lang="en-US" sz="1600" u="none" strike="noStrike" dirty="0">
                          <a:effectLst/>
                        </a:rPr>
                        <a:t>9/2016.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660899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37349" y="1160019"/>
          <a:ext cx="875665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577">
                  <a:extLst>
                    <a:ext uri="{9D8B030D-6E8A-4147-A177-3AD203B41FA5}">
                      <a16:colId xmlns:a16="http://schemas.microsoft.com/office/drawing/2014/main" val="1105628032"/>
                    </a:ext>
                  </a:extLst>
                </a:gridCol>
                <a:gridCol w="1592035">
                  <a:extLst>
                    <a:ext uri="{9D8B030D-6E8A-4147-A177-3AD203B41FA5}">
                      <a16:colId xmlns:a16="http://schemas.microsoft.com/office/drawing/2014/main" val="249940572"/>
                    </a:ext>
                  </a:extLst>
                </a:gridCol>
                <a:gridCol w="4659086">
                  <a:extLst>
                    <a:ext uri="{9D8B030D-6E8A-4147-A177-3AD203B41FA5}">
                      <a16:colId xmlns:a16="http://schemas.microsoft.com/office/drawing/2014/main" val="2303357845"/>
                    </a:ext>
                  </a:extLst>
                </a:gridCol>
                <a:gridCol w="1460954">
                  <a:extLst>
                    <a:ext uri="{9D8B030D-6E8A-4147-A177-3AD203B41FA5}">
                      <a16:colId xmlns:a16="http://schemas.microsoft.com/office/drawing/2014/main" val="2646684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IF/THEN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Mitigations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Schedule</a:t>
                      </a:r>
                      <a:b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5796744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/>
              <a:t>Ginsburg-LCLS-II 3.9 GHz CM FDR, Jan.30-31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11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&amp; Risk Mitigations (High Impact) – (2/2)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193677" y="1954739"/>
          <a:ext cx="8691406" cy="13749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8792">
                  <a:extLst>
                    <a:ext uri="{9D8B030D-6E8A-4147-A177-3AD203B41FA5}">
                      <a16:colId xmlns:a16="http://schemas.microsoft.com/office/drawing/2014/main" val="2101458916"/>
                    </a:ext>
                  </a:extLst>
                </a:gridCol>
                <a:gridCol w="2720636">
                  <a:extLst>
                    <a:ext uri="{9D8B030D-6E8A-4147-A177-3AD203B41FA5}">
                      <a16:colId xmlns:a16="http://schemas.microsoft.com/office/drawing/2014/main" val="1557903042"/>
                    </a:ext>
                  </a:extLst>
                </a:gridCol>
                <a:gridCol w="2738519">
                  <a:extLst>
                    <a:ext uri="{9D8B030D-6E8A-4147-A177-3AD203B41FA5}">
                      <a16:colId xmlns:a16="http://schemas.microsoft.com/office/drawing/2014/main" val="3616039095"/>
                    </a:ext>
                  </a:extLst>
                </a:gridCol>
                <a:gridCol w="2133459">
                  <a:extLst>
                    <a:ext uri="{9D8B030D-6E8A-4147-A177-3AD203B41FA5}">
                      <a16:colId xmlns:a16="http://schemas.microsoft.com/office/drawing/2014/main" val="2201402002"/>
                    </a:ext>
                  </a:extLst>
                </a:gridCol>
              </a:tblGrid>
              <a:tr h="137492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JLAB </a:t>
                      </a:r>
                      <a:r>
                        <a:rPr lang="en-US" sz="160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Cryomodule</a:t>
                      </a: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test lab availability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If the CMTF is not available because of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cryoplant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refurbishment, then the project will experience delays in testing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Actively seeking other cryogenic facilities for backup testing, and evaluating testing cycles, assessing schedule impact.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CMTF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cryoplant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work is scheduled for early 2017.</a:t>
                      </a:r>
                      <a:r>
                        <a:rPr lang="en-US" sz="1600" u="none" strike="noStrike" baseline="0" dirty="0">
                          <a:effectLst/>
                          <a:latin typeface="+mn-lt"/>
                        </a:rPr>
                        <a:t> Integrated planning underway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9842543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93673" y="1406100"/>
          <a:ext cx="875665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589">
                  <a:extLst>
                    <a:ext uri="{9D8B030D-6E8A-4147-A177-3AD203B41FA5}">
                      <a16:colId xmlns:a16="http://schemas.microsoft.com/office/drawing/2014/main" val="1105628032"/>
                    </a:ext>
                  </a:extLst>
                </a:gridCol>
                <a:gridCol w="2661138">
                  <a:extLst>
                    <a:ext uri="{9D8B030D-6E8A-4147-A177-3AD203B41FA5}">
                      <a16:colId xmlns:a16="http://schemas.microsoft.com/office/drawing/2014/main" val="249940572"/>
                    </a:ext>
                  </a:extLst>
                </a:gridCol>
                <a:gridCol w="2798762">
                  <a:extLst>
                    <a:ext uri="{9D8B030D-6E8A-4147-A177-3AD203B41FA5}">
                      <a16:colId xmlns:a16="http://schemas.microsoft.com/office/drawing/2014/main" val="2303357845"/>
                    </a:ext>
                  </a:extLst>
                </a:gridCol>
                <a:gridCol w="2189163">
                  <a:extLst>
                    <a:ext uri="{9D8B030D-6E8A-4147-A177-3AD203B41FA5}">
                      <a16:colId xmlns:a16="http://schemas.microsoft.com/office/drawing/2014/main" val="2646684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IF/THEN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Mitigations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Schedule</a:t>
                      </a:r>
                      <a:b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5796744"/>
                  </a:ext>
                </a:extLst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143393" y="6457950"/>
            <a:ext cx="4126528" cy="314326"/>
          </a:xfrm>
        </p:spPr>
        <p:txBody>
          <a:bodyPr/>
          <a:lstStyle/>
          <a:p>
            <a:r>
              <a:rPr lang="nl-NL"/>
              <a:t>Ginsburg-LCLS-II 3.9 GHz CM FDR, Jan.30-31 2017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25911" y="2055447"/>
            <a:ext cx="451822" cy="7815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66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Review Definitions (LCLSII-1.1-QA-0009-R0)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41702" y="1133546"/>
            <a:ext cx="8108950" cy="506552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Preliminary Design Review [~30-50% Design Maturity]</a:t>
            </a:r>
          </a:p>
          <a:p>
            <a:pPr marL="800100" lvl="1" indent="-342900"/>
            <a:r>
              <a:rPr lang="en-US" sz="1800" dirty="0"/>
              <a:t>Documented technical and interface requirements </a:t>
            </a:r>
          </a:p>
          <a:p>
            <a:pPr marL="800100" lvl="1" indent="-342900"/>
            <a:r>
              <a:rPr lang="en-US" sz="1800" dirty="0"/>
              <a:t>Mechanical/structural/thermal design and analyses</a:t>
            </a:r>
          </a:p>
          <a:p>
            <a:pPr marL="800100" lvl="1" indent="-342900"/>
            <a:r>
              <a:rPr lang="en-US" sz="1800" dirty="0"/>
              <a:t>Preliminary layouts, drawings</a:t>
            </a:r>
          </a:p>
          <a:p>
            <a:pPr marL="800100" lvl="1" indent="-342900"/>
            <a:r>
              <a:rPr lang="en-US" sz="1800" dirty="0"/>
              <a:t>Reliability, maintainability</a:t>
            </a:r>
          </a:p>
          <a:p>
            <a:pPr marL="800100" lvl="1" indent="-342900"/>
            <a:r>
              <a:rPr lang="en-US" sz="1800" dirty="0"/>
              <a:t>Assessment of risk areas</a:t>
            </a:r>
          </a:p>
          <a:p>
            <a:pPr marL="800100" lvl="1" indent="-342900"/>
            <a:r>
              <a:rPr lang="en-US" sz="1800" dirty="0"/>
              <a:t>Plan for obtaining safety approval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/>
              <a:t>Final Design Review [~90-100% Design Maturity]</a:t>
            </a:r>
          </a:p>
          <a:p>
            <a:pPr marL="742950" lvl="1" indent="-285750"/>
            <a:r>
              <a:rPr lang="en-US" sz="1800" dirty="0"/>
              <a:t>Requirements of PDR plus…</a:t>
            </a:r>
          </a:p>
          <a:p>
            <a:pPr marL="742950" lvl="1" indent="-285750"/>
            <a:r>
              <a:rPr lang="en-US" sz="1800" dirty="0"/>
              <a:t>Final detailed design</a:t>
            </a:r>
          </a:p>
          <a:p>
            <a:pPr marL="742950" lvl="1" indent="-285750"/>
            <a:r>
              <a:rPr lang="en-US" sz="1800" dirty="0"/>
              <a:t>Final implementation plans including engineering models, prototypes and spares</a:t>
            </a:r>
          </a:p>
          <a:p>
            <a:pPr marL="742950" lvl="1" indent="-285750"/>
            <a:r>
              <a:rPr lang="en-US" sz="1800" dirty="0"/>
              <a:t>Engineering model test results and design margins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Readiness Review</a:t>
            </a:r>
          </a:p>
          <a:p>
            <a:pPr marL="800100" lvl="1" indent="-342900"/>
            <a:r>
              <a:rPr lang="en-US" sz="1800" dirty="0"/>
              <a:t>Needed for authorization prior to construction activities</a:t>
            </a:r>
          </a:p>
          <a:p>
            <a:pPr marL="800100" lvl="1" indent="-342900"/>
            <a:r>
              <a:rPr lang="en-US" sz="1800" dirty="0"/>
              <a:t>Objectives, documentation, QA, safety, residual risk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66150" y="6318250"/>
            <a:ext cx="319088" cy="5397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16E5410-9907-4D1F-B8AB-BEE6983E57D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97872" y="6553200"/>
            <a:ext cx="4126528" cy="314326"/>
          </a:xfrm>
          <a:prstGeom prst="rect">
            <a:avLst/>
          </a:prstGeom>
        </p:spPr>
        <p:txBody>
          <a:bodyPr/>
          <a:lstStyle/>
          <a:p>
            <a:r>
              <a:rPr lang="nl-NL"/>
              <a:t>Ginsburg-LCLS-II 3.9 GHz CM FDR, Jan.30-31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36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 GHz CM FDR Committee Charge - Overview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/>
              <a:t>Ginsburg-LCLS-II 3.9 GHz CM FDR, Jan.30-31 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1114697"/>
            <a:ext cx="8108950" cy="528610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LCLS-II 3.9 GHz </a:t>
            </a:r>
            <a:r>
              <a:rPr lang="en-US" dirty="0" err="1"/>
              <a:t>cryomodule</a:t>
            </a:r>
            <a:r>
              <a:rPr lang="en-US" dirty="0"/>
              <a:t> design is nearly completed, and thus ready for review.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review committee is charged to evaluate the system design readiness to approve implementation, procurement, and fabrication activities.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review focuses on the </a:t>
            </a:r>
            <a:r>
              <a:rPr lang="en-US" dirty="0" err="1"/>
              <a:t>cryomechanical</a:t>
            </a:r>
            <a:r>
              <a:rPr lang="en-US" dirty="0"/>
              <a:t> aspects of the design, since the RF component design verification tests (for dressed cavity, magnetic shielding, tuner and coupler) are ongoing.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committee is requested to consider only the functional design and integration of these RF components into the </a:t>
            </a:r>
            <a:r>
              <a:rPr lang="en-US" dirty="0" err="1"/>
              <a:t>cryomodule</a:t>
            </a:r>
            <a:r>
              <a:rPr lang="en-US" dirty="0"/>
              <a:t>, and a follow-on review for these three elements will be held after design verification phase is completed.  </a:t>
            </a:r>
          </a:p>
        </p:txBody>
      </p:sp>
    </p:spTree>
    <p:extLst>
      <p:ext uri="{BB962C8B-B14F-4D97-AF65-F5344CB8AC3E}">
        <p14:creationId xmlns:p14="http://schemas.microsoft.com/office/powerpoint/2010/main" val="1222255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 GHz CM FDR Committee Charge - Detail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/>
              <a:t>Ginsburg-LCLS-II 3.9 GHz CM FDR, Jan.30-31 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175260" y="1114697"/>
            <a:ext cx="8709822" cy="574330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b="1" dirty="0"/>
              <a:t>Technical Scope</a:t>
            </a:r>
          </a:p>
          <a:p>
            <a:pPr lvl="0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Are the designs mature and technically sound to satisfy design specifications? – </a:t>
            </a:r>
            <a:r>
              <a:rPr lang="en-US" dirty="0">
                <a:solidFill>
                  <a:schemeClr val="accent5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EH, YH, NS, GW</a:t>
            </a:r>
          </a:p>
          <a:p>
            <a:pPr lvl="0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Is the design likely to meet performance expectations? </a:t>
            </a:r>
          </a:p>
          <a:p>
            <a:pPr marL="228600" lvl="1" indent="-114300"/>
            <a:r>
              <a:rPr lang="en-US" dirty="0"/>
              <a:t>Does the </a:t>
            </a:r>
            <a:r>
              <a:rPr lang="en-US" dirty="0" err="1"/>
              <a:t>cryomodule</a:t>
            </a:r>
            <a:r>
              <a:rPr lang="en-US" dirty="0"/>
              <a:t> cryogenic design meet the heat load requirements? – </a:t>
            </a:r>
            <a:r>
              <a:rPr lang="en-US" dirty="0">
                <a:solidFill>
                  <a:schemeClr val="accent5"/>
                </a:solidFill>
              </a:rPr>
              <a:t>EH, YH, TP</a:t>
            </a:r>
          </a:p>
          <a:p>
            <a:pPr marL="228600" lvl="1" indent="-114300"/>
            <a:r>
              <a:rPr lang="en-US" dirty="0"/>
              <a:t>Would potential modifications to RF component designs after design verification tests significantly impact the CM </a:t>
            </a:r>
            <a:r>
              <a:rPr lang="en-US" dirty="0" err="1"/>
              <a:t>cryomechanical</a:t>
            </a:r>
            <a:r>
              <a:rPr lang="en-US" dirty="0"/>
              <a:t> design? </a:t>
            </a:r>
            <a:r>
              <a:rPr lang="en-US" dirty="0">
                <a:solidFill>
                  <a:schemeClr val="accent5"/>
                </a:solidFill>
              </a:rPr>
              <a:t>EH, NS, GW</a:t>
            </a:r>
          </a:p>
          <a:p>
            <a:pPr lvl="0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Have </a:t>
            </a:r>
            <a:r>
              <a:rPr lang="en-US" dirty="0" err="1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cryomodule</a:t>
            </a:r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assembly procedures and tooling been adequately developed? – </a:t>
            </a:r>
            <a:r>
              <a:rPr lang="en-US" dirty="0">
                <a:solidFill>
                  <a:schemeClr val="accent5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TA/CG</a:t>
            </a:r>
          </a:p>
          <a:p>
            <a:pPr lvl="0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Have shipping, rigging, and handling procedures been adequately developed? - </a:t>
            </a:r>
            <a:r>
              <a:rPr lang="en-US" dirty="0" err="1">
                <a:solidFill>
                  <a:schemeClr val="accent5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MMcG</a:t>
            </a:r>
            <a:endParaRPr lang="en-US" dirty="0">
              <a:solidFill>
                <a:schemeClr val="accent5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 lvl="0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Have all the major interfaces been identified and incorporated into the design? - </a:t>
            </a:r>
            <a:r>
              <a:rPr lang="en-US" dirty="0">
                <a:solidFill>
                  <a:schemeClr val="accent5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YH</a:t>
            </a:r>
          </a:p>
          <a:p>
            <a:pPr lvl="0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All design specifications, requirements, performance, and interface documents reviewed, approved and released? - </a:t>
            </a:r>
            <a:r>
              <a:rPr lang="en-US" dirty="0">
                <a:solidFill>
                  <a:schemeClr val="accent5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YH</a:t>
            </a:r>
          </a:p>
          <a:p>
            <a:pPr lvl="0"/>
            <a:r>
              <a:rPr lang="en-US" b="1" dirty="0"/>
              <a:t>Design Management</a:t>
            </a:r>
          </a:p>
          <a:p>
            <a:pPr lvl="0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Is the design team organized and staffed to successfully complete the project? - </a:t>
            </a:r>
            <a:r>
              <a:rPr lang="en-US" dirty="0">
                <a:solidFill>
                  <a:schemeClr val="accent5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CMG</a:t>
            </a:r>
          </a:p>
          <a:p>
            <a:pPr lvl="0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Have all of the major risks been identified and managed? – </a:t>
            </a:r>
            <a:r>
              <a:rPr lang="en-US" dirty="0">
                <a:solidFill>
                  <a:schemeClr val="accent5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CMG, JB</a:t>
            </a:r>
          </a:p>
          <a:p>
            <a:pPr lvl="0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Are procurements appropriately planned? - </a:t>
            </a:r>
            <a:r>
              <a:rPr lang="en-US" dirty="0">
                <a:solidFill>
                  <a:schemeClr val="accent5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CMG</a:t>
            </a:r>
          </a:p>
          <a:p>
            <a:pPr lvl="0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Is the development of associated drawing packages sufficiently mature? </a:t>
            </a:r>
            <a:r>
              <a:rPr lang="en-US" dirty="0">
                <a:solidFill>
                  <a:schemeClr val="accent5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JB, YH</a:t>
            </a:r>
          </a:p>
          <a:p>
            <a:pPr lvl="0"/>
            <a:r>
              <a:rPr lang="en-US" b="1" dirty="0"/>
              <a:t>Cost and Schedule: </a:t>
            </a:r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Is the cost and schedule reasonable to achieve the planned scope? - </a:t>
            </a:r>
            <a:r>
              <a:rPr lang="en-US" dirty="0">
                <a:solidFill>
                  <a:schemeClr val="accent5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CMG</a:t>
            </a:r>
          </a:p>
          <a:p>
            <a:pPr lvl="0"/>
            <a:r>
              <a:rPr lang="en-US" b="1" dirty="0"/>
              <a:t>ES&amp;H</a:t>
            </a:r>
          </a:p>
          <a:p>
            <a:pPr lvl="0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Are all related ES&amp;H aspects being properly addressed? – </a:t>
            </a:r>
            <a:r>
              <a:rPr lang="en-US" dirty="0">
                <a:solidFill>
                  <a:schemeClr val="accent5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JB, JT</a:t>
            </a:r>
          </a:p>
          <a:p>
            <a:pPr lvl="0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Has the appropriate failure modes and effects analysis (FMEA) been performed on the components and system? – </a:t>
            </a:r>
            <a:r>
              <a:rPr lang="en-US" dirty="0">
                <a:solidFill>
                  <a:schemeClr val="accent5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JT, YH</a:t>
            </a:r>
          </a:p>
          <a:p>
            <a:pPr lvl="0"/>
            <a:r>
              <a:rPr lang="en-US" b="1" dirty="0"/>
              <a:t>Miscellaneous</a:t>
            </a:r>
          </a:p>
          <a:p>
            <a:pPr lvl="0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Have all the previous design review action items/comments been addressed? - </a:t>
            </a:r>
            <a:r>
              <a:rPr lang="en-US" dirty="0">
                <a:solidFill>
                  <a:schemeClr val="accent5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EH</a:t>
            </a:r>
          </a:p>
          <a:p>
            <a:pPr lvl="0" fontAlgn="base"/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Are there any other issues that have been identified that need to be addressed?</a:t>
            </a:r>
          </a:p>
          <a:p>
            <a:pPr lvl="0"/>
            <a:r>
              <a:rPr lang="en-US" b="1" dirty="0"/>
              <a:t>Overall Readiness: </a:t>
            </a:r>
            <a:r>
              <a:rPr lang="en-US" dirty="0"/>
              <a:t>Is the design sufficiently mature so as to allow Final Design Review approval?</a:t>
            </a:r>
          </a:p>
        </p:txBody>
      </p:sp>
    </p:spTree>
    <p:extLst>
      <p:ext uri="{BB962C8B-B14F-4D97-AF65-F5344CB8AC3E}">
        <p14:creationId xmlns:p14="http://schemas.microsoft.com/office/powerpoint/2010/main" val="393195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3.9 GHz Final Design Review Agenda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/>
              <a:t>Ginsburg-LCLS-II 3.9 GHz CM FDR, Jan.30-31 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1169042"/>
            <a:ext cx="8108950" cy="5546084"/>
          </a:xfrm>
        </p:spPr>
        <p:txBody>
          <a:bodyPr>
            <a:noAutofit/>
          </a:bodyPr>
          <a:lstStyle/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/>
              <a:t>Welcome and safety – Stanek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/>
              <a:t>Cryomodule (CM) design project management – Ginsburg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 err="1"/>
              <a:t>Cryomodule</a:t>
            </a:r>
            <a:r>
              <a:rPr lang="en-US" sz="1800" dirty="0"/>
              <a:t> Functional Requirements - Harms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/>
              <a:t>FNAL LCLS-II QA/QC program – Blowers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/>
              <a:t>CM </a:t>
            </a:r>
            <a:r>
              <a:rPr lang="en-US" sz="1800" dirty="0" err="1"/>
              <a:t>Cryomechanical</a:t>
            </a:r>
            <a:r>
              <a:rPr lang="en-US" sz="1800" dirty="0"/>
              <a:t> Safety Framework - Theilacker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/>
              <a:t>CM </a:t>
            </a:r>
            <a:r>
              <a:rPr lang="en-US" sz="1800" dirty="0" err="1"/>
              <a:t>Cryomechanical</a:t>
            </a:r>
            <a:r>
              <a:rPr lang="en-US" sz="1800" dirty="0"/>
              <a:t> Design – He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/>
              <a:t>RF Component Design - Solyak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/>
              <a:t>Design Verification - Wu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/>
              <a:t>CM Heat Loads - Peterson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/>
              <a:t>CM Assembly– Arkan / Grimm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/>
              <a:t>CM Transportation – McGee</a:t>
            </a:r>
          </a:p>
        </p:txBody>
      </p:sp>
    </p:spTree>
    <p:extLst>
      <p:ext uri="{BB962C8B-B14F-4D97-AF65-F5344CB8AC3E}">
        <p14:creationId xmlns:p14="http://schemas.microsoft.com/office/powerpoint/2010/main" val="2188411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3.9 GHz </a:t>
            </a:r>
            <a:r>
              <a:rPr lang="en-US" dirty="0" err="1"/>
              <a:t>Cryomodule</a:t>
            </a:r>
            <a:r>
              <a:rPr lang="en-US" dirty="0"/>
              <a:t> Project Management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7421" y="1046747"/>
            <a:ext cx="8834057" cy="5471283"/>
          </a:xfrm>
          <a:prstGeom prst="rect">
            <a:avLst/>
          </a:prstGeom>
        </p:spPr>
        <p:txBody>
          <a:bodyPr>
            <a:noAutofit/>
          </a:bodyPr>
          <a:lstStyle/>
          <a:p>
            <a:pPr marL="231775" indent="-231775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/>
              <a:t>3.9 GHz cryomodule</a:t>
            </a:r>
          </a:p>
          <a:p>
            <a:pPr marL="576263" lvl="1" indent="-288925"/>
            <a:r>
              <a:rPr lang="en-US" sz="2000" dirty="0"/>
              <a:t>Design well advanced</a:t>
            </a:r>
          </a:p>
          <a:p>
            <a:pPr marL="576263" lvl="1" indent="-288925"/>
            <a:r>
              <a:rPr lang="en-US" sz="2000" dirty="0"/>
              <a:t>Component design verification studies started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000" dirty="0"/>
              <a:t>Experienced and available staff, proven infrastructure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000" dirty="0"/>
              <a:t>Risk registry elements actively managed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000" dirty="0"/>
              <a:t>Cost and schedule are well understood after </a:t>
            </a:r>
            <a:r>
              <a:rPr lang="en-US" sz="2000" dirty="0" err="1"/>
              <a:t>pCM</a:t>
            </a:r>
            <a:r>
              <a:rPr lang="en-US" sz="2000" dirty="0"/>
              <a:t> experience and substantial production 1.3 GHz CM procurements (~30% complete)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000" dirty="0"/>
              <a:t>Lessons learned from 1.3 GHz are being incorporated into 3.9 GHz CM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6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97872" y="6553200"/>
            <a:ext cx="4126528" cy="314326"/>
          </a:xfrm>
          <a:prstGeom prst="rect">
            <a:avLst/>
          </a:prstGeom>
        </p:spPr>
        <p:txBody>
          <a:bodyPr/>
          <a:lstStyle/>
          <a:p>
            <a:r>
              <a:rPr lang="nl-NL"/>
              <a:t>Ginsburg-LCLS-II 3.9 GHz CM FDR, Jan.30-31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903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346293" y="1241091"/>
            <a:ext cx="8209099" cy="506552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Tug Arkan, Anna Grassellino, Chuck Grimm, Elvin Harms, Yun He, </a:t>
            </a:r>
          </a:p>
          <a:p>
            <a:pPr algn="ctr"/>
            <a:r>
              <a:rPr lang="en-US" dirty="0"/>
              <a:t>Josh Kaluzny, Matt Kramp, Jerry Leibfritz, Yuriy Orlov, </a:t>
            </a:r>
          </a:p>
          <a:p>
            <a:pPr algn="ctr"/>
            <a:r>
              <a:rPr lang="en-US" dirty="0"/>
              <a:t>Tom Peterson (SLAC), </a:t>
            </a:r>
          </a:p>
          <a:p>
            <a:pPr algn="ctr"/>
            <a:r>
              <a:rPr lang="en-US" dirty="0" err="1"/>
              <a:t>Yuriy</a:t>
            </a:r>
            <a:r>
              <a:rPr lang="en-US" dirty="0"/>
              <a:t> </a:t>
            </a:r>
            <a:r>
              <a:rPr lang="en-US" dirty="0" err="1"/>
              <a:t>Pischalnikov</a:t>
            </a:r>
            <a:r>
              <a:rPr lang="en-US" dirty="0"/>
              <a:t>, Ken Premo, Nikolay Solyak, </a:t>
            </a:r>
          </a:p>
          <a:p>
            <a:pPr algn="ctr"/>
            <a:r>
              <a:rPr lang="en-US" dirty="0"/>
              <a:t>Rich Stanek, Jay Theilacker, and </a:t>
            </a:r>
            <a:r>
              <a:rPr lang="en-US" dirty="0" err="1"/>
              <a:t>Genfa</a:t>
            </a:r>
            <a:r>
              <a:rPr lang="en-US" dirty="0"/>
              <a:t> Wu </a:t>
            </a:r>
          </a:p>
          <a:p>
            <a:pPr algn="ctr"/>
            <a:r>
              <a:rPr lang="en-US" dirty="0"/>
              <a:t>provided information and slides for this presentation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We greatly appreciate the collegial collaboration with </a:t>
            </a:r>
            <a:r>
              <a:rPr lang="en-US" dirty="0" err="1"/>
              <a:t>JLab</a:t>
            </a:r>
            <a:r>
              <a:rPr lang="en-US" dirty="0"/>
              <a:t>; all relevant lessons learned are incorporated here</a:t>
            </a:r>
          </a:p>
          <a:p>
            <a:pPr algn="ctr"/>
            <a:endParaRPr lang="en-US" sz="1200" dirty="0"/>
          </a:p>
          <a:p>
            <a:pPr algn="ctr"/>
            <a:r>
              <a:rPr lang="en-US" dirty="0"/>
              <a:t>We have benefited hugely from collaboration with XFEL: DESY, INFN Milan/LASA, CEA </a:t>
            </a:r>
            <a:r>
              <a:rPr lang="en-US" dirty="0" err="1"/>
              <a:t>Saclay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I am grateful for their assistance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97872" y="6553200"/>
            <a:ext cx="4126528" cy="314326"/>
          </a:xfrm>
          <a:prstGeom prst="rect">
            <a:avLst/>
          </a:prstGeom>
        </p:spPr>
        <p:txBody>
          <a:bodyPr/>
          <a:lstStyle/>
          <a:p>
            <a:r>
              <a:rPr lang="nl-NL"/>
              <a:t>Ginsburg-LCLS-II 3.9 GHz CM FDR, Jan.30-31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7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3.9 GHz CM FDR Project Management Outline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/>
              <a:t>Ginsburg-LCLS-II 3.9 GHz CM FDR, Jan.30-31 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Overview of the work scope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Technical status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Procurement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Organization and staffing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Cost and schedule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Risks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Outline of the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192425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3.9 GHz CM work scope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/>
              <a:t>Ginsburg-LCLS-II 3.9 GHz CM FDR, Jan.30-31 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336604" cy="5065522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b="1" dirty="0"/>
              <a:t>PL Management &amp; Integration (1.04.05.01) </a:t>
            </a:r>
          </a:p>
          <a:p>
            <a:pPr marL="800100" lvl="1" indent="-342900"/>
            <a:r>
              <a:rPr lang="en-US" sz="1800" b="1" dirty="0"/>
              <a:t>Oversight and integration of all WBS 1.04.05 related activities</a:t>
            </a:r>
          </a:p>
          <a:p>
            <a:pPr marL="800100" lvl="1" indent="-342900"/>
            <a:r>
              <a:rPr lang="en-US" sz="1800" b="1" dirty="0"/>
              <a:t>Overall CM support in areas that include ES&amp;H, QA/QC, and supporting engineering</a:t>
            </a:r>
          </a:p>
          <a:p>
            <a:pPr marL="800100" lvl="1" indent="-342900"/>
            <a:r>
              <a:rPr lang="en-US" sz="1800" b="1" dirty="0"/>
              <a:t>CM related travel M&amp;S (including vendor visits)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/>
              <a:t>Engineering &amp; Design (1.04.05.05)</a:t>
            </a:r>
          </a:p>
          <a:p>
            <a:pPr marL="800100" lvl="1" indent="-342900"/>
            <a:r>
              <a:rPr lang="en-US" sz="1600" b="1" dirty="0"/>
              <a:t>Design 1.3GHz prototype and production </a:t>
            </a:r>
            <a:r>
              <a:rPr lang="en-US" sz="1600" b="1" dirty="0" err="1"/>
              <a:t>cryomodules</a:t>
            </a:r>
            <a:r>
              <a:rPr lang="en-US" sz="1600" b="1" dirty="0"/>
              <a:t>, and 3.9 GHz </a:t>
            </a:r>
            <a:r>
              <a:rPr lang="en-US" sz="1600" b="1" dirty="0" err="1"/>
              <a:t>cryomodules</a:t>
            </a:r>
            <a:r>
              <a:rPr lang="en-US" sz="1600" b="1" dirty="0"/>
              <a:t> </a:t>
            </a:r>
          </a:p>
          <a:p>
            <a:pPr marL="800100" lvl="1" indent="-342900"/>
            <a:r>
              <a:rPr lang="en-US" sz="1600" b="1" dirty="0"/>
              <a:t>Produce all necessary calculations, analyses, models, and drawings </a:t>
            </a:r>
          </a:p>
          <a:p>
            <a:pPr marL="800100" lvl="1" indent="-342900"/>
            <a:r>
              <a:rPr lang="en-US" sz="1600" b="1" dirty="0"/>
              <a:t>Perform design verification tests of </a:t>
            </a:r>
            <a:r>
              <a:rPr lang="en-US" sz="1600" b="1" dirty="0" err="1"/>
              <a:t>cryomodule</a:t>
            </a:r>
            <a:r>
              <a:rPr lang="en-US" sz="1600" b="1" dirty="0"/>
              <a:t> subcomponents</a:t>
            </a:r>
            <a:endParaRPr lang="en-US" sz="20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/>
              <a:t>3.9 GHz Cryomodule Procurement and Fabrication (1.04.05.12)</a:t>
            </a:r>
          </a:p>
          <a:p>
            <a:pPr marL="800100" lvl="1" indent="-342900"/>
            <a:r>
              <a:rPr lang="en-US" sz="1800" b="1" dirty="0"/>
              <a:t>Procure materials, receiving/inspection, dressing, processing, and testing cavities, assembling and testing 3.9 GHz LCLS-II </a:t>
            </a:r>
            <a:r>
              <a:rPr lang="en-US" sz="1800" b="1" dirty="0" err="1"/>
              <a:t>cryomodules</a:t>
            </a:r>
            <a:r>
              <a:rPr lang="en-US" sz="1800" b="1" dirty="0"/>
              <a:t> assuming two(2) CM with eight(8) cavities in each CM</a:t>
            </a:r>
            <a:endParaRPr lang="en-US" sz="2000" b="1" dirty="0"/>
          </a:p>
          <a:p>
            <a:pPr marL="342900" indent="-342900" fontAlgn="t">
              <a:buFont typeface="Arial" pitchFamily="34" charset="0"/>
              <a:buChar char="•"/>
            </a:pPr>
            <a:r>
              <a:rPr lang="en-US" sz="2000" b="1" dirty="0"/>
              <a:t>Infrastructure (1.04.05.15)</a:t>
            </a:r>
          </a:p>
          <a:p>
            <a:pPr marL="800100" lvl="1" indent="-342900" fontAlgn="t"/>
            <a:r>
              <a:rPr lang="en-US" sz="1600" b="1" dirty="0"/>
              <a:t>Design, procure, install, and commission additional infrastructure required to produce and test the 1.3 GHz and 3.9 GHz </a:t>
            </a:r>
            <a:r>
              <a:rPr lang="en-US" sz="1600" b="1" dirty="0" err="1"/>
              <a:t>cryomodules</a:t>
            </a:r>
            <a:r>
              <a:rPr lang="en-US" sz="1600" b="1" dirty="0"/>
              <a:t> at rates consistent with the project schedule</a:t>
            </a:r>
          </a:p>
          <a:p>
            <a:pPr marL="800100" lvl="1" indent="-342900" fontAlgn="t"/>
            <a:r>
              <a:rPr lang="en-US" sz="1600" b="1" dirty="0"/>
              <a:t>Includes infrastructure for VTS, HTS, Assembly and CMTS1</a:t>
            </a:r>
            <a:endParaRPr lang="en-US" sz="2000" b="1" dirty="0"/>
          </a:p>
          <a:p>
            <a:pPr marL="342900" indent="-342900" fontAlgn="t">
              <a:buFont typeface="Arial" pitchFamily="34" charset="0"/>
              <a:buChar char="•"/>
            </a:pPr>
            <a:r>
              <a:rPr lang="en-US" sz="2000" b="1" dirty="0"/>
              <a:t>Installation Support &amp; Shipping (1.04.05.20)</a:t>
            </a:r>
          </a:p>
          <a:p>
            <a:pPr marL="800100" lvl="1" indent="-342900" fontAlgn="t"/>
            <a:r>
              <a:rPr lang="en-US" sz="1800" b="1" dirty="0"/>
              <a:t>Ship all CM’s from FNAL to SLAC including all fixtures and transport costs plus FNAL installation support</a:t>
            </a:r>
          </a:p>
          <a:p>
            <a:pPr marL="342900" indent="-342900" fontAlgn="t">
              <a:buFont typeface="Arial" pitchFamily="34" charset="0"/>
              <a:buChar char="•"/>
            </a:pPr>
            <a:endParaRPr lang="en-US" sz="2000" b="1" dirty="0"/>
          </a:p>
          <a:p>
            <a:pPr marL="342900" indent="-342900" fontAlgn="t">
              <a:buFont typeface="Arial" pitchFamily="34" charset="0"/>
              <a:buChar char="•"/>
            </a:pPr>
            <a:endParaRPr lang="en-US" sz="2000" b="1" dirty="0"/>
          </a:p>
          <a:p>
            <a:pPr marL="342900" indent="-342900" fontAlgn="t">
              <a:buFont typeface="Arial" pitchFamily="34" charset="0"/>
              <a:buChar char="•"/>
            </a:pPr>
            <a:endParaRPr lang="en-US" sz="2000" b="1" dirty="0"/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04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3.9 GHz cryomodule technical status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/>
              <a:t>Ginsburg-LCLS-II 3.9 GHz CM FDR, Jan.30-31 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163773" y="1243584"/>
            <a:ext cx="8843749" cy="506552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/>
              <a:t>Based on 1.3 GHz experience, 3.9 GHz plan was fine-tuned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Improved plan is now in the baseline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/>
              <a:t>Cryomechanical</a:t>
            </a:r>
            <a:r>
              <a:rPr lang="en-US" dirty="0"/>
              <a:t> design and component design nearly 100% complete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Dressed Cavity FDR &amp; CM PDR occurred in Nov.’15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Incorporated design verification plan for components (tuner, coupler, HOM couplers, thermal anchors, magnetic shielding)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Note: these are standard </a:t>
            </a:r>
            <a:r>
              <a:rPr lang="en-US" dirty="0" err="1"/>
              <a:t>Nb</a:t>
            </a:r>
            <a:r>
              <a:rPr lang="en-US" dirty="0"/>
              <a:t> SRF cavities, not high-Q0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Optimized procurements so that low-risk or already established items are procured in advance of final design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Engineering Specification Document – currently under review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Next plans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Design verification ongoing through mid-2017 (incl. integrated HT)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CM Final Design Review – Jan.’17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22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Microphonics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/>
              <a:t>Ginsburg-LCLS-II 3.9 GHz CM FDR, Jan.30-31 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1.3 GHz prototype CM’s at both FNAL and </a:t>
            </a:r>
            <a:r>
              <a:rPr lang="en-US" dirty="0" err="1"/>
              <a:t>JLab</a:t>
            </a:r>
            <a:r>
              <a:rPr lang="en-US" dirty="0"/>
              <a:t> have high levels of </a:t>
            </a:r>
            <a:r>
              <a:rPr lang="en-US" dirty="0" err="1"/>
              <a:t>microphonics</a:t>
            </a:r>
            <a:r>
              <a:rPr lang="en-US" dirty="0"/>
              <a:t>; too high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Investigation and mitigation are ongoing at CMTS1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Any improvements to the 1.3 GHz cold mass internal support and cryogenic delivery system will be duplicated in the 3.9 GHz </a:t>
            </a:r>
            <a:r>
              <a:rPr lang="en-US" dirty="0" err="1"/>
              <a:t>cryomodule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6604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3.9 GHz CM Procurement Plan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/>
              <a:t>Ginsburg-LCLS-II 3.9 GHz CM FDR, Jan.30-31 2017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59429" y="5975876"/>
            <a:ext cx="57118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3.9 GHz CM procurements are 31% complete, by cost</a:t>
            </a:r>
          </a:p>
        </p:txBody>
      </p:sp>
      <p:sp>
        <p:nvSpPr>
          <p:cNvPr id="5" name="TextBox 4"/>
          <p:cNvSpPr txBox="1"/>
          <p:nvPr/>
        </p:nvSpPr>
        <p:spPr>
          <a:xfrm rot="19825574">
            <a:off x="2260792" y="3449983"/>
            <a:ext cx="510909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Sensitive Information Omitted for Online Posting</a:t>
            </a:r>
          </a:p>
        </p:txBody>
      </p:sp>
    </p:spTree>
    <p:extLst>
      <p:ext uri="{BB962C8B-B14F-4D97-AF65-F5344CB8AC3E}">
        <p14:creationId xmlns:p14="http://schemas.microsoft.com/office/powerpoint/2010/main" val="137988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2524" t="1145" r="2980" b="1701"/>
          <a:stretch/>
        </p:blipFill>
        <p:spPr>
          <a:xfrm>
            <a:off x="364433" y="363450"/>
            <a:ext cx="8011885" cy="524691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FNAL CM Staff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/>
              <a:t>Ginsburg-LCLS-II 3.9 GHz CM FDR, Jan.30-31 2017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6103" y="5692914"/>
            <a:ext cx="7869289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Highly experienced staff who worked on prototype 1.3 GHz CM continue to work on 3.9 GHz and production CM’s</a:t>
            </a:r>
          </a:p>
        </p:txBody>
      </p:sp>
      <p:sp>
        <p:nvSpPr>
          <p:cNvPr id="5" name="Rectangle 4"/>
          <p:cNvSpPr/>
          <p:nvPr/>
        </p:nvSpPr>
        <p:spPr>
          <a:xfrm>
            <a:off x="272143" y="2710543"/>
            <a:ext cx="3907971" cy="28998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80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/>
              <a:t>Ginsburg-LCLS-II 3.9 GHz CM FDR, Jan.30-31 2017</a:t>
            </a:r>
            <a:endParaRPr lang="en-US" dirty="0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451822" y="129091"/>
            <a:ext cx="8234978" cy="753033"/>
          </a:xfr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z="2700" dirty="0"/>
              <a:t>1.04.05 - FNAL </a:t>
            </a:r>
            <a:r>
              <a:rPr lang="en-US" sz="2700" dirty="0" err="1"/>
              <a:t>Cryomodules</a:t>
            </a:r>
            <a:r>
              <a:rPr lang="en-US" sz="2700" dirty="0"/>
              <a:t> - Summary Schedule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262949" y="4868092"/>
            <a:ext cx="975360" cy="8708"/>
          </a:xfrm>
          <a:prstGeom prst="straightConnector1">
            <a:avLst/>
          </a:prstGeom>
          <a:ln w="381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262949" y="3566160"/>
            <a:ext cx="975360" cy="8708"/>
          </a:xfrm>
          <a:prstGeom prst="straightConnector1">
            <a:avLst/>
          </a:prstGeom>
          <a:ln w="381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41622" y="6550227"/>
            <a:ext cx="185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Status end July 2016</a:t>
            </a:r>
          </a:p>
        </p:txBody>
      </p:sp>
      <p:sp>
        <p:nvSpPr>
          <p:cNvPr id="9" name="TextBox 8"/>
          <p:cNvSpPr txBox="1"/>
          <p:nvPr/>
        </p:nvSpPr>
        <p:spPr>
          <a:xfrm rot="19825574">
            <a:off x="2260792" y="3449983"/>
            <a:ext cx="510909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Sensitive Information Omitted for Online Posting</a:t>
            </a:r>
          </a:p>
        </p:txBody>
      </p:sp>
    </p:spTree>
    <p:extLst>
      <p:ext uri="{BB962C8B-B14F-4D97-AF65-F5344CB8AC3E}">
        <p14:creationId xmlns:p14="http://schemas.microsoft.com/office/powerpoint/2010/main" val="3745790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143393" y="6457950"/>
            <a:ext cx="4126528" cy="314326"/>
          </a:xfrm>
        </p:spPr>
        <p:txBody>
          <a:bodyPr/>
          <a:lstStyle/>
          <a:p>
            <a:r>
              <a:rPr lang="nl-NL"/>
              <a:t>Ginsburg-LCLS-II 3.9 GHz CM FDR, Jan.30-31 2017</a:t>
            </a:r>
            <a:endParaRPr lang="en-US" dirty="0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794548" y="6318254"/>
            <a:ext cx="318932" cy="539750"/>
          </a:xfrm>
        </p:spPr>
        <p:txBody>
          <a:bodyPr/>
          <a:lstStyle/>
          <a:p>
            <a:fld id="{5BD36294-2849-48A8-8531-5354CF3095D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42297" y="129091"/>
            <a:ext cx="8103570" cy="753033"/>
          </a:xfrm>
        </p:spPr>
        <p:txBody>
          <a:bodyPr/>
          <a:lstStyle/>
          <a:p>
            <a:r>
              <a:rPr lang="en-US" sz="2800" dirty="0"/>
              <a:t>WBS 1.04.05- Cryomodule – FNAL– BAC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3393" y="5287329"/>
            <a:ext cx="897008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3.9 GHz cryomodule design, procurement, assembly, test and shipping</a:t>
            </a:r>
          </a:p>
          <a:p>
            <a:pPr marL="285750" indent="-285750">
              <a:buFontTx/>
              <a:buChar char="-"/>
            </a:pPr>
            <a:r>
              <a:rPr lang="en-US" dirty="0"/>
              <a:t>3.9 GHz CM design and design verification primarily in FY17</a:t>
            </a:r>
          </a:p>
          <a:p>
            <a:pPr marL="285750" indent="-285750">
              <a:buFontTx/>
              <a:buChar char="-"/>
            </a:pPr>
            <a:r>
              <a:rPr lang="en-US" dirty="0"/>
              <a:t>3.9 GHz cryomodules are to be assembled and tested through FY18, after 1.3 GHz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41622" y="6550227"/>
            <a:ext cx="185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Status end July 2016</a:t>
            </a:r>
          </a:p>
        </p:txBody>
      </p:sp>
      <p:sp>
        <p:nvSpPr>
          <p:cNvPr id="12" name="TextBox 11"/>
          <p:cNvSpPr txBox="1"/>
          <p:nvPr/>
        </p:nvSpPr>
        <p:spPr>
          <a:xfrm rot="19825574">
            <a:off x="2260792" y="3449983"/>
            <a:ext cx="510909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Sensitive Information Omitted for Online Posting</a:t>
            </a:r>
          </a:p>
        </p:txBody>
      </p:sp>
    </p:spTree>
    <p:extLst>
      <p:ext uri="{BB962C8B-B14F-4D97-AF65-F5344CB8AC3E}">
        <p14:creationId xmlns:p14="http://schemas.microsoft.com/office/powerpoint/2010/main" val="3831309000"/>
      </p:ext>
    </p:extLst>
  </p:cSld>
  <p:clrMapOvr>
    <a:masterClrMapping/>
  </p:clrMapOvr>
</p:sld>
</file>

<file path=ppt/theme/theme1.xml><?xml version="1.0" encoding="utf-8"?>
<a:theme xmlns:a="http://schemas.openxmlformats.org/drawingml/2006/main" name="LastName_Title_DR201608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0070C0"/>
          </a:solidFill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A4933D0FB4B4CA82280B30CAF47E2" ma:contentTypeVersion="14" ma:contentTypeDescription="Create a new document." ma:contentTypeScope="" ma:versionID="7b68698eab841f6565c5c3885a08d4e9">
  <xsd:schema xmlns:xsd="http://www.w3.org/2001/XMLSchema" xmlns:xs="http://www.w3.org/2001/XMLSchema" xmlns:p="http://schemas.microsoft.com/office/2006/metadata/properties" xmlns:ns2="f15a050e-1ce7-4ed2-9890-60f9658c1ede" targetNamespace="http://schemas.microsoft.com/office/2006/metadata/properties" ma:root="true" ma:fieldsID="099edc80864fba8e7bdccaf9ddf53b95" ns2:_="">
    <xsd:import namespace="f15a050e-1ce7-4ed2-9890-60f9658c1ede"/>
    <xsd:element name="properties">
      <xsd:complexType>
        <xsd:sequence>
          <xsd:element name="documentManagement">
            <xsd:complexType>
              <xsd:all>
                <xsd:element ref="ns2:Breakout_x0020_Ses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a050e-1ce7-4ed2-9890-60f9658c1ede" elementFormDefault="qualified">
    <xsd:import namespace="http://schemas.microsoft.com/office/2006/documentManagement/types"/>
    <xsd:import namespace="http://schemas.microsoft.com/office/infopath/2007/PartnerControls"/>
    <xsd:element name="Breakout_x0020_Session" ma:index="8" nillable="true" ma:displayName="Breakout Session" ma:format="Dropdown" ma:internalName="Breakout_x0020_Session">
      <xsd:simpleType>
        <xsd:restriction base="dms:Choice">
          <xsd:enumeration value="Plenary"/>
          <xsd:enumeration value="1 - Accelerator Physics"/>
          <xsd:enumeration value="2 - Injector/Linac"/>
          <xsd:enumeration value="3 - RF Power Systems"/>
          <xsd:enumeration value="4&amp;5 - Undulator/XTES System"/>
          <xsd:enumeration value="6&amp;7 - Cryoplant/Cryomodules Systems"/>
          <xsd:enumeration value="8 - Controls/Safety Systems"/>
          <xsd:enumeration value="9 - Conventional Facilities and Infrastructure"/>
          <xsd:enumeration value="10 - Env., Safety &amp; Health"/>
          <xsd:enumeration value="11 - Cost and Schedule"/>
          <xsd:enumeration value="12 - Project Management"/>
          <xsd:enumeration value="Closeout"/>
          <xsd:enumeration value="Templat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Breakout_x0020_Session xmlns="f15a050e-1ce7-4ed2-9890-60f9658c1ede">6&amp;7 - Cryoplant/Cryomodules Systems</Breakout_x0020_Session>
  </documentManagement>
</p:properties>
</file>

<file path=customXml/itemProps1.xml><?xml version="1.0" encoding="utf-8"?>
<ds:datastoreItem xmlns:ds="http://schemas.openxmlformats.org/officeDocument/2006/customXml" ds:itemID="{96AC9E9B-2714-4E54-AEB1-61E0F4B7D9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5a050e-1ce7-4ed2-9890-60f9658c1e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E3F1C6-E643-4597-BD68-C599B5629A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1B16AA-9221-46AE-B700-523442ABDABD}">
  <ds:schemaRefs>
    <ds:schemaRef ds:uri="http://purl.org/dc/dcmitype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f15a050e-1ce7-4ed2-9890-60f9658c1ed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LastName_Title_DR201608</Template>
  <TotalTime>5716</TotalTime>
  <Words>1605</Words>
  <Application>Microsoft Office PowerPoint</Application>
  <PresentationFormat>On-screen Show (4:3)</PresentationFormat>
  <Paragraphs>223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Wingdings</vt:lpstr>
      <vt:lpstr>LastName_Title_DR201608</vt:lpstr>
      <vt:lpstr>FNAL 3.9 GHz Cryomodule Project Management</vt:lpstr>
      <vt:lpstr>3.9 GHz CM FDR Project Management Outline</vt:lpstr>
      <vt:lpstr>Overview of the 3.9 GHz CM work scope</vt:lpstr>
      <vt:lpstr>3.9 GHz cryomodule technical status</vt:lpstr>
      <vt:lpstr>Microphonics</vt:lpstr>
      <vt:lpstr>3.9 GHz CM Procurement Plan</vt:lpstr>
      <vt:lpstr>FNAL CM Staff</vt:lpstr>
      <vt:lpstr>1.04.05 - FNAL Cryomodules - Summary Schedule</vt:lpstr>
      <vt:lpstr>WBS 1.04.05- Cryomodule – FNAL– BAC</vt:lpstr>
      <vt:lpstr>Risks &amp; Risk Mitigations (High Impact) (1/2) </vt:lpstr>
      <vt:lpstr>Risks &amp; Risk Mitigations (High Impact) – (2/2)</vt:lpstr>
      <vt:lpstr>Design Review Definitions (LCLSII-1.1-QA-0009-R0)</vt:lpstr>
      <vt:lpstr>1.3 GHz CM FDR Committee Charge - Overview</vt:lpstr>
      <vt:lpstr>1.3 GHz CM FDR Committee Charge - Detail</vt:lpstr>
      <vt:lpstr>3.9 GHz Final Design Review Agenda</vt:lpstr>
      <vt:lpstr>3.9 GHz Cryomodule Project Management Summary</vt:lpstr>
      <vt:lpstr>Acknowledgments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D'Amato, Jennifer Ashley</dc:creator>
  <cp:lastModifiedBy>Camille M Ginsburg</cp:lastModifiedBy>
  <cp:revision>130</cp:revision>
  <cp:lastPrinted>2009-07-27T17:31:51Z</cp:lastPrinted>
  <dcterms:created xsi:type="dcterms:W3CDTF">2016-07-26T16:16:01Z</dcterms:created>
  <dcterms:modified xsi:type="dcterms:W3CDTF">2017-01-25T16:19:50Z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0x010100B48A4933D0FB4B4CA82280B30CAF47E2</vt:lpwstr>
  </property>
  <property fmtid="{D5CDD505-2E9C-101B-9397-08002B2CF9AE}" pid="3" name="DocType">
    <vt:lpwstr>Presentation</vt:lpwstr>
  </property>
  <property fmtid="{D5CDD505-2E9C-101B-9397-08002B2CF9AE}" pid="4" name="Plenary Agenda Item">
    <vt:lpwstr>7</vt:lpwstr>
  </property>
  <property fmtid="{D5CDD505-2E9C-101B-9397-08002B2CF9AE}" pid="5" name="Formatting Updated">
    <vt:lpwstr>true</vt:lpwstr>
  </property>
  <property fmtid="{D5CDD505-2E9C-101B-9397-08002B2CF9AE}" pid="6" name="Plenary Agenda">
    <vt:lpwstr>8</vt:lpwstr>
  </property>
</Properties>
</file>