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44" r:id="rId5"/>
  </p:sldMasterIdLst>
  <p:notesMasterIdLst>
    <p:notesMasterId r:id="rId20"/>
  </p:notesMasterIdLst>
  <p:handoutMasterIdLst>
    <p:handoutMasterId r:id="rId21"/>
  </p:handoutMasterIdLst>
  <p:sldIdLst>
    <p:sldId id="826" r:id="rId6"/>
    <p:sldId id="785" r:id="rId7"/>
    <p:sldId id="836" r:id="rId8"/>
    <p:sldId id="834" r:id="rId9"/>
    <p:sldId id="837" r:id="rId10"/>
    <p:sldId id="848" r:id="rId11"/>
    <p:sldId id="856" r:id="rId12"/>
    <p:sldId id="840" r:id="rId13"/>
    <p:sldId id="841" r:id="rId14"/>
    <p:sldId id="851" r:id="rId15"/>
    <p:sldId id="842" r:id="rId16"/>
    <p:sldId id="845" r:id="rId17"/>
    <p:sldId id="847" r:id="rId18"/>
    <p:sldId id="857" r:id="rId1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9A0000"/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4453" autoAdjust="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9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Prototype Cryomodule FDR, 21 - 22  January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vector.fna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ector-offsite.fnal.gov/Tools/Reports/Custom/Projects/LCLS-II/LCLS-II_Traveler_Flow_Chart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tp://filesrv01.fnal.gov/t/td-ms/pick-up/LCLSII/ACS/ACS_list.xls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ffsite.fnal.gov/SelectTravelerReadOnly.asp?sSeriesID=557&amp;sSerialNoID=10449,10473,10474,10475&amp;sReworkID=&amp;sSpecificationID=&amp;sRevisionID=&amp;sJobNo=&amp;sStatusID=&amp;sort=&amp;lastsort=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Production CM QA/QC Plans and Systems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3.9 GHz Cryomodule Final Design Review</a:t>
            </a:r>
          </a:p>
          <a:p>
            <a:endParaRPr lang="en-US" dirty="0"/>
          </a:p>
          <a:p>
            <a:r>
              <a:rPr lang="en-US" dirty="0"/>
              <a:t>Jamie Blowers</a:t>
            </a:r>
          </a:p>
          <a:p>
            <a:r>
              <a:rPr lang="en-US" dirty="0"/>
              <a:t>30-Jan-2017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Process Control System: Vector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travelers are fully electronic; </a:t>
            </a:r>
            <a:r>
              <a:rPr lang="en-US" dirty="0">
                <a:hlinkClick r:id="rId2"/>
              </a:rPr>
              <a:t>http://vector.fnal.gov/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 is currently read-only to the world, so easy data sharing is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much as we could, we replicated the functionality and flexibility of a paper traveler: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9" y="3422651"/>
            <a:ext cx="5343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02" y="3010854"/>
            <a:ext cx="3971673" cy="33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7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Document Control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Travelers and Operating Procedures are under version control and any changes to those documents need to be reviewed and approved by Responsible Authorities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06" y="3039964"/>
            <a:ext cx="4658900" cy="1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1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Nonconformance handling (Vector)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non-conformances will be recorded using built-in Discrepancy Report System and have to be resolved by the Lead Engineer before proceeding to next step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Rework Steps will be issued if process repeat is needed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792187"/>
            <a:ext cx="43148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7" y="2877787"/>
            <a:ext cx="3603846" cy="296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380999" y="4096987"/>
            <a:ext cx="2133600" cy="778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Quality system is in place, and has proven effective in numerous past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SLAC-specific requirements have been incorporated</a:t>
            </a:r>
            <a:endParaRPr lang="en-US" dirty="0">
              <a:solidFill>
                <a:sysClr val="windowText" lastClr="00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  <a:latin typeface="Minion Pro"/>
              </a:rPr>
              <a:t>Completed QA Cross-Walk and Welding assessments</a:t>
            </a:r>
            <a:endParaRPr lang="en-US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Designs are controlled through </a:t>
            </a:r>
            <a:r>
              <a:rPr lang="en-US" dirty="0" err="1"/>
              <a:t>Teamcenter</a:t>
            </a:r>
            <a:endParaRPr lang="en-US" dirty="0"/>
          </a:p>
          <a:p>
            <a:pPr marL="800100" lvl="1" indent="-342900"/>
            <a:r>
              <a:rPr lang="en-US" dirty="0"/>
              <a:t>SLAC has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electronic travelers</a:t>
            </a:r>
          </a:p>
          <a:p>
            <a:pPr marL="800100" lvl="1" indent="-342900"/>
            <a:r>
              <a:rPr lang="en-US" dirty="0"/>
              <a:t>SLAC has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Quality system is in use now for the 1.3 GHz </a:t>
            </a:r>
            <a:r>
              <a:rPr lang="en-US" dirty="0" err="1"/>
              <a:t>Cryomodule</a:t>
            </a:r>
            <a:r>
              <a:rPr lang="en-US" dirty="0"/>
              <a:t> work, and has been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0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LCLS-II Production Cryomodule FDR, 12 - 14  May 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Flowchart of 3.9 GHz travelers (see slide 2):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https://vector-offsite.fnal.gov/Tools/Reports/Custom/Projects/LCLS-II/LCLS-II_Traveler_Flow_Chart.pptx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7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Cryomodule FDR, 30 - 31  Jan 2017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My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“Big Picture” (FNAL, SLAC)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and external quality-related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Incoming 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Production control, Travelers, and NCRs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5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Engineering Physicist by 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Department Head (Quality &amp; Materials, Machine Shop) and Technical Division QA Manager by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BS Physics, coursework towards MS in Accelerator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Been with Fermilab 17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Implemented QA and QE programs prior to Fermilab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Started my quality career in the automotive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ASQ certifications: CQE, CQA, CQM</a:t>
            </a:r>
          </a:p>
        </p:txBody>
      </p:sp>
    </p:spTree>
    <p:extLst>
      <p:ext uri="{BB962C8B-B14F-4D97-AF65-F5344CB8AC3E}">
        <p14:creationId xmlns:p14="http://schemas.microsoft.com/office/powerpoint/2010/main" val="411587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“Big Picture”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have been working closely with QA staff from SLAC to coordinate quality efforts related to LCLS-II Cryomodule work</a:t>
            </a:r>
          </a:p>
          <a:p>
            <a:pPr marL="800100" lvl="1" indent="-342900"/>
            <a:r>
              <a:rPr lang="en-US" dirty="0"/>
              <a:t>SLAC and Fermilab have formal QA programs, and LCLS-II-specific QA Plans have been put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have included SLAC-specific QA requirements into our QA Plan (e.g. Acceptance Criteria Strategies)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SLAC LCLS-II QA Manager assessments:</a:t>
            </a:r>
          </a:p>
          <a:p>
            <a:pPr marL="800100" lvl="1" indent="-342900"/>
            <a:r>
              <a:rPr lang="en-US" dirty="0"/>
              <a:t>QA program (so-called “crosswalk”, Nov/Dec 2014); fully compliant</a:t>
            </a:r>
          </a:p>
          <a:p>
            <a:pPr marL="800100" lvl="1" indent="-342900"/>
            <a:r>
              <a:rPr lang="en-US" dirty="0"/>
              <a:t>Welding Program (Jul 2016); fully compliant</a:t>
            </a:r>
          </a:p>
          <a:p>
            <a:endParaRPr lang="en-US" dirty="0"/>
          </a:p>
          <a:p>
            <a:r>
              <a:rPr lang="en-US" sz="1600" dirty="0"/>
              <a:t>FNAL ACS forms: </a:t>
            </a:r>
            <a:r>
              <a:rPr lang="en-US" sz="1400" dirty="0">
                <a:hlinkClick r:id="rId2"/>
              </a:rPr>
              <a:t>ftp://filesrv01.fnal.gov/t/td-ms/pick-up/LCLSII/ACS/ACS_list.xlsx</a:t>
            </a:r>
            <a:endParaRPr lang="en-US" sz="1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79" y="1142042"/>
            <a:ext cx="4086024" cy="52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FNAL, TD, and SLAC Quality Systems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00" y="921905"/>
            <a:ext cx="4545281" cy="519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8" y="959921"/>
            <a:ext cx="4059218" cy="496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32" y="959921"/>
            <a:ext cx="3639633" cy="471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32" y="1137185"/>
            <a:ext cx="3699686" cy="47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02" y="1143834"/>
            <a:ext cx="3824728" cy="47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13" y="959921"/>
            <a:ext cx="3897100" cy="50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2908" y="1078292"/>
            <a:ext cx="3857660" cy="50085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248" y="948162"/>
            <a:ext cx="3821089" cy="49815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1065" y="1095110"/>
            <a:ext cx="4027800" cy="5233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0721" y="1151991"/>
            <a:ext cx="3778649" cy="49078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9857" y="1095110"/>
            <a:ext cx="3828825" cy="49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Controls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outputs of all engineering work are managed in Teamcenter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Requests for design work are formalized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releases are reviewed and approved using a Teamcenter workflow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changes that affect the functional requirements will be brought to the attention of the SLAC Change Control Board for review and 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Parts and material are not procured without approved drawings</a:t>
            </a:r>
          </a:p>
          <a:p>
            <a:pPr marL="342900" indent="-34290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0" y="1197737"/>
            <a:ext cx="4006760" cy="5157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40" y="1238105"/>
            <a:ext cx="8433260" cy="4102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20" y="1300842"/>
            <a:ext cx="9040500" cy="51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Inspection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parts and materials are inspected upon receipt</a:t>
            </a:r>
          </a:p>
          <a:p>
            <a:pPr marL="342900" lvl="1" indent="-342900">
              <a:spcAft>
                <a:spcPts val="300"/>
              </a:spcAft>
              <a:buSzTx/>
            </a:pPr>
            <a:r>
              <a:rPr lang="en-US" sz="2400" dirty="0"/>
              <a:t>SOTRs* work with QC folks to define inspection drawings/plans</a:t>
            </a:r>
          </a:p>
          <a:p>
            <a:pPr marL="342900" lvl="1" indent="-342900">
              <a:spcAft>
                <a:spcPts val="300"/>
              </a:spcAft>
              <a:buSzTx/>
            </a:pPr>
            <a:r>
              <a:rPr lang="en-US" sz="2400" dirty="0"/>
              <a:t>Inspections of serialized components are done using travelers</a:t>
            </a:r>
          </a:p>
          <a:p>
            <a:pPr marL="342900" lvl="1" indent="-342900">
              <a:spcAft>
                <a:spcPts val="300"/>
              </a:spcAft>
              <a:buSzTx/>
            </a:pPr>
            <a:endParaRPr lang="en-US" sz="2400" dirty="0"/>
          </a:p>
          <a:p>
            <a:pPr marL="457200" lvl="3" indent="0">
              <a:spcAft>
                <a:spcPts val="300"/>
              </a:spcAft>
              <a:buSzTx/>
              <a:buNone/>
            </a:pPr>
            <a:r>
              <a:rPr lang="en-US" dirty="0"/>
              <a:t>* Subcontracting Officer’s Technical Representative, a.k.a. technical lead for the specific procurement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5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Incoming Inspection example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963"/>
            <a:ext cx="9165019" cy="57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3" y="948559"/>
            <a:ext cx="7775942" cy="543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7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3.9 GHz </a:t>
            </a:r>
            <a:r>
              <a:rPr lang="en-US" dirty="0" err="1"/>
              <a:t>Cryomodule</a:t>
            </a:r>
            <a:r>
              <a:rPr lang="en-US" dirty="0"/>
              <a:t> FDR, 30 - 31  Jan 2017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Production control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LCLS-II Project is using travelers for all </a:t>
            </a:r>
            <a:r>
              <a:rPr lang="en-US"/>
              <a:t>production work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detailed step-by-step instructions covering whole process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5" y="2422496"/>
            <a:ext cx="5803145" cy="3895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37" y="2851562"/>
            <a:ext cx="4595813" cy="346668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1670205" y="3167406"/>
            <a:ext cx="4004731" cy="123629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93090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9D493809D8440A73C4154716CC209" ma:contentTypeVersion="9" ma:contentTypeDescription="Create a new document." ma:contentTypeScope="" ma:versionID="92dda910f6fb6ef5d48c49804839c4a4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Props1.xml><?xml version="1.0" encoding="utf-8"?>
<ds:datastoreItem xmlns:ds="http://schemas.openxmlformats.org/officeDocument/2006/customXml" ds:itemID="{42D086A5-3ACF-47E9-B8C3-25D8A5B21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B16AA-9221-46AE-B700-523442ABDAB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5d975f2-272d-43b7-a43d-337ed3c571b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108851</TotalTime>
  <Words>667</Words>
  <Application>Microsoft Office PowerPoint</Application>
  <PresentationFormat>On-screen Show (4:3)</PresentationFormat>
  <Paragraphs>97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Minion Pro</vt:lpstr>
      <vt:lpstr>Wingdings</vt:lpstr>
      <vt:lpstr>Blank</vt:lpstr>
      <vt:lpstr>Design_Milestone_Review</vt:lpstr>
      <vt:lpstr>Production CM QA/QC Plans and Systems</vt:lpstr>
      <vt:lpstr>Outline</vt:lpstr>
      <vt:lpstr>My background</vt:lpstr>
      <vt:lpstr>“Big Picture”</vt:lpstr>
      <vt:lpstr>FNAL, TD, and SLAC Quality Systems</vt:lpstr>
      <vt:lpstr>Design Controls</vt:lpstr>
      <vt:lpstr>Incoming Inspection</vt:lpstr>
      <vt:lpstr>Incoming Inspection example</vt:lpstr>
      <vt:lpstr>Production control</vt:lpstr>
      <vt:lpstr>Process Control System: Vector</vt:lpstr>
      <vt:lpstr>Document Control</vt:lpstr>
      <vt:lpstr>Nonconformance handling (Vector)</vt:lpstr>
      <vt:lpstr>Summary</vt:lpstr>
      <vt:lpstr>Backup</vt:lpstr>
    </vt:vector>
  </TitlesOfParts>
  <Company>SLAC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Peterson</dc:creator>
  <cp:lastModifiedBy>Jamie Blowers</cp:lastModifiedBy>
  <cp:revision>2616</cp:revision>
  <cp:lastPrinted>2013-05-01T00:31:17Z</cp:lastPrinted>
  <dcterms:created xsi:type="dcterms:W3CDTF">2009-11-23T23:38:17Z</dcterms:created>
  <dcterms:modified xsi:type="dcterms:W3CDTF">2017-01-29T19:47:00Z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0x010100AEA9D493809D8440A73C4154716CC209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https://slacspace.slac.stanford.edu/sites/reviews/lclsii/LCLS-II_DR_Aug2014/Presentations/Peterson-LCLS-II-CryomoduleDesign-20Aug2014.pptx</vt:lpwstr>
  </property>
  <property fmtid="{D5CDD505-2E9C-101B-9397-08002B2CF9AE}" pid="10" name="TemplateUrl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