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9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37"/>
  </p:notesMasterIdLst>
  <p:handoutMasterIdLst>
    <p:handoutMasterId r:id="rId38"/>
  </p:handoutMasterIdLst>
  <p:sldIdLst>
    <p:sldId id="662" r:id="rId5"/>
    <p:sldId id="734" r:id="rId6"/>
    <p:sldId id="733" r:id="rId7"/>
    <p:sldId id="698" r:id="rId8"/>
    <p:sldId id="712" r:id="rId9"/>
    <p:sldId id="713" r:id="rId10"/>
    <p:sldId id="700" r:id="rId11"/>
    <p:sldId id="735" r:id="rId12"/>
    <p:sldId id="710" r:id="rId13"/>
    <p:sldId id="701" r:id="rId14"/>
    <p:sldId id="702" r:id="rId15"/>
    <p:sldId id="730" r:id="rId16"/>
    <p:sldId id="703" r:id="rId17"/>
    <p:sldId id="709" r:id="rId18"/>
    <p:sldId id="723" r:id="rId19"/>
    <p:sldId id="736" r:id="rId20"/>
    <p:sldId id="704" r:id="rId21"/>
    <p:sldId id="737" r:id="rId22"/>
    <p:sldId id="706" r:id="rId23"/>
    <p:sldId id="731" r:id="rId24"/>
    <p:sldId id="708" r:id="rId25"/>
    <p:sldId id="725" r:id="rId26"/>
    <p:sldId id="715" r:id="rId27"/>
    <p:sldId id="724" r:id="rId28"/>
    <p:sldId id="718" r:id="rId29"/>
    <p:sldId id="719" r:id="rId30"/>
    <p:sldId id="726" r:id="rId31"/>
    <p:sldId id="727" r:id="rId32"/>
    <p:sldId id="728" r:id="rId33"/>
    <p:sldId id="729" r:id="rId34"/>
    <p:sldId id="707" r:id="rId35"/>
    <p:sldId id="714" r:id="rId3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A4001D"/>
    <a:srgbClr val="9A0000"/>
    <a:srgbClr val="FFCC99"/>
    <a:srgbClr val="9D3431"/>
    <a:srgbClr val="FFFFCC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2" autoAdjust="0"/>
    <p:restoredTop sz="89663" autoAdjust="0"/>
  </p:normalViewPr>
  <p:slideViewPr>
    <p:cSldViewPr snapToGrid="0">
      <p:cViewPr>
        <p:scale>
          <a:sx n="114" d="100"/>
          <a:sy n="114" d="100"/>
        </p:scale>
        <p:origin x="104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01983919409"/>
          <c:y val="0.0288654763225019"/>
          <c:w val="0.862053368328959"/>
          <c:h val="0.85457011285787"/>
        </c:manualLayout>
      </c:layout>
      <c:scatterChart>
        <c:scatterStyle val="lineMarker"/>
        <c:varyColors val="0"/>
        <c:ser>
          <c:idx val="0"/>
          <c:order val="0"/>
          <c:tx>
            <c:v>before 150C</c:v>
          </c:tx>
          <c:spPr>
            <a:ln w="28575">
              <a:noFill/>
            </a:ln>
          </c:spPr>
          <c:trendline>
            <c:spPr>
              <a:ln w="19050"/>
            </c:spPr>
            <c:trendlineType val="exp"/>
            <c:dispRSqr val="0"/>
            <c:dispEq val="0"/>
          </c:trendline>
          <c:xVal>
            <c:numRef>
              <c:f>Sheet1!$A$3:$A$42</c:f>
              <c:numCache>
                <c:formatCode>General</c:formatCode>
                <c:ptCount val="40"/>
                <c:pt idx="0">
                  <c:v>2.114456446793838</c:v>
                </c:pt>
                <c:pt idx="1">
                  <c:v>2.184754215150796</c:v>
                </c:pt>
                <c:pt idx="2">
                  <c:v>2.199378436528801</c:v>
                </c:pt>
                <c:pt idx="3">
                  <c:v>2.222759120560521</c:v>
                </c:pt>
                <c:pt idx="4">
                  <c:v>2.28004956629492</c:v>
                </c:pt>
                <c:pt idx="5">
                  <c:v>2.286282306163021</c:v>
                </c:pt>
                <c:pt idx="6">
                  <c:v>2.307499372962127</c:v>
                </c:pt>
                <c:pt idx="7">
                  <c:v>2.329113924050632</c:v>
                </c:pt>
                <c:pt idx="8">
                  <c:v>2.42680031653917</c:v>
                </c:pt>
                <c:pt idx="9">
                  <c:v>2.489851150202977</c:v>
                </c:pt>
                <c:pt idx="10">
                  <c:v>2.512974597104616</c:v>
                </c:pt>
                <c:pt idx="11">
                  <c:v>2.546360365347357</c:v>
                </c:pt>
                <c:pt idx="12">
                  <c:v>2.564817396152774</c:v>
                </c:pt>
                <c:pt idx="13">
                  <c:v>2.580645161290322</c:v>
                </c:pt>
                <c:pt idx="14">
                  <c:v>2.606232294617563</c:v>
                </c:pt>
                <c:pt idx="15">
                  <c:v>2.619589977220957</c:v>
                </c:pt>
                <c:pt idx="16">
                  <c:v>2.64367816091954</c:v>
                </c:pt>
                <c:pt idx="17">
                  <c:v>2.667439837634097</c:v>
                </c:pt>
                <c:pt idx="18">
                  <c:v>2.729160486502521</c:v>
                </c:pt>
                <c:pt idx="19">
                  <c:v>2.795502886660589</c:v>
                </c:pt>
                <c:pt idx="20">
                  <c:v>2.96774193548387</c:v>
                </c:pt>
                <c:pt idx="21">
                  <c:v>3.098686426406197</c:v>
                </c:pt>
                <c:pt idx="22">
                  <c:v>3.153925265683922</c:v>
                </c:pt>
                <c:pt idx="23">
                  <c:v>3.203342618384401</c:v>
                </c:pt>
                <c:pt idx="24">
                  <c:v>3.302225412778176</c:v>
                </c:pt>
                <c:pt idx="25">
                  <c:v>3.333333333333333</c:v>
                </c:pt>
                <c:pt idx="26">
                  <c:v>3.379867744305657</c:v>
                </c:pt>
                <c:pt idx="27">
                  <c:v>3.471698113207541</c:v>
                </c:pt>
                <c:pt idx="28">
                  <c:v>3.512791141657121</c:v>
                </c:pt>
                <c:pt idx="29">
                  <c:v>3.623473808586057</c:v>
                </c:pt>
                <c:pt idx="30">
                  <c:v>3.672654690618757</c:v>
                </c:pt>
                <c:pt idx="31">
                  <c:v>3.758169934640523</c:v>
                </c:pt>
                <c:pt idx="32">
                  <c:v>3.803224472922695</c:v>
                </c:pt>
                <c:pt idx="33">
                  <c:v>3.836530442035029</c:v>
                </c:pt>
                <c:pt idx="34">
                  <c:v>3.888419273034657</c:v>
                </c:pt>
                <c:pt idx="35">
                  <c:v>4.18562329390355</c:v>
                </c:pt>
                <c:pt idx="36">
                  <c:v>4.25531914893617</c:v>
                </c:pt>
                <c:pt idx="37">
                  <c:v>4.323308270676685</c:v>
                </c:pt>
                <c:pt idx="38">
                  <c:v>4.44659255679072</c:v>
                </c:pt>
                <c:pt idx="39">
                  <c:v>4.630095621540009</c:v>
                </c:pt>
              </c:numCache>
            </c:numRef>
          </c:xVal>
          <c:yVal>
            <c:numRef>
              <c:f>Sheet1!$C$3:$C$42</c:f>
              <c:numCache>
                <c:formatCode>General</c:formatCode>
                <c:ptCount val="40"/>
                <c:pt idx="0">
                  <c:v>5602.91283567657</c:v>
                </c:pt>
                <c:pt idx="1">
                  <c:v>5279.183025559004</c:v>
                </c:pt>
                <c:pt idx="2">
                  <c:v>5097.91698522852</c:v>
                </c:pt>
                <c:pt idx="3">
                  <c:v>5142.054794624441</c:v>
                </c:pt>
                <c:pt idx="4">
                  <c:v>4053.973484863612</c:v>
                </c:pt>
                <c:pt idx="5">
                  <c:v>3599.43632531749</c:v>
                </c:pt>
                <c:pt idx="6">
                  <c:v>3545.713395088871</c:v>
                </c:pt>
                <c:pt idx="7">
                  <c:v>4516.40160376258</c:v>
                </c:pt>
                <c:pt idx="8">
                  <c:v>3881.741870963082</c:v>
                </c:pt>
                <c:pt idx="9">
                  <c:v>3290.338729600283</c:v>
                </c:pt>
                <c:pt idx="10">
                  <c:v>3299.475851523427</c:v>
                </c:pt>
                <c:pt idx="11">
                  <c:v>2775.26006202905</c:v>
                </c:pt>
                <c:pt idx="12">
                  <c:v>2469.46217577637</c:v>
                </c:pt>
                <c:pt idx="13">
                  <c:v>2216.06587042618</c:v>
                </c:pt>
                <c:pt idx="14">
                  <c:v>2275.499069912513</c:v>
                </c:pt>
                <c:pt idx="15">
                  <c:v>2203.73008254978</c:v>
                </c:pt>
                <c:pt idx="16">
                  <c:v>2419.166017300064</c:v>
                </c:pt>
                <c:pt idx="17">
                  <c:v>2284.250989412174</c:v>
                </c:pt>
                <c:pt idx="18">
                  <c:v>2072.966463121124</c:v>
                </c:pt>
                <c:pt idx="19">
                  <c:v>1900.495360939303</c:v>
                </c:pt>
                <c:pt idx="20">
                  <c:v>1219.516105422181</c:v>
                </c:pt>
                <c:pt idx="21">
                  <c:v>942.7050167613125</c:v>
                </c:pt>
                <c:pt idx="22">
                  <c:v>942.704678278251</c:v>
                </c:pt>
                <c:pt idx="23">
                  <c:v>776.8381731365131</c:v>
                </c:pt>
                <c:pt idx="24">
                  <c:v>834.7490493345016</c:v>
                </c:pt>
                <c:pt idx="25">
                  <c:v>725.8391206074729</c:v>
                </c:pt>
                <c:pt idx="26">
                  <c:v>719.8830924733601</c:v>
                </c:pt>
                <c:pt idx="27">
                  <c:v>761.4148093468231</c:v>
                </c:pt>
                <c:pt idx="28">
                  <c:v>588.0233181094278</c:v>
                </c:pt>
                <c:pt idx="29">
                  <c:v>463.9870542475393</c:v>
                </c:pt>
                <c:pt idx="30">
                  <c:v>405.3947699977001</c:v>
                </c:pt>
                <c:pt idx="31">
                  <c:v>339.3732489883766</c:v>
                </c:pt>
                <c:pt idx="32">
                  <c:v>388.1720168167707</c:v>
                </c:pt>
                <c:pt idx="33">
                  <c:v>358.8538886584043</c:v>
                </c:pt>
                <c:pt idx="34">
                  <c:v>331.7894722157957</c:v>
                </c:pt>
                <c:pt idx="35">
                  <c:v>209.4896061420691</c:v>
                </c:pt>
                <c:pt idx="36">
                  <c:v>162.9363185448424</c:v>
                </c:pt>
                <c:pt idx="37">
                  <c:v>145.7430457814251</c:v>
                </c:pt>
                <c:pt idx="38">
                  <c:v>120.4670973034277</c:v>
                </c:pt>
                <c:pt idx="39">
                  <c:v>109.9819980936849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5A-4ACA-A069-2F54D465A2E5}"/>
            </c:ext>
          </c:extLst>
        </c:ser>
        <c:ser>
          <c:idx val="1"/>
          <c:order val="1"/>
          <c:tx>
            <c:v>after 150C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33CC"/>
              </a:solidFill>
            </c:spPr>
          </c:marker>
          <c:trendline>
            <c:spPr>
              <a:ln w="19050">
                <a:solidFill>
                  <a:srgbClr val="0033CC"/>
                </a:solidFill>
              </a:ln>
            </c:spPr>
            <c:trendlineType val="exp"/>
            <c:dispRSqr val="0"/>
            <c:dispEq val="0"/>
          </c:trendline>
          <c:xVal>
            <c:numRef>
              <c:f>Sheet1!$E$3:$E$43</c:f>
              <c:numCache>
                <c:formatCode>General</c:formatCode>
                <c:ptCount val="41"/>
                <c:pt idx="0">
                  <c:v>2.121771217712177</c:v>
                </c:pt>
                <c:pt idx="1">
                  <c:v>2.121771217712177</c:v>
                </c:pt>
                <c:pt idx="2">
                  <c:v>2.134570765661253</c:v>
                </c:pt>
                <c:pt idx="3">
                  <c:v>2.23463687150838</c:v>
                </c:pt>
                <c:pt idx="4">
                  <c:v>2.28855721393035</c:v>
                </c:pt>
                <c:pt idx="5">
                  <c:v>2.326169405815423</c:v>
                </c:pt>
                <c:pt idx="6">
                  <c:v>2.367472979927946</c:v>
                </c:pt>
                <c:pt idx="7">
                  <c:v>2.39958268127282</c:v>
                </c:pt>
                <c:pt idx="8">
                  <c:v>2.435795604977495</c:v>
                </c:pt>
                <c:pt idx="9">
                  <c:v>2.464505759442808</c:v>
                </c:pt>
                <c:pt idx="10">
                  <c:v>2.501359434475257</c:v>
                </c:pt>
                <c:pt idx="11">
                  <c:v>2.547770700636942</c:v>
                </c:pt>
                <c:pt idx="12">
                  <c:v>2.593010146561443</c:v>
                </c:pt>
                <c:pt idx="13">
                  <c:v>2.64367816091954</c:v>
                </c:pt>
                <c:pt idx="14">
                  <c:v>2.770249924721468</c:v>
                </c:pt>
                <c:pt idx="15">
                  <c:v>2.904957372908115</c:v>
                </c:pt>
                <c:pt idx="16">
                  <c:v>2.996742671009766</c:v>
                </c:pt>
                <c:pt idx="17">
                  <c:v>3.073838957567658</c:v>
                </c:pt>
                <c:pt idx="18">
                  <c:v>3.15176430284344</c:v>
                </c:pt>
                <c:pt idx="19">
                  <c:v>3.219034289713086</c:v>
                </c:pt>
                <c:pt idx="20">
                  <c:v>3.278688524590163</c:v>
                </c:pt>
                <c:pt idx="21">
                  <c:v>3.341808935706497</c:v>
                </c:pt>
                <c:pt idx="22">
                  <c:v>3.404885270170244</c:v>
                </c:pt>
                <c:pt idx="23">
                  <c:v>3.457346862081924</c:v>
                </c:pt>
                <c:pt idx="24">
                  <c:v>3.504761904761905</c:v>
                </c:pt>
                <c:pt idx="25">
                  <c:v>3.606428851430811</c:v>
                </c:pt>
                <c:pt idx="26">
                  <c:v>3.640680648990898</c:v>
                </c:pt>
                <c:pt idx="27">
                  <c:v>3.671189146049481</c:v>
                </c:pt>
                <c:pt idx="28">
                  <c:v>3.712671509281678</c:v>
                </c:pt>
                <c:pt idx="29">
                  <c:v>3.90824129141886</c:v>
                </c:pt>
                <c:pt idx="30">
                  <c:v>4.1329739442947</c:v>
                </c:pt>
                <c:pt idx="31">
                  <c:v>4.225999081304547</c:v>
                </c:pt>
                <c:pt idx="32">
                  <c:v>4.23572744014733</c:v>
                </c:pt>
                <c:pt idx="33">
                  <c:v>4.269141531322506</c:v>
                </c:pt>
                <c:pt idx="34">
                  <c:v>4.44015444015444</c:v>
                </c:pt>
                <c:pt idx="35">
                  <c:v>4.514229636898921</c:v>
                </c:pt>
                <c:pt idx="36">
                  <c:v>4.58852867830424</c:v>
                </c:pt>
                <c:pt idx="37">
                  <c:v>4.653515427415264</c:v>
                </c:pt>
                <c:pt idx="38">
                  <c:v>4.781704781704782</c:v>
                </c:pt>
                <c:pt idx="39">
                  <c:v>4.891015417331205</c:v>
                </c:pt>
                <c:pt idx="40">
                  <c:v>4.972972972972972</c:v>
                </c:pt>
              </c:numCache>
            </c:numRef>
          </c:xVal>
          <c:yVal>
            <c:numRef>
              <c:f>Sheet1!$G$3:$G$43</c:f>
              <c:numCache>
                <c:formatCode>General</c:formatCode>
                <c:ptCount val="41"/>
                <c:pt idx="0">
                  <c:v>3869.230733915357</c:v>
                </c:pt>
                <c:pt idx="1">
                  <c:v>3869.230733915357</c:v>
                </c:pt>
                <c:pt idx="2">
                  <c:v>3807.225784066504</c:v>
                </c:pt>
                <c:pt idx="3">
                  <c:v>3093.36682397536</c:v>
                </c:pt>
                <c:pt idx="4">
                  <c:v>2855.413625713983</c:v>
                </c:pt>
                <c:pt idx="5">
                  <c:v>2743.307317083181</c:v>
                </c:pt>
                <c:pt idx="6">
                  <c:v>2549.037073365994</c:v>
                </c:pt>
                <c:pt idx="7">
                  <c:v>2424.186277935822</c:v>
                </c:pt>
                <c:pt idx="8">
                  <c:v>2320.020357714551</c:v>
                </c:pt>
                <c:pt idx="9">
                  <c:v>2113.612852579804</c:v>
                </c:pt>
                <c:pt idx="10">
                  <c:v>2037.478344371308</c:v>
                </c:pt>
                <c:pt idx="11">
                  <c:v>1940.931167922341</c:v>
                </c:pt>
                <c:pt idx="12">
                  <c:v>1797.049734899353</c:v>
                </c:pt>
                <c:pt idx="13">
                  <c:v>1654.385909001301</c:v>
                </c:pt>
                <c:pt idx="14">
                  <c:v>1381.219225910227</c:v>
                </c:pt>
                <c:pt idx="15">
                  <c:v>1131.283622009585</c:v>
                </c:pt>
                <c:pt idx="16">
                  <c:v>899.884237727381</c:v>
                </c:pt>
                <c:pt idx="17">
                  <c:v>797.2128817450625</c:v>
                </c:pt>
                <c:pt idx="18">
                  <c:v>742.404001061362</c:v>
                </c:pt>
                <c:pt idx="19">
                  <c:v>652.6628580759224</c:v>
                </c:pt>
                <c:pt idx="20">
                  <c:v>562.9603799517436</c:v>
                </c:pt>
                <c:pt idx="21">
                  <c:v>514.2190104984164</c:v>
                </c:pt>
                <c:pt idx="22">
                  <c:v>464.0023102544304</c:v>
                </c:pt>
                <c:pt idx="23">
                  <c:v>398.0399872384607</c:v>
                </c:pt>
                <c:pt idx="24">
                  <c:v>378.1081904438697</c:v>
                </c:pt>
                <c:pt idx="25">
                  <c:v>296.8641679290542</c:v>
                </c:pt>
                <c:pt idx="26">
                  <c:v>314.2447896675552</c:v>
                </c:pt>
                <c:pt idx="27">
                  <c:v>299.205366484473</c:v>
                </c:pt>
                <c:pt idx="28">
                  <c:v>276.243094172874</c:v>
                </c:pt>
                <c:pt idx="29">
                  <c:v>218.7559740992391</c:v>
                </c:pt>
                <c:pt idx="30">
                  <c:v>154.2655290616368</c:v>
                </c:pt>
                <c:pt idx="31">
                  <c:v>120.8387155416687</c:v>
                </c:pt>
                <c:pt idx="32">
                  <c:v>114.2158244014041</c:v>
                </c:pt>
                <c:pt idx="33">
                  <c:v>109.9856086828336</c:v>
                </c:pt>
                <c:pt idx="34">
                  <c:v>83.0660242839099</c:v>
                </c:pt>
                <c:pt idx="35">
                  <c:v>77.63687635232415</c:v>
                </c:pt>
                <c:pt idx="36">
                  <c:v>70.28663953790311</c:v>
                </c:pt>
                <c:pt idx="37">
                  <c:v>64.20778845023061</c:v>
                </c:pt>
                <c:pt idx="38">
                  <c:v>54.99278177450307</c:v>
                </c:pt>
                <c:pt idx="39">
                  <c:v>47.1366700924312</c:v>
                </c:pt>
                <c:pt idx="40">
                  <c:v>42.88245139124066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F5A-4ACA-A069-2F54D465A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912176"/>
        <c:axId val="817736192"/>
      </c:scatterChart>
      <c:valAx>
        <c:axId val="816912176"/>
        <c:scaling>
          <c:orientation val="minMax"/>
          <c:max val="5.0"/>
          <c:min val="2.5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17736192"/>
        <c:crosses val="autoZero"/>
        <c:crossBetween val="midCat"/>
      </c:valAx>
      <c:valAx>
        <c:axId val="817736192"/>
        <c:scaling>
          <c:logBase val="10.0"/>
          <c:orientation val="minMax"/>
          <c:min val="10.0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8169121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1186149808197"/>
          <c:y val="0.0795457469224798"/>
          <c:w val="0.40147385422976"/>
          <c:h val="0.193753280839895"/>
        </c:manualLayout>
      </c:layout>
      <c:overlay val="0"/>
      <c:spPr>
        <a:solidFill>
          <a:schemeClr val="bg1"/>
        </a:solidFill>
        <a:ln>
          <a:solidFill>
            <a:srgbClr val="000000"/>
          </a:solidFill>
        </a:ln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0.9301</cdr:y>
    </cdr:from>
    <cdr:to>
      <cdr:x>0.73077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1200" y="2954922"/>
          <a:ext cx="914400" cy="222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Tc/T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0.01923</cdr:x>
      <cdr:y>0.28919</cdr:y>
    </cdr:from>
    <cdr:to>
      <cdr:x>0.07528</cdr:x>
      <cdr:y>0.577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69959" y="1264905"/>
          <a:ext cx="914400" cy="222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R. </a:t>
          </a:r>
          <a:r>
            <a:rPr lang="en-US" dirty="0" err="1" smtClean="0"/>
            <a:t>nOhm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0.82692</cdr:x>
      <cdr:y>0.46907</cdr:y>
    </cdr:from>
    <cdr:to>
      <cdr:x>0.82692</cdr:x>
      <cdr:y>0.90213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3276600" y="1490246"/>
          <a:ext cx="0" cy="137583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626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34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  <p:sldLayoutId id="214748403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9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7213" y="631825"/>
            <a:ext cx="8008937" cy="2246313"/>
          </a:xfrm>
        </p:spPr>
        <p:txBody>
          <a:bodyPr/>
          <a:lstStyle/>
          <a:p>
            <a:r>
              <a:rPr lang="en-US" altLang="en-US" sz="4400" dirty="0">
                <a:latin typeface="Helvetica" panose="020B0604020202020204" pitchFamily="34" charset="0"/>
                <a:ea typeface="Geneva" pitchFamily="121" charset="-128"/>
              </a:rPr>
              <a:t>3.9 GHz Cryomodule Design </a:t>
            </a:r>
            <a:r>
              <a:rPr lang="en-US" altLang="en-US" sz="4400" dirty="0" smtClean="0">
                <a:latin typeface="Helvetica" panose="020B0604020202020204" pitchFamily="34" charset="0"/>
                <a:ea typeface="Geneva" pitchFamily="121" charset="-128"/>
              </a:rPr>
              <a:t>Verification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Genfa Wu</a:t>
            </a:r>
          </a:p>
          <a:p>
            <a:r>
              <a:rPr lang="en-US" sz="1800" dirty="0" smtClean="0"/>
              <a:t>LCLS-II 3.9 GHz FDR</a:t>
            </a:r>
          </a:p>
          <a:p>
            <a:r>
              <a:rPr lang="en-US" sz="1800" dirty="0" smtClean="0"/>
              <a:t>January 30-31, 2017</a:t>
            </a:r>
          </a:p>
        </p:txBody>
      </p:sp>
    </p:spTree>
    <p:extLst>
      <p:ext uri="{BB962C8B-B14F-4D97-AF65-F5344CB8AC3E}">
        <p14:creationId xmlns:p14="http://schemas.microsoft.com/office/powerpoint/2010/main" val="1735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- Couplers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47650" y="1243583"/>
            <a:ext cx="6313027" cy="305219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Three existing couplers were transferred from Fermilab stock to LCLS-2 with antenna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modification 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All three modified couplers are delivered. 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Shorter antenna (Q</a:t>
            </a:r>
            <a:r>
              <a:rPr lang="en-US" altLang="en-US" baseline="-25000" dirty="0">
                <a:latin typeface="Helvetica" panose="020B0604020202020204" pitchFamily="34" charset="0"/>
                <a:ea typeface="Geneva" pitchFamily="121" charset="-128"/>
              </a:rPr>
              <a:t>L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~2.7e7 vs. 1.5e6)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Increased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thickness of copper plating on inner conductor from 30 µm to 120 µm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Reduced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length of 2 inner bellows in inner conductor from 20 to 15 convolutions.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Increased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thickness of ceramics in cold window to move parasitic mode away. 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Conditioning is planned in December</a:t>
            </a:r>
          </a:p>
          <a:p>
            <a:pPr lvl="2"/>
            <a:r>
              <a:rPr lang="en-US" altLang="en-US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3kW CW source ready in February</a:t>
            </a:r>
          </a:p>
          <a:p>
            <a:pPr lvl="2"/>
            <a:r>
              <a:rPr lang="en-US" altLang="en-US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Antenna measured and being trimmed do spec</a:t>
            </a:r>
            <a:endParaRPr lang="en-US" altLang="en-US" dirty="0">
              <a:solidFill>
                <a:srgbClr val="0000FF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6" name="Picture 3" descr="P0003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0020" b="10020"/>
          <a:stretch>
            <a:fillRect/>
          </a:stretch>
        </p:blipFill>
        <p:spPr bwMode="auto">
          <a:xfrm>
            <a:off x="660470" y="4212898"/>
            <a:ext cx="2920930" cy="17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187034"/>
            <a:ext cx="3922557" cy="17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0470" y="5966975"/>
            <a:ext cx="796743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LCLS-II requirements: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max</a:t>
            </a:r>
            <a:r>
              <a:rPr lang="en-US" dirty="0" smtClean="0"/>
              <a:t>=0.8 kW </a:t>
            </a:r>
            <a:r>
              <a:rPr lang="en-US" dirty="0" err="1"/>
              <a:t>cw</a:t>
            </a:r>
            <a:r>
              <a:rPr lang="en-US" dirty="0"/>
              <a:t>; </a:t>
            </a:r>
            <a:r>
              <a:rPr lang="en-US" dirty="0" smtClean="0"/>
              <a:t>quasi traveling wave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77" y="1239226"/>
            <a:ext cx="2067230" cy="2778503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– Tuner/Piezo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901878" cy="271495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One blade tuner was </a:t>
            </a:r>
            <a:r>
              <a:rPr lang="en-US" dirty="0" smtClean="0"/>
              <a:t>delivered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Mockup </a:t>
            </a:r>
            <a:r>
              <a:rPr lang="en-US" dirty="0"/>
              <a:t>dressed cavity received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Using piezo and stepper motor from 1.3 GHz </a:t>
            </a:r>
            <a:r>
              <a:rPr lang="en-US" dirty="0" smtClean="0"/>
              <a:t>cryomodule inventory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Hysteresis </a:t>
            </a:r>
            <a:r>
              <a:rPr lang="en-US" dirty="0" smtClean="0"/>
              <a:t>studies </a:t>
            </a:r>
            <a:r>
              <a:rPr lang="en-US" dirty="0"/>
              <a:t>based on </a:t>
            </a:r>
            <a:r>
              <a:rPr lang="en-US" dirty="0" smtClean="0"/>
              <a:t>XFEL experience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2640" t="43155" r="17107" b="1470"/>
          <a:stretch/>
        </p:blipFill>
        <p:spPr>
          <a:xfrm>
            <a:off x="5566589" y="1559625"/>
            <a:ext cx="3424615" cy="2035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89" y="3710276"/>
            <a:ext cx="3424615" cy="249318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779632"/>
              </p:ext>
            </p:extLst>
          </p:nvPr>
        </p:nvGraphicFramePr>
        <p:xfrm>
          <a:off x="451822" y="4320002"/>
          <a:ext cx="4652613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3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8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96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Coarse</a:t>
                      </a:r>
                      <a:r>
                        <a:rPr lang="en-US" baseline="0" dirty="0" smtClean="0"/>
                        <a:t> tuning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 Tuning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 tuning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– Tuner/Piezo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5"/>
            <a:ext cx="7639050" cy="642366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Warm Test Successful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1719938"/>
            <a:ext cx="3324225" cy="23637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4219480"/>
            <a:ext cx="3971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Slow Tuner stroke vs actuator spindle turns. Red – slow/blade tuner operated against spring with k~5.4kN (expected stiffness of the cavity/He-vessel system). Blue- tuner operated against “zero” load.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606" y="1843597"/>
            <a:ext cx="3344993" cy="23758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0" y="42194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Fast (piezo) tuner stroke vs voltage applied to piezo (red). Blue –stroke of “free standing piezo-capsule” vs voltage applied to piezo-stack.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21924" y="5699752"/>
            <a:ext cx="52201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Y. Pischalnikov, E. Borissov, J.C. </a:t>
            </a:r>
            <a:r>
              <a:rPr lang="en-US" sz="1200" dirty="0" smtClean="0"/>
              <a:t>Yun, MOPOB32, NAPAC, Chicago, 2016</a:t>
            </a:r>
            <a:endParaRPr lang="en-US" sz="12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– HOM/FP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24497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Production units are all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received and inspected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48266" y="1238561"/>
            <a:ext cx="3572775" cy="569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1822" y="5948919"/>
            <a:ext cx="781784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Qext_hom</a:t>
            </a:r>
            <a:r>
              <a:rPr lang="en-US" dirty="0" smtClean="0"/>
              <a:t> &gt;3.8e10</a:t>
            </a:r>
            <a:r>
              <a:rPr lang="en-US" dirty="0"/>
              <a:t>, 1W maximum power leakage at 15.5 </a:t>
            </a:r>
            <a:r>
              <a:rPr lang="en-US" dirty="0" smtClean="0"/>
              <a:t>MV/m</a:t>
            </a:r>
          </a:p>
          <a:p>
            <a:pPr algn="ctr"/>
            <a:r>
              <a:rPr lang="en-US" dirty="0" err="1" smtClean="0"/>
              <a:t>Qext_fp</a:t>
            </a:r>
            <a:r>
              <a:rPr lang="en-US" dirty="0" smtClean="0"/>
              <a:t> ~5.7e10</a:t>
            </a:r>
            <a:r>
              <a:rPr lang="en-US" dirty="0"/>
              <a:t>, 0.5 W power at nominal gradient 13.4 MV/m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Cavity Internal and External Magnetic Shields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5978324" cy="485627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Internal shield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With R = 1.5 mm holes, 18 circumferential, 8 rows at irises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With three R = 12 mm chimney openings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External shields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Openings for cavity lugs, invar rod post, coupler flanges, pick up probe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sz="1800" dirty="0" smtClean="0"/>
              <a:t>HOM shall be covered by a separate  can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Magnetic shape optimization completed.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PO awarded. Expected to receive in </a:t>
            </a:r>
            <a:r>
              <a:rPr lang="en-US" sz="2000" dirty="0" smtClean="0"/>
              <a:t>December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Magnetic sensor (fluxgate) will be installed inside helium vessel of prototype dressed cavity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45579" y="2369894"/>
            <a:ext cx="4535871" cy="2543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822" y="5948919"/>
            <a:ext cx="8349278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Average remnant field B ≤ 15 </a:t>
            </a:r>
            <a:r>
              <a:rPr lang="en-US" sz="1600" dirty="0" err="1" smtClean="0"/>
              <a:t>mG</a:t>
            </a:r>
            <a:endParaRPr lang="en-US" sz="16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Cavity Internal and External Magnetic Shields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4" y="2150919"/>
            <a:ext cx="4013149" cy="327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00" y="2150920"/>
            <a:ext cx="3913618" cy="3273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0185" y="5403274"/>
            <a:ext cx="406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magnetic shield (blue color)</a:t>
            </a:r>
          </a:p>
          <a:p>
            <a:r>
              <a:rPr lang="en-US" dirty="0" smtClean="0"/>
              <a:t>To be delivered in February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5661" y="5424055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Internal shields received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Cavity Internal and External Magnetic Shields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7213" y="5720747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Internal shields received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969" y="2211191"/>
            <a:ext cx="3553968" cy="2665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57" y="1743456"/>
            <a:ext cx="2727811" cy="35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Procurements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Tuner stepper </a:t>
            </a:r>
            <a:r>
              <a:rPr lang="en-US" dirty="0" smtClean="0"/>
              <a:t>motors delivered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Tuner piezo stacks </a:t>
            </a:r>
            <a:r>
              <a:rPr lang="en-US" dirty="0" smtClean="0"/>
              <a:t>delivered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HOM/FP </a:t>
            </a:r>
            <a:r>
              <a:rPr lang="en-US" dirty="0" smtClean="0"/>
              <a:t>delivered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Instrumentation </a:t>
            </a:r>
            <a:r>
              <a:rPr lang="en-US" dirty="0" smtClean="0"/>
              <a:t>procurement started in </a:t>
            </a:r>
            <a:r>
              <a:rPr lang="en-US" dirty="0"/>
              <a:t>July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All </a:t>
            </a:r>
            <a:r>
              <a:rPr lang="en-US" dirty="0"/>
              <a:t>other components will start procurement after FDR is completed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Bare cavity procurement is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Dressed </a:t>
            </a:r>
            <a:r>
              <a:rPr lang="en-US" dirty="0"/>
              <a:t>cavity procurement follows the 1.3 GHz cavity strategy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Infrastructure for Design Verification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714875" cy="506552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VTS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Clean room tooling is in place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Cavity </a:t>
            </a:r>
            <a:r>
              <a:rPr lang="en-US" dirty="0"/>
              <a:t>test RF system is in place.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ressed </a:t>
            </a:r>
            <a:r>
              <a:rPr lang="en-US" dirty="0"/>
              <a:t>cavity tooling </a:t>
            </a:r>
            <a:r>
              <a:rPr lang="en-US" dirty="0" smtClean="0"/>
              <a:t>is in place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HTS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ooling/fixtures </a:t>
            </a:r>
            <a:r>
              <a:rPr lang="en-US" dirty="0"/>
              <a:t>are in </a:t>
            </a:r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Clean room tooling (procurement in progress)</a:t>
            </a:r>
            <a:endParaRPr lang="en-US" dirty="0"/>
          </a:p>
          <a:p>
            <a:pPr lvl="1"/>
            <a:r>
              <a:rPr lang="en-US" dirty="0"/>
              <a:t>3.9 GHz CW klystron work is in </a:t>
            </a:r>
            <a:r>
              <a:rPr lang="en-US" dirty="0" smtClean="0"/>
              <a:t>progress</a:t>
            </a:r>
          </a:p>
          <a:p>
            <a:pPr lvl="1"/>
            <a:r>
              <a:rPr lang="en-US" dirty="0" smtClean="0"/>
              <a:t>Thermal straps are being fabricated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932" y="1887087"/>
            <a:ext cx="4428705" cy="3321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5950" y="5867400"/>
            <a:ext cx="285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Ozelis and O. Prokofiev 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Cryomodule Risks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Technical risks – resolve during design verification</a:t>
            </a:r>
          </a:p>
          <a:p>
            <a:pPr lvl="1"/>
            <a:r>
              <a:rPr lang="en-US" dirty="0"/>
              <a:t>Coupler</a:t>
            </a:r>
          </a:p>
          <a:p>
            <a:pPr lvl="1"/>
            <a:r>
              <a:rPr lang="en-US" dirty="0"/>
              <a:t>Tuner</a:t>
            </a:r>
          </a:p>
          <a:p>
            <a:pPr lvl="1"/>
            <a:r>
              <a:rPr lang="en-US" dirty="0"/>
              <a:t>Helium vessel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Schedule risks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Bare cavity delivery</a:t>
            </a:r>
          </a:p>
          <a:p>
            <a:pPr lvl="1"/>
            <a:r>
              <a:rPr lang="en-US" dirty="0"/>
              <a:t>Cavity prep and test </a:t>
            </a:r>
            <a:r>
              <a:rPr lang="en-US" dirty="0" smtClean="0"/>
              <a:t>resource sharing with </a:t>
            </a:r>
            <a:r>
              <a:rPr lang="en-US" dirty="0"/>
              <a:t>other activities (1.3 GHz LCLS-2, PIP-2, SRF R&amp;D)</a:t>
            </a:r>
          </a:p>
          <a:p>
            <a:pPr lvl="1"/>
            <a:r>
              <a:rPr lang="en-US" dirty="0"/>
              <a:t>HTS </a:t>
            </a:r>
            <a:r>
              <a:rPr lang="en-US" dirty="0" smtClean="0"/>
              <a:t>test </a:t>
            </a:r>
            <a:r>
              <a:rPr lang="en-US" dirty="0" smtClean="0"/>
              <a:t>facility availability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Mitigations: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Dress </a:t>
            </a:r>
            <a:r>
              <a:rPr lang="en-US" dirty="0"/>
              <a:t>a cavity as soon as it meets </a:t>
            </a:r>
            <a:r>
              <a:rPr lang="en-US" dirty="0" smtClean="0"/>
              <a:t>specification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Dress prototype cavities in Fermilab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Design </a:t>
            </a:r>
            <a:r>
              <a:rPr lang="en-US" sz="2800" dirty="0"/>
              <a:t>Verification Status</a:t>
            </a:r>
          </a:p>
          <a:p>
            <a:pPr lvl="1"/>
            <a:r>
              <a:rPr lang="en-US" sz="2800" dirty="0"/>
              <a:t>Procurement Status</a:t>
            </a:r>
          </a:p>
          <a:p>
            <a:pPr lvl="1"/>
            <a:r>
              <a:rPr lang="en-US" sz="2800" dirty="0" smtClean="0"/>
              <a:t>Summary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3217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Status Overview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09550" y="1334054"/>
            <a:ext cx="8766353" cy="486100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20 November 2015 –Dressed Cavity FDR/CM PDR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26 May 2016 – Design Update Meeting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23 January, 2017 </a:t>
            </a:r>
            <a:r>
              <a:rPr lang="en-US" dirty="0"/>
              <a:t>– Engineering Specification Document </a:t>
            </a:r>
            <a:r>
              <a:rPr lang="en-US" dirty="0" smtClean="0"/>
              <a:t>released</a:t>
            </a:r>
          </a:p>
          <a:p>
            <a:pPr marL="342900" indent="-342900">
              <a:buFont typeface="Arial"/>
              <a:buChar char="•"/>
            </a:pPr>
            <a:r>
              <a:rPr lang="en-US" i="1" u="sng" dirty="0" smtClean="0"/>
              <a:t>30 January, 2017 – Cryomodule Final Design review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December 2016 </a:t>
            </a:r>
            <a:r>
              <a:rPr lang="en-US" dirty="0" smtClean="0"/>
              <a:t>– </a:t>
            </a:r>
            <a:r>
              <a:rPr lang="en-US" dirty="0" smtClean="0"/>
              <a:t>Bare </a:t>
            </a:r>
            <a:r>
              <a:rPr lang="en-US" dirty="0" smtClean="0"/>
              <a:t>cavities test starts (DV)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February 2017 </a:t>
            </a:r>
            <a:r>
              <a:rPr lang="en-US" dirty="0"/>
              <a:t>– </a:t>
            </a:r>
            <a:r>
              <a:rPr lang="en-US" dirty="0" smtClean="0"/>
              <a:t>Dressed cavity test starts (DV</a:t>
            </a:r>
            <a:r>
              <a:rPr lang="en-US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March 2017 </a:t>
            </a:r>
            <a:r>
              <a:rPr lang="en-US" dirty="0"/>
              <a:t>– </a:t>
            </a:r>
            <a:r>
              <a:rPr lang="en-US" dirty="0" smtClean="0"/>
              <a:t>Horizontal test Starts (DV</a:t>
            </a:r>
            <a:r>
              <a:rPr lang="en-US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May 2017 </a:t>
            </a:r>
            <a:r>
              <a:rPr lang="en-US" dirty="0"/>
              <a:t>– </a:t>
            </a:r>
            <a:r>
              <a:rPr lang="en-US" dirty="0" smtClean="0"/>
              <a:t>Two dressed cavity ready for string assembly (DV Completion)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December 2017 – Cavity Prep and Test Starts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April 2018 – String Assembly Starts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August 2018 – Cryomodule Tests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October 2018 – Second CM ships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3.9 GHz engineering design is in good progress.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3.9 GHz design verification started. </a:t>
            </a:r>
          </a:p>
          <a:p>
            <a:pPr lvl="1"/>
            <a:r>
              <a:rPr lang="en-US" dirty="0"/>
              <a:t>Bare cavity delivery is driving the schedule.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3.9 GHz procurement has started.</a:t>
            </a:r>
          </a:p>
          <a:p>
            <a:pPr lvl="1"/>
            <a:r>
              <a:rPr lang="en-US" dirty="0"/>
              <a:t>Low risk components are awarded or planned ahead of the final design </a:t>
            </a:r>
            <a:r>
              <a:rPr lang="en-US" dirty="0" smtClean="0"/>
              <a:t>review.</a:t>
            </a:r>
            <a:endParaRPr lang="en-US" dirty="0"/>
          </a:p>
          <a:p>
            <a:pPr lvl="1"/>
            <a:r>
              <a:rPr lang="en-US" dirty="0" smtClean="0"/>
              <a:t>Mechanical components </a:t>
            </a:r>
            <a:r>
              <a:rPr lang="en-US" dirty="0" smtClean="0"/>
              <a:t>will be procured after </a:t>
            </a:r>
            <a:r>
              <a:rPr lang="en-US" dirty="0"/>
              <a:t>final design </a:t>
            </a:r>
            <a:r>
              <a:rPr lang="en-US" dirty="0" smtClean="0"/>
              <a:t>review.</a:t>
            </a:r>
          </a:p>
          <a:p>
            <a:pPr lvl="1"/>
            <a:r>
              <a:rPr lang="en-US" dirty="0" smtClean="0"/>
              <a:t>Couplers, cavity dressing and magnetic shields will be procured after horizontal validation tests.</a:t>
            </a:r>
          </a:p>
          <a:p>
            <a:pPr lvl="2"/>
            <a:r>
              <a:rPr lang="en-US" dirty="0" smtClean="0"/>
              <a:t>Bare cavity procurement is in progress</a:t>
            </a:r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 to: Tom Peterson, </a:t>
            </a:r>
            <a:r>
              <a:rPr lang="en-US" dirty="0"/>
              <a:t>Nikolay Solyak, Thomas W. </a:t>
            </a:r>
            <a:r>
              <a:rPr lang="en-US" dirty="0" smtClean="0"/>
              <a:t>Cummings, </a:t>
            </a:r>
            <a:r>
              <a:rPr lang="en-US" dirty="0"/>
              <a:t>Elvin R Harms </a:t>
            </a:r>
            <a:r>
              <a:rPr lang="en-US" dirty="0" smtClean="0"/>
              <a:t>Jr, </a:t>
            </a:r>
            <a:r>
              <a:rPr lang="en-US" dirty="0"/>
              <a:t>Camille M </a:t>
            </a:r>
            <a:r>
              <a:rPr lang="en-US" dirty="0" smtClean="0"/>
              <a:t>Ginsburg, </a:t>
            </a:r>
            <a:r>
              <a:rPr lang="en-US" dirty="0"/>
              <a:t>Michael H </a:t>
            </a:r>
            <a:r>
              <a:rPr lang="en-US" dirty="0" smtClean="0"/>
              <a:t>Foley, Timergali Khabiboulline, Yun He, </a:t>
            </a:r>
            <a:r>
              <a:rPr lang="en-US" dirty="0"/>
              <a:t>Charles J </a:t>
            </a:r>
            <a:r>
              <a:rPr lang="en-US" dirty="0" smtClean="0"/>
              <a:t>Grimm, </a:t>
            </a:r>
            <a:r>
              <a:rPr lang="en-US" dirty="0"/>
              <a:t>Yuriy M </a:t>
            </a:r>
            <a:r>
              <a:rPr lang="en-US" dirty="0" smtClean="0"/>
              <a:t>Pischalnikov, </a:t>
            </a:r>
            <a:r>
              <a:rPr lang="en-US" dirty="0"/>
              <a:t>Anna </a:t>
            </a:r>
            <a:r>
              <a:rPr lang="en-US" dirty="0" smtClean="0"/>
              <a:t>Grassellino, </a:t>
            </a:r>
            <a:r>
              <a:rPr lang="en-US" dirty="0"/>
              <a:t>Sebastian </a:t>
            </a:r>
            <a:r>
              <a:rPr lang="en-US" dirty="0" smtClean="0"/>
              <a:t>Aderhold, </a:t>
            </a:r>
            <a:r>
              <a:rPr lang="en-US" dirty="0"/>
              <a:t>Tug T </a:t>
            </a:r>
            <a:r>
              <a:rPr lang="en-US" dirty="0" smtClean="0"/>
              <a:t>Arkan, Matthew </a:t>
            </a:r>
            <a:r>
              <a:rPr lang="en-US" dirty="0"/>
              <a:t>M </a:t>
            </a:r>
            <a:r>
              <a:rPr lang="en-US" dirty="0" smtClean="0"/>
              <a:t>Kramp, Kenneth </a:t>
            </a:r>
            <a:r>
              <a:rPr lang="en-US" dirty="0"/>
              <a:t>S. </a:t>
            </a:r>
            <a:r>
              <a:rPr lang="en-US" dirty="0" smtClean="0"/>
              <a:t>Premo, Saravan </a:t>
            </a:r>
            <a:r>
              <a:rPr lang="en-US" dirty="0"/>
              <a:t>K. </a:t>
            </a:r>
            <a:r>
              <a:rPr lang="en-US" dirty="0" smtClean="0"/>
              <a:t>Chandrasekaran, Andrei </a:t>
            </a:r>
            <a:r>
              <a:rPr lang="en-US" dirty="0" err="1" smtClean="0"/>
              <a:t>Lunin</a:t>
            </a:r>
            <a:r>
              <a:rPr lang="en-US" dirty="0" smtClean="0"/>
              <a:t>, Ivan Gonin, Sergey </a:t>
            </a:r>
            <a:r>
              <a:rPr lang="en-US" dirty="0" err="1" smtClean="0"/>
              <a:t>Cheban</a:t>
            </a:r>
            <a:r>
              <a:rPr lang="en-US" dirty="0" smtClean="0"/>
              <a:t> (Fermilab)</a:t>
            </a:r>
          </a:p>
          <a:p>
            <a:r>
              <a:rPr lang="en-US" dirty="0" smtClean="0"/>
              <a:t>Paolo </a:t>
            </a:r>
            <a:r>
              <a:rPr lang="en-US" dirty="0" err="1" smtClean="0"/>
              <a:t>Pierini</a:t>
            </a:r>
            <a:r>
              <a:rPr lang="en-US" dirty="0" smtClean="0"/>
              <a:t> (INFN/LASA), </a:t>
            </a:r>
            <a:r>
              <a:rPr lang="en-US" dirty="0" err="1" smtClean="0"/>
              <a:t>Elmar</a:t>
            </a:r>
            <a:r>
              <a:rPr lang="en-US" dirty="0" smtClean="0"/>
              <a:t> Vogel (DESY/XFEL)</a:t>
            </a:r>
          </a:p>
          <a:p>
            <a:r>
              <a:rPr lang="en-US" dirty="0" smtClean="0"/>
              <a:t>Marc Ross, Andrew Burrill (SLAC)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/>
              <a:t>Q expectations scaling from 1.3 GHz to 3.9 GHz – matches measurements</a:t>
            </a:r>
            <a:endParaRPr lang="en-US" sz="2000" b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87622"/>
              </p:ext>
            </p:extLst>
          </p:nvPr>
        </p:nvGraphicFramePr>
        <p:xfrm>
          <a:off x="243759" y="2261516"/>
          <a:ext cx="854218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Rs_bcs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Rs_res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 </a:t>
                      </a:r>
                      <a:r>
                        <a:rPr lang="en-US" dirty="0" err="1" smtClean="0"/>
                        <a:t>Rs_total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 Q @16 MV/m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12 - 14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4 - 8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115 - 140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2.0e9 – 2.5e9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BCP + 120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C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8 - 10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- 8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79 - 104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2.6e9 – 3.5e9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N-</a:t>
                      </a:r>
                      <a:r>
                        <a:rPr lang="en-US" baseline="0" dirty="0" smtClean="0"/>
                        <a:t>doping + 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1 - 3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38 - 43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6.0e9 – 7.0e9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87702" y="6389785"/>
            <a:ext cx="311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A. Grassellino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8536" y="4655127"/>
            <a:ext cx="466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6513403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sz="1200" smtClean="0"/>
              <a:t>LCLS-II 3.9 CM FDR, January 30-31,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60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mtClean="0">
                <a:latin typeface="Helvetica" panose="020B0604020202020204" pitchFamily="34" charset="0"/>
              </a:rPr>
              <a:t>RF Surface Resistance breakdown and budget for R</a:t>
            </a:r>
            <a:r>
              <a:rPr lang="en-US" altLang="en-US" baseline="-25000" smtClean="0">
                <a:latin typeface="Helvetica" panose="020B0604020202020204" pitchFamily="34" charset="0"/>
              </a:rPr>
              <a:t>FL</a:t>
            </a:r>
            <a:endParaRPr lang="en-US" altLang="en-US" baseline="-25000" dirty="0" smtClean="0">
              <a:latin typeface="Helvetica" panose="020B0604020202020204" pitchFamily="34" charset="0"/>
            </a:endParaRPr>
          </a:p>
        </p:txBody>
      </p:sp>
      <p:graphicFrame>
        <p:nvGraphicFramePr>
          <p:cNvPr id="7" name="Content Placeholder 1"/>
          <p:cNvGraphicFramePr>
            <a:graphicFrameLocks/>
          </p:cNvGraphicFramePr>
          <p:nvPr>
            <p:extLst/>
          </p:nvPr>
        </p:nvGraphicFramePr>
        <p:xfrm>
          <a:off x="228600" y="3059219"/>
          <a:ext cx="8672515" cy="2218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3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06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9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45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5539">
                <a:tc>
                  <a:txBody>
                    <a:bodyPr/>
                    <a:lstStyle/>
                    <a:p>
                      <a:r>
                        <a:rPr lang="en-US" dirty="0" smtClean="0"/>
                        <a:t>Cavity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baseline="0" dirty="0" smtClean="0"/>
                        <a:t> (17 MV/m, 2K)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 (17 MV/m)</a:t>
                      </a:r>
                    </a:p>
                    <a:p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nΩ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</a:t>
                      </a:r>
                      <a:r>
                        <a:rPr lang="en-US" sz="1600" baseline="-25000" dirty="0" smtClean="0"/>
                        <a:t>BCS</a:t>
                      </a:r>
                      <a:r>
                        <a:rPr lang="en-US" sz="1600" dirty="0" smtClean="0"/>
                        <a:t> (17 MV/m,2K)  [</a:t>
                      </a:r>
                      <a:r>
                        <a:rPr lang="en-US" sz="1600" dirty="0" err="1" smtClean="0"/>
                        <a:t>nΩ</a:t>
                      </a:r>
                      <a:r>
                        <a:rPr lang="en-US" sz="1600" dirty="0" smtClean="0"/>
                        <a:t>]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</a:t>
                      </a:r>
                      <a:r>
                        <a:rPr lang="en-US" sz="1600" baseline="-25000" dirty="0" smtClean="0"/>
                        <a:t>FL</a:t>
                      </a:r>
                      <a:r>
                        <a:rPr lang="en-US" sz="1600" dirty="0" smtClean="0"/>
                        <a:t> (17 MV/m)</a:t>
                      </a:r>
                      <a:r>
                        <a:rPr lang="en-US" sz="1600" baseline="0" dirty="0" smtClean="0"/>
                        <a:t> max 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nΩ</a:t>
                      </a:r>
                      <a:r>
                        <a:rPr lang="en-US" sz="1600" dirty="0" smtClean="0"/>
                        <a:t>]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539">
                <a:tc>
                  <a:txBody>
                    <a:bodyPr/>
                    <a:lstStyle/>
                    <a:p>
                      <a:r>
                        <a:rPr lang="en-US" dirty="0" smtClean="0"/>
                        <a:t>BCP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 </a:t>
                      </a:r>
                      <a:r>
                        <a:rPr lang="en-US" dirty="0" smtClean="0"/>
                        <a:t>–</a:t>
                      </a:r>
                      <a:r>
                        <a:rPr lang="en-US" baseline="0" dirty="0" smtClean="0"/>
                        <a:t> 2</a:t>
                      </a:r>
                      <a:r>
                        <a:rPr lang="en-US" dirty="0" smtClean="0"/>
                        <a:t>.5e9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733">
                <a:tc>
                  <a:txBody>
                    <a:bodyPr/>
                    <a:lstStyle/>
                    <a:p>
                      <a:r>
                        <a:rPr lang="en-US" dirty="0" smtClean="0"/>
                        <a:t>BCP + 120 C bake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 – 3.5e9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121" y="992394"/>
            <a:ext cx="8793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Very small budget for trapped magnetic flux induced residual resistance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Q dominated by BCS already at limit of specs with BCP only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Q should benefit from 120C bake as it reduces BCS surface resistance, and pushes onset of HFQS to higher gradients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078873" y="2931386"/>
            <a:ext cx="1645479" cy="2270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721143" y="5201478"/>
            <a:ext cx="1457739" cy="4306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120" y="5536936"/>
            <a:ext cx="8808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Maximum allowable extra trapped flux induced residual to meet 2e9 specificatio</a:t>
            </a:r>
            <a:r>
              <a:rPr lang="en-US" sz="2000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7702" y="6389785"/>
            <a:ext cx="311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A. Grassellino</a:t>
            </a:r>
            <a:endParaRPr lang="en-US" sz="14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2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Therefore, remnant magnetic field spec in CM</a:t>
            </a:r>
            <a:endParaRPr lang="en-US" altLang="en-US" baseline="-25000" dirty="0" smtClean="0">
              <a:latin typeface="Helvetica" panose="020B0604020202020204" pitchFamily="34" charset="0"/>
            </a:endParaRPr>
          </a:p>
        </p:txBody>
      </p:sp>
      <p:graphicFrame>
        <p:nvGraphicFramePr>
          <p:cNvPr id="7" name="Content Placeholder 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27007" y="2747599"/>
          <a:ext cx="6938012" cy="2218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3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8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15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5539">
                <a:tc>
                  <a:txBody>
                    <a:bodyPr/>
                    <a:lstStyle/>
                    <a:p>
                      <a:r>
                        <a:rPr lang="en-US" dirty="0" smtClean="0"/>
                        <a:t>Cavity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Sensitivity @ 17MV/m</a:t>
                      </a:r>
                    </a:p>
                    <a:p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nΩ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dirty="0" err="1" smtClean="0"/>
                        <a:t>mGauss</a:t>
                      </a:r>
                      <a:r>
                        <a:rPr lang="en-US" sz="1600" dirty="0" smtClean="0"/>
                        <a:t>]</a:t>
                      </a:r>
                      <a:r>
                        <a:rPr lang="en-US" sz="1600" baseline="300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★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</a:t>
                      </a:r>
                      <a:r>
                        <a:rPr lang="en-US" sz="1600" baseline="-25000" dirty="0" smtClean="0"/>
                        <a:t>FL</a:t>
                      </a:r>
                      <a:r>
                        <a:rPr lang="en-US" sz="1600" dirty="0" smtClean="0"/>
                        <a:t> (17 MV/m)</a:t>
                      </a:r>
                      <a:r>
                        <a:rPr lang="en-US" sz="1600" baseline="0" dirty="0" smtClean="0"/>
                        <a:t> max 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nΩ</a:t>
                      </a:r>
                      <a:r>
                        <a:rPr lang="en-US" sz="16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</a:t>
                      </a:r>
                      <a:r>
                        <a:rPr lang="en-US" sz="1600" baseline="-25000" dirty="0" smtClean="0"/>
                        <a:t>MAX-CM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[</a:t>
                      </a:r>
                      <a:r>
                        <a:rPr lang="en-US" sz="1600" baseline="0" dirty="0" err="1" smtClean="0"/>
                        <a:t>mGauss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539">
                <a:tc>
                  <a:txBody>
                    <a:bodyPr/>
                    <a:lstStyle/>
                    <a:p>
                      <a:r>
                        <a:rPr lang="en-US" dirty="0" smtClean="0"/>
                        <a:t>BCP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733">
                <a:tc>
                  <a:txBody>
                    <a:bodyPr/>
                    <a:lstStyle/>
                    <a:p>
                      <a:r>
                        <a:rPr lang="en-US" dirty="0" smtClean="0"/>
                        <a:t>BCP + 120C bake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121" y="1003152"/>
            <a:ext cx="8528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To meet 2e9 attention has to be paid to remnant field in CM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Model below assumes full flux trapping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Seems very promising for BCP+120C bake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866763" y="2703280"/>
            <a:ext cx="1645479" cy="2270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90854" y="5121619"/>
            <a:ext cx="1568875" cy="335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645" y="5467916"/>
            <a:ext cx="8808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Maximum allowable magnetic field in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to meet 2e9 specificatio</a:t>
            </a:r>
            <a:r>
              <a:rPr lang="en-US" sz="2000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274" y="6044662"/>
            <a:ext cx="6136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1000" dirty="0" smtClean="0">
                <a:sym typeface="Zapf Dingbats"/>
              </a:rPr>
              <a:t>Scaled with square root of frequency measurements from: </a:t>
            </a:r>
            <a:r>
              <a:rPr lang="en-US" sz="1000" dirty="0" err="1" smtClean="0">
                <a:sym typeface="Zapf Dingbats"/>
              </a:rPr>
              <a:t>Martinello</a:t>
            </a:r>
            <a:r>
              <a:rPr lang="en-US" sz="1000" dirty="0" smtClean="0">
                <a:sym typeface="Zapf Dingbats"/>
              </a:rPr>
              <a:t> et al, Proceedings of SRF 2015, MOPB015</a:t>
            </a:r>
            <a:endParaRPr lang="en-US" sz="10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7702" y="6389785"/>
            <a:ext cx="311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A. Grassellino</a:t>
            </a:r>
            <a:endParaRPr lang="en-US" sz="140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13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Engineering Design – ESD and </a:t>
            </a:r>
            <a:r>
              <a:rPr lang="en-US" dirty="0" smtClean="0"/>
              <a:t>FDR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fontAlgn="auto"/>
            <a:r>
              <a:rPr lang="en-US" dirty="0"/>
              <a:t>Engineering Specification Document will be released four months ahead of the FDR</a:t>
            </a:r>
          </a:p>
          <a:p>
            <a:pPr lvl="1" fontAlgn="auto"/>
            <a:r>
              <a:rPr lang="en-US" dirty="0"/>
              <a:t>Mature engineering design leads to the release of ESD for high level RF, vacuum, infrastructure integration (Sep 2016)</a:t>
            </a:r>
          </a:p>
          <a:p>
            <a:pPr lvl="1" fontAlgn="auto"/>
            <a:r>
              <a:rPr lang="en-US" dirty="0"/>
              <a:t>Continue the integration engineering, support the design verification and early procurement (Jan 2017)</a:t>
            </a:r>
          </a:p>
          <a:p>
            <a:pPr lvl="1" fontAlgn="auto"/>
            <a:r>
              <a:rPr lang="en-US" dirty="0"/>
              <a:t>Complete the FDR and address review comments (Feb 2017)</a:t>
            </a:r>
          </a:p>
          <a:p>
            <a:pPr lvl="1" fontAlgn="auto"/>
            <a:r>
              <a:rPr lang="en-US" dirty="0"/>
              <a:t>Release the drawing packages for remaining components in support of production procurement. (March 2017)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5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/ XFEL CM Modifications for LCLS-II (components)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44714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Component design – based on TESLA / ILC / XFEL designs</a:t>
            </a:r>
          </a:p>
          <a:p>
            <a:pPr lvl="1"/>
            <a:r>
              <a:rPr lang="en-US" dirty="0" smtClean="0"/>
              <a:t>Cavities – XFEL identical </a:t>
            </a:r>
          </a:p>
          <a:p>
            <a:pPr lvl="2"/>
            <a:r>
              <a:rPr lang="en-US" dirty="0" smtClean="0"/>
              <a:t>Transition to slightly smaller beam tube</a:t>
            </a:r>
          </a:p>
          <a:p>
            <a:pPr lvl="1"/>
            <a:r>
              <a:rPr lang="en-US" dirty="0" smtClean="0"/>
              <a:t>Helium vessel – XFEL-like </a:t>
            </a:r>
            <a:endParaRPr lang="en-US" dirty="0"/>
          </a:p>
          <a:p>
            <a:pPr lvl="2"/>
            <a:r>
              <a:rPr lang="en-US" dirty="0" smtClean="0"/>
              <a:t>3.9 GHz modified for addition of </a:t>
            </a:r>
            <a:r>
              <a:rPr lang="en-US" dirty="0" err="1" smtClean="0"/>
              <a:t>piezos</a:t>
            </a:r>
            <a:r>
              <a:rPr lang="en-US" dirty="0" smtClean="0"/>
              <a:t> in blade tuner, larger chimney </a:t>
            </a:r>
          </a:p>
          <a:p>
            <a:pPr lvl="1"/>
            <a:r>
              <a:rPr lang="en-US" dirty="0" smtClean="0"/>
              <a:t>Magnetic shielding – increased from XFEL to maintain high Q0</a:t>
            </a:r>
          </a:p>
          <a:p>
            <a:pPr lvl="1"/>
            <a:r>
              <a:rPr lang="en-US" dirty="0"/>
              <a:t>Coupler – XFEL-like modified for CW operation</a:t>
            </a:r>
          </a:p>
          <a:p>
            <a:pPr lvl="1"/>
            <a:r>
              <a:rPr lang="en-US" dirty="0" smtClean="0"/>
              <a:t>Tuner – 3.9 GHz XFEL-like blade tuner style</a:t>
            </a:r>
          </a:p>
          <a:p>
            <a:pPr lvl="1"/>
            <a:r>
              <a:rPr lang="en-US" dirty="0"/>
              <a:t>HOM coupler – XFEL-like </a:t>
            </a:r>
            <a:endParaRPr lang="en-US" dirty="0" smtClean="0"/>
          </a:p>
          <a:p>
            <a:pPr lvl="1"/>
            <a:r>
              <a:rPr lang="en-US" dirty="0" smtClean="0"/>
              <a:t>Magnet – provision for addition of future small magnet </a:t>
            </a:r>
          </a:p>
          <a:p>
            <a:pPr lvl="1"/>
            <a:r>
              <a:rPr lang="en-US" dirty="0" smtClean="0"/>
              <a:t>BPM – DESY button-style with modified feedthrough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8027" y="6431973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by T. Peterson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1822" y="5948919"/>
            <a:ext cx="78178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Design verification will be focused on design </a:t>
            </a:r>
            <a:r>
              <a:rPr lang="en-US" dirty="0"/>
              <a:t>c</a:t>
            </a:r>
            <a:r>
              <a:rPr lang="en-US" dirty="0" smtClean="0"/>
              <a:t>hanges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5956" y="1726768"/>
            <a:ext cx="8261626" cy="2523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3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tawaydressedcav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45" y="1288230"/>
            <a:ext cx="3814902" cy="1836414"/>
          </a:xfrm>
          <a:prstGeom prst="rect">
            <a:avLst/>
          </a:prstGeom>
        </p:spPr>
      </p:pic>
      <p:pic>
        <p:nvPicPr>
          <p:cNvPr id="9" name="Picture 8" descr="dressed cavit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81" y="3525532"/>
            <a:ext cx="3871866" cy="238268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design for LCLS-II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dirty="0" smtClean="0"/>
              <a:t>3rd generation design</a:t>
            </a:r>
          </a:p>
          <a:p>
            <a:pPr lvl="1"/>
            <a:r>
              <a:rPr lang="en-US" dirty="0" smtClean="0"/>
              <a:t>FLASH (</a:t>
            </a:r>
            <a:r>
              <a:rPr lang="en-US" dirty="0" err="1" smtClean="0"/>
              <a:t>Fermilab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EuXFEL</a:t>
            </a:r>
            <a:r>
              <a:rPr lang="en-US" dirty="0" smtClean="0"/>
              <a:t> (LASA/INFN)</a:t>
            </a:r>
          </a:p>
          <a:p>
            <a:r>
              <a:rPr lang="en-US" dirty="0" smtClean="0"/>
              <a:t>Significant changes due to CW operation</a:t>
            </a:r>
          </a:p>
          <a:p>
            <a:pPr lvl="1"/>
            <a:r>
              <a:rPr lang="en-US" dirty="0" smtClean="0"/>
              <a:t>higher heat load (larger 2-phase chimney)</a:t>
            </a:r>
          </a:p>
          <a:p>
            <a:pPr lvl="1"/>
            <a:r>
              <a:rPr lang="en-US" dirty="0" smtClean="0"/>
              <a:t>modifications to FPC</a:t>
            </a:r>
          </a:p>
          <a:p>
            <a:r>
              <a:rPr lang="en-US" dirty="0" smtClean="0"/>
              <a:t>Retain blade tuner</a:t>
            </a:r>
          </a:p>
          <a:p>
            <a:pPr lvl="1"/>
            <a:r>
              <a:rPr lang="en-US" dirty="0" smtClean="0"/>
              <a:t>add fine tuning by means of </a:t>
            </a:r>
            <a:r>
              <a:rPr lang="en-US" dirty="0" err="1" smtClean="0"/>
              <a:t>piezos</a:t>
            </a:r>
            <a:endParaRPr lang="en-US" dirty="0" smtClean="0"/>
          </a:p>
          <a:p>
            <a:r>
              <a:rPr lang="en-US" dirty="0" smtClean="0"/>
              <a:t>Modification to cavity ends</a:t>
            </a:r>
          </a:p>
          <a:p>
            <a:pPr lvl="1"/>
            <a:r>
              <a:rPr lang="en-US" dirty="0" smtClean="0"/>
              <a:t>reduce trapped modes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8027" y="6431973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by T. Peterson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8479" y="6001208"/>
            <a:ext cx="583385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Design Verification will be focused on Design Changes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9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Cryomodule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CM FDR, January 30-31,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2" y="1165064"/>
            <a:ext cx="8229600" cy="4952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2192" y="6087873"/>
            <a:ext cx="7373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Physics Requirement </a:t>
            </a:r>
            <a:r>
              <a:rPr lang="en-US" sz="1400" b="1" dirty="0" smtClean="0"/>
              <a:t>Document: SCRF 3.9 GHz Cryomodule LCLSII-4.1-PR-0097-R2</a:t>
            </a:r>
            <a:endParaRPr lang="en-US" sz="1400" b="1" dirty="0"/>
          </a:p>
        </p:txBody>
      </p:sp>
      <p:sp>
        <p:nvSpPr>
          <p:cNvPr id="8" name="Oval 7"/>
          <p:cNvSpPr/>
          <p:nvPr/>
        </p:nvSpPr>
        <p:spPr>
          <a:xfrm>
            <a:off x="4653022" y="3252486"/>
            <a:ext cx="3913127" cy="1053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Work Flow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473" y="1978374"/>
            <a:ext cx="357878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Engineering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472" y="3886480"/>
            <a:ext cx="35787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Design Verification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79453" y="2948962"/>
            <a:ext cx="271646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Procurement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8716" y="3770704"/>
            <a:ext cx="206462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Fabrication and Testing</a:t>
            </a:r>
            <a:endParaRPr lang="en-US" dirty="0"/>
          </a:p>
        </p:txBody>
      </p:sp>
      <p:cxnSp>
        <p:nvCxnSpPr>
          <p:cNvPr id="10" name="Straight Connector 9"/>
          <p:cNvCxnSpPr>
            <a:stCxn id="6" idx="2"/>
            <a:endCxn id="12" idx="0"/>
          </p:cNvCxnSpPr>
          <p:nvPr/>
        </p:nvCxnSpPr>
        <p:spPr>
          <a:xfrm>
            <a:off x="2234867" y="2440039"/>
            <a:ext cx="991375" cy="32425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0"/>
            <a:endCxn id="12" idx="2"/>
          </p:cNvCxnSpPr>
          <p:nvPr/>
        </p:nvCxnSpPr>
        <p:spPr>
          <a:xfrm flipV="1">
            <a:off x="2234867" y="3595292"/>
            <a:ext cx="991375" cy="291188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462" y="2764295"/>
            <a:ext cx="172755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Final Design Review</a:t>
            </a:r>
            <a:endParaRPr lang="en-US" dirty="0"/>
          </a:p>
        </p:txBody>
      </p:sp>
      <p:cxnSp>
        <p:nvCxnSpPr>
          <p:cNvPr id="13" name="Straight Connector 12"/>
          <p:cNvCxnSpPr>
            <a:stCxn id="12" idx="3"/>
            <a:endCxn id="8" idx="1"/>
          </p:cNvCxnSpPr>
          <p:nvPr/>
        </p:nvCxnSpPr>
        <p:spPr>
          <a:xfrm>
            <a:off x="4090021" y="3179794"/>
            <a:ext cx="189432" cy="1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0"/>
            <a:endCxn id="8" idx="3"/>
          </p:cNvCxnSpPr>
          <p:nvPr/>
        </p:nvCxnSpPr>
        <p:spPr>
          <a:xfrm flipH="1" flipV="1">
            <a:off x="6995922" y="3179795"/>
            <a:ext cx="425105" cy="590909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822" y="5226627"/>
            <a:ext cx="357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Engineering design and verification are parallel activities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03607" y="5202999"/>
            <a:ext cx="403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Procurement of low risk components are before the FDR.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8001" y="2918184"/>
            <a:ext cx="138430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Engineering Specification</a:t>
            </a:r>
            <a:endParaRPr lang="en-US" sz="1400" dirty="0"/>
          </a:p>
        </p:txBody>
      </p:sp>
      <p:cxnSp>
        <p:nvCxnSpPr>
          <p:cNvPr id="24" name="Straight Connector 23"/>
          <p:cNvCxnSpPr>
            <a:stCxn id="18" idx="3"/>
            <a:endCxn id="12" idx="1"/>
          </p:cNvCxnSpPr>
          <p:nvPr/>
        </p:nvCxnSpPr>
        <p:spPr>
          <a:xfrm>
            <a:off x="2022302" y="3179794"/>
            <a:ext cx="340160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Incorporate the vast knowledge from 1.3 GHz cryomodule design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Follow the better procurement strategy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Better alignment of engineering design and design verification work flow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Collaborate with DESY and INFN-LASA staff to incorporate the lessons learned from XFEL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6-Month Outlook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engineering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integrated horizontal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Procurement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Verify dressed cavity performance exceeds the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2.0e9@13.4 MV/m ( 1.5e9@14.9 MV/m 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Measure and insure the helium vessel heat load capacity meets the </a:t>
            </a:r>
            <a:r>
              <a:rPr lang="en-US" dirty="0" smtClean="0"/>
              <a:t>engineering specification </a:t>
            </a:r>
            <a:r>
              <a:rPr lang="en-US" dirty="0"/>
              <a:t>(36 W)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Coupler CW operation at </a:t>
            </a:r>
            <a:r>
              <a:rPr lang="en-US" dirty="0" smtClean="0">
                <a:solidFill>
                  <a:srgbClr val="0000FF"/>
                </a:solidFill>
              </a:rPr>
              <a:t>1.6 </a:t>
            </a:r>
            <a:r>
              <a:rPr lang="en-US" dirty="0">
                <a:solidFill>
                  <a:srgbClr val="0000FF"/>
                </a:solidFill>
              </a:rPr>
              <a:t>kW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HOM coupler CW operation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Cavity microphonics (Measure and evaluate).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Magnetic </a:t>
            </a:r>
            <a:r>
              <a:rPr lang="en-US" dirty="0"/>
              <a:t>shield design to achieve cavity Q0.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Integration with helium vessel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Two integrated horizontal tests are planned for design verification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" y="1066800"/>
            <a:ext cx="4956608" cy="4267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34238" cy="685800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Cavity gradient and Q0 requirements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 (recent data from XFEL cavity production)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399" y="4792132"/>
            <a:ext cx="723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Calibri" panose="020F0502020204030204" pitchFamily="34" charset="0"/>
              </a:rPr>
              <a:t>Recent XFEL production cavities (INFN-</a:t>
            </a:r>
            <a:r>
              <a:rPr lang="en-US" sz="2000" u="sng" dirty="0" err="1" smtClean="0">
                <a:latin typeface="Calibri" panose="020F0502020204030204" pitchFamily="34" charset="0"/>
              </a:rPr>
              <a:t>Zenon</a:t>
            </a:r>
            <a:r>
              <a:rPr lang="en-US" sz="2000" u="sng" dirty="0" smtClean="0">
                <a:latin typeface="Calibri" panose="020F0502020204030204" pitchFamily="34" charset="0"/>
              </a:rPr>
              <a:t>);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At 2K the all cavities have </a:t>
            </a:r>
            <a:r>
              <a:rPr lang="en-US" dirty="0" err="1" smtClean="0">
                <a:latin typeface="Calibri" panose="020F0502020204030204" pitchFamily="34" charset="0"/>
              </a:rPr>
              <a:t>Qo</a:t>
            </a:r>
            <a:r>
              <a:rPr lang="en-US" dirty="0" smtClean="0">
                <a:latin typeface="Calibri" panose="020F0502020204030204" pitchFamily="34" charset="0"/>
              </a:rPr>
              <a:t> in range ~(2-3)·10</a:t>
            </a:r>
            <a:r>
              <a:rPr lang="en-US" baseline="30000" dirty="0" smtClean="0">
                <a:latin typeface="Calibri" panose="020F0502020204030204" pitchFamily="34" charset="0"/>
              </a:rPr>
              <a:t>9</a:t>
            </a:r>
            <a:r>
              <a:rPr lang="en-US" dirty="0" smtClean="0">
                <a:latin typeface="Calibri" panose="020F0502020204030204" pitchFamily="34" charset="0"/>
              </a:rPr>
              <a:t> (except 2)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field slope up-to ~17 MV/m; Quench at 20-23 MV/m, VTS</a:t>
            </a:r>
          </a:p>
          <a:p>
            <a:pPr marL="571500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Q degradation after welding to HV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12" y="3019744"/>
            <a:ext cx="1295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P.Perini</a:t>
            </a:r>
            <a:r>
              <a:rPr lang="en-US" sz="1600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, INFN</a:t>
            </a:r>
            <a:endParaRPr lang="en-US" sz="1600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399" y="5943600"/>
            <a:ext cx="7253524" cy="555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 smtClean="0">
                <a:latin typeface="Calibri" panose="020F0502020204030204" pitchFamily="34" charset="0"/>
              </a:rPr>
              <a:t>Risk:   LCLS-II cavity (</a:t>
            </a:r>
            <a:r>
              <a:rPr lang="en-US" dirty="0" err="1" smtClean="0">
                <a:latin typeface="Calibri" panose="020F0502020204030204" pitchFamily="34" charset="0"/>
              </a:rPr>
              <a:t>cw</a:t>
            </a:r>
            <a:r>
              <a:rPr lang="en-US" dirty="0" smtClean="0">
                <a:latin typeface="Calibri" panose="020F0502020204030204" pitchFamily="34" charset="0"/>
              </a:rPr>
              <a:t>) requirements more stringent than XFEL (pulse) !!!  </a:t>
            </a:r>
          </a:p>
          <a:p>
            <a:pPr algn="ctr">
              <a:lnSpc>
                <a:spcPts val="1800"/>
              </a:lnSpc>
            </a:pP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 Require Prototyping and Testing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835103" y="1329378"/>
          <a:ext cx="4038600" cy="347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00837" y="6500031"/>
            <a:ext cx="317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by N. </a:t>
            </a:r>
            <a:r>
              <a:rPr lang="en-US" sz="1400" dirty="0" err="1" smtClean="0"/>
              <a:t>Solyak</a:t>
            </a:r>
            <a:endParaRPr lang="en-US" sz="1400" dirty="0"/>
          </a:p>
        </p:txBody>
      </p:sp>
      <p:sp>
        <p:nvSpPr>
          <p:cNvPr id="4" name="5-Point Star 3"/>
          <p:cNvSpPr/>
          <p:nvPr/>
        </p:nvSpPr>
        <p:spPr>
          <a:xfrm>
            <a:off x="2909454" y="2524880"/>
            <a:ext cx="124691" cy="155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/>
              <a:t>Q expectations scaling from 1.3 GHz to 3.9 GHz – matches measurements</a:t>
            </a:r>
            <a:endParaRPr lang="en-US" sz="2000" b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593676"/>
              </p:ext>
            </p:extLst>
          </p:nvPr>
        </p:nvGraphicFramePr>
        <p:xfrm>
          <a:off x="342901" y="1720050"/>
          <a:ext cx="854218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8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Rs_bcs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Rs_res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 </a:t>
                      </a:r>
                      <a:r>
                        <a:rPr lang="en-US" dirty="0" err="1" smtClean="0"/>
                        <a:t>Rs_total</a:t>
                      </a:r>
                      <a:r>
                        <a:rPr lang="en-US" dirty="0" smtClean="0"/>
                        <a:t> (n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 Q @16 MV/m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12 - 14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4 - 8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115 - 140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2.0e9 – 2.5e9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BCP + 120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C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8 - 10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- 8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79 - 104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2.6e9 – 3.5e9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87702" y="6389785"/>
            <a:ext cx="311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A. Grassellino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19888" y="5468962"/>
            <a:ext cx="796743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VTS Eacc &gt; 18 MV/m</a:t>
            </a:r>
          </a:p>
          <a:p>
            <a:pPr algn="ctr"/>
            <a:r>
              <a:rPr lang="en-US" dirty="0" smtClean="0"/>
              <a:t>VTS Acceptance Q~ </a:t>
            </a:r>
            <a:r>
              <a:rPr lang="en-US" dirty="0"/>
              <a:t>2.0e9 @14 MV/m, &gt;1.5e9@15 MV/m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8473" y="3397827"/>
            <a:ext cx="685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verification focuses on processing refinement to achieve &gt;2e9@14MV/m</a:t>
            </a:r>
          </a:p>
          <a:p>
            <a:endParaRPr lang="en-US" dirty="0" smtClean="0"/>
          </a:p>
          <a:p>
            <a:r>
              <a:rPr lang="en-US" dirty="0" smtClean="0"/>
              <a:t>Four bare cavities to refine bare cavity processing steps</a:t>
            </a:r>
          </a:p>
          <a:p>
            <a:r>
              <a:rPr lang="en-US" dirty="0" smtClean="0"/>
              <a:t>Two dressed cavities to support fully integrated horizontal tests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6513403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sz="1200" smtClean="0"/>
              <a:t>LCLS-II 3.9 CM FDR, January 30-31,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48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19" y="4152900"/>
            <a:ext cx="2989029" cy="23376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- Cavities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5305926" cy="330435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Four Bare Cavities ordered. </a:t>
            </a:r>
            <a:endParaRPr lang="en-US" altLang="en-US" sz="20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Three cavities received.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Final cavity delivery </a:t>
            </a: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is expected in </a:t>
            </a: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February after repairing at vendor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Cavity CMM inspection is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3HRI02 Bulk BCP scheduled today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3HRI03 Bulk BCP next week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sz="1800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3HRI01 repair sealing surface</a:t>
            </a:r>
          </a:p>
          <a:p>
            <a:endParaRPr lang="en-US" altLang="en-US" sz="20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Two cavities 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will be </a:t>
            </a: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dressed at Fermilab in February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9127" y="2950721"/>
            <a:ext cx="226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Niobium bare cavity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5"/>
          <a:stretch/>
        </p:blipFill>
        <p:spPr>
          <a:xfrm>
            <a:off x="5741943" y="1630101"/>
            <a:ext cx="2983673" cy="13206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30" y="3404603"/>
            <a:ext cx="2019300" cy="2692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96847" y="6133585"/>
            <a:ext cx="226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BCP at 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CM Design Verification Status - Cavities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CM FDR, January 30-31,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8"/>
          <a:stretch/>
        </p:blipFill>
        <p:spPr>
          <a:xfrm>
            <a:off x="1931857" y="2538665"/>
            <a:ext cx="5143500" cy="2947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0278" y="5754742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en-US" dirty="0" smtClean="0">
                <a:solidFill>
                  <a:srgbClr val="0000FF"/>
                </a:solidFill>
                <a:latin typeface="Helvetica" panose="020B0604020202020204" pitchFamily="34" charset="0"/>
                <a:ea typeface="Geneva" pitchFamily="121" charset="-128"/>
              </a:rPr>
              <a:t>Repair 3HRI01 sealing surface as soon as possible</a:t>
            </a:r>
            <a:endParaRPr lang="en-US" altLang="en-US" dirty="0">
              <a:solidFill>
                <a:srgbClr val="0000FF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1857" y="1511808"/>
            <a:ext cx="514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leak developed during vertical test. An inclusion defect on beam line flange was discovered after surface polishing.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8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Dressing</a:t>
            </a:r>
            <a:endParaRPr lang="en-US" dirty="0"/>
          </a:p>
        </p:txBody>
      </p:sp>
      <p:pic>
        <p:nvPicPr>
          <p:cNvPr id="6" name="Picture 5" descr="ChimneySizes-MattK-22Dec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00400"/>
            <a:ext cx="3822700" cy="4706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7675" y="6440684"/>
            <a:ext cx="317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C. Grimm and M. Foley</a:t>
            </a:r>
            <a:endParaRPr lang="en-US" sz="1400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126528" cy="314326"/>
          </a:xfrm>
        </p:spPr>
        <p:txBody>
          <a:bodyPr/>
          <a:lstStyle/>
          <a:p>
            <a:r>
              <a:rPr lang="en-US" dirty="0" smtClean="0"/>
              <a:t>LCLS-II 3.9 CM FDR, January 30-31, 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3607" y="1768475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Helium vessel parts procurement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Helium vessel (in progress)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2-phase Tee (received at vendor)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Bi-metal transition (received at vendor)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err="1" smtClean="0"/>
              <a:t>Ti</a:t>
            </a:r>
            <a:r>
              <a:rPr lang="en-US" dirty="0" smtClean="0"/>
              <a:t> bellows (received at vendor)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Delivery in Feb/March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E-beam welding service (PO)</a:t>
            </a:r>
          </a:p>
        </p:txBody>
      </p:sp>
    </p:spTree>
    <p:extLst>
      <p:ext uri="{BB962C8B-B14F-4D97-AF65-F5344CB8AC3E}">
        <p14:creationId xmlns:p14="http://schemas.microsoft.com/office/powerpoint/2010/main" val="15868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Breakout xmlns="40a36e22-736e-48c9-a30b-f6784f483deb">Plenary</Breakou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B58DA2248E644A682083ACDD5076C" ma:contentTypeVersion="14" ma:contentTypeDescription="Create a new document." ma:contentTypeScope="" ma:versionID="a37b54773cd12d20c1994596086b5825">
  <xsd:schema xmlns:xsd="http://www.w3.org/2001/XMLSchema" xmlns:xs="http://www.w3.org/2001/XMLSchema" xmlns:p="http://schemas.microsoft.com/office/2006/metadata/properties" xmlns:ns2="40a36e22-736e-48c9-a30b-f6784f483deb" targetNamespace="http://schemas.microsoft.com/office/2006/metadata/properties" ma:root="true" ma:fieldsID="802ac6612b32fd883804ec55745421b0" ns2:_="">
    <xsd:import namespace="40a36e22-736e-48c9-a30b-f6784f483deb"/>
    <xsd:element name="properties">
      <xsd:complexType>
        <xsd:sequence>
          <xsd:element name="documentManagement">
            <xsd:complexType>
              <xsd:all>
                <xsd:element ref="ns2:Breakou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e22-736e-48c9-a30b-f6784f483deb" elementFormDefault="qualified">
    <xsd:import namespace="http://schemas.microsoft.com/office/2006/documentManagement/types"/>
    <xsd:import namespace="http://schemas.microsoft.com/office/infopath/2007/PartnerControls"/>
    <xsd:element name="Breakout" ma:index="8" ma:displayName="Breakout" ma:format="Dropdown" ma:internalName="Breakout">
      <xsd:simpleType>
        <xsd:restriction base="dms:Choice">
          <xsd:enumeration value="Plenary"/>
          <xsd:enumeration value="Breakout Session #1 - Accelerator Systems"/>
          <xsd:enumeration value="Breakout Session #2 - Cryogenic Systems"/>
          <xsd:enumeration value="Breakout Session #3 - Photon Systems"/>
          <xsd:enumeration value="Breakout Session #4 - Controls"/>
          <xsd:enumeration value="Breakout Session #5 - Infrastructure"/>
          <xsd:enumeration value="Breakout Session #6 - ES&amp;H"/>
          <xsd:enumeration value="Closeou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40a36e22-736e-48c9-a30b-f6784f483de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3B1332C-70D7-4D4A-B72D-A80BF7DA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36e22-736e-48c9-a30b-f6784f483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2921</TotalTime>
  <Words>2273</Words>
  <Application>Microsoft Macintosh PowerPoint</Application>
  <PresentationFormat>On-screen Show (4:3)</PresentationFormat>
  <Paragraphs>372</Paragraphs>
  <Slides>32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Geneva</vt:lpstr>
      <vt:lpstr>Helvetica</vt:lpstr>
      <vt:lpstr>ＭＳ Ｐゴシック</vt:lpstr>
      <vt:lpstr>Symbol</vt:lpstr>
      <vt:lpstr>Wingdings</vt:lpstr>
      <vt:lpstr>Zapf Dingbats</vt:lpstr>
      <vt:lpstr>Arial</vt:lpstr>
      <vt:lpstr>LastName_Template_FAC201502</vt:lpstr>
      <vt:lpstr>3.9 GHz Cryomodule Design Verification</vt:lpstr>
      <vt:lpstr>Outline</vt:lpstr>
      <vt:lpstr>3.9 GHz Cryomodule Parameters</vt:lpstr>
      <vt:lpstr>3.9 GHz CM Design Verification Goals</vt:lpstr>
      <vt:lpstr>Cavity gradient and Q0 requirements  (recent data from XFEL cavity production)</vt:lpstr>
      <vt:lpstr>Q expectations scaling from 1.3 GHz to 3.9 GHz – matches measurements</vt:lpstr>
      <vt:lpstr>3.9 GHz CM Design Verification Status - Cavities</vt:lpstr>
      <vt:lpstr>3.9 GHz CM Design Verification Status - Cavities</vt:lpstr>
      <vt:lpstr>Cavity Dressing</vt:lpstr>
      <vt:lpstr>3.9 GHz CM Design Verification Status - Couplers</vt:lpstr>
      <vt:lpstr>3.9 GHz CM Design Verification Status – Tuner/Piezo</vt:lpstr>
      <vt:lpstr>3.9 GHz CM Design Verification Status – Tuner/Piezo</vt:lpstr>
      <vt:lpstr>3.9 GHz CM Design Verification Status – HOM/FP</vt:lpstr>
      <vt:lpstr>3.9 GHz Cavity Internal and External Magnetic Shields</vt:lpstr>
      <vt:lpstr>3.9 GHz Cavity Internal and External Magnetic Shields</vt:lpstr>
      <vt:lpstr>3.9 GHz Cavity Internal and External Magnetic Shields</vt:lpstr>
      <vt:lpstr>3.9 GHz CM Procurements</vt:lpstr>
      <vt:lpstr>3.9 GHz Infrastructure for Design Verification</vt:lpstr>
      <vt:lpstr>3.9 GHz Cryomodule Risks</vt:lpstr>
      <vt:lpstr>3.9 GHz Cryomodule Status Overview</vt:lpstr>
      <vt:lpstr>Summary</vt:lpstr>
      <vt:lpstr>Acknowledgement</vt:lpstr>
      <vt:lpstr>BACK UP SLIDES</vt:lpstr>
      <vt:lpstr>Q expectations scaling from 1.3 GHz to 3.9 GHz – matches measurements</vt:lpstr>
      <vt:lpstr>PowerPoint Presentation</vt:lpstr>
      <vt:lpstr>Therefore, remnant magnetic field spec in CM</vt:lpstr>
      <vt:lpstr>3.9 GHz Engineering Design – ESD and FDR</vt:lpstr>
      <vt:lpstr>ILC / XFEL CM Modifications for LCLS-II (components)</vt:lpstr>
      <vt:lpstr>3.9 GHz cryomodule design for LCLS-II  </vt:lpstr>
      <vt:lpstr>3.9 GHz CM Work Flow</vt:lpstr>
      <vt:lpstr>Lessons Learned</vt:lpstr>
      <vt:lpstr>6-Month Outlook</vt:lpstr>
    </vt:vector>
  </TitlesOfParts>
  <Company>SLAC National Accelerator Laboratory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tor</dc:creator>
  <cp:lastModifiedBy>Genfa Wu</cp:lastModifiedBy>
  <cp:revision>118</cp:revision>
  <cp:lastPrinted>2013-05-01T00:31:17Z</cp:lastPrinted>
  <dcterms:created xsi:type="dcterms:W3CDTF">2015-01-29T22:30:14Z</dcterms:created>
  <dcterms:modified xsi:type="dcterms:W3CDTF">2017-01-30T18:29:12Z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0x010100D49B58DA2248E644A682083ACDD5076C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</Properties>
</file>