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  <p:sldMasterId id="2147484031" r:id="rId5"/>
    <p:sldMasterId id="2147484039" r:id="rId6"/>
    <p:sldMasterId id="2147484047" r:id="rId7"/>
    <p:sldMasterId id="2147484055" r:id="rId8"/>
    <p:sldMasterId id="2147484063" r:id="rId9"/>
    <p:sldMasterId id="2147484071" r:id="rId10"/>
    <p:sldMasterId id="2147484079" r:id="rId11"/>
    <p:sldMasterId id="2147484087" r:id="rId12"/>
    <p:sldMasterId id="2147484095" r:id="rId13"/>
    <p:sldMasterId id="2147484103" r:id="rId14"/>
    <p:sldMasterId id="2147484113" r:id="rId15"/>
    <p:sldMasterId id="2147484123" r:id="rId16"/>
    <p:sldMasterId id="2147484169" r:id="rId17"/>
  </p:sldMasterIdLst>
  <p:notesMasterIdLst>
    <p:notesMasterId r:id="rId27"/>
  </p:notesMasterIdLst>
  <p:handoutMasterIdLst>
    <p:handoutMasterId r:id="rId28"/>
  </p:handoutMasterIdLst>
  <p:sldIdLst>
    <p:sldId id="774" r:id="rId18"/>
    <p:sldId id="672" r:id="rId19"/>
    <p:sldId id="776" r:id="rId20"/>
    <p:sldId id="758" r:id="rId21"/>
    <p:sldId id="760" r:id="rId22"/>
    <p:sldId id="772" r:id="rId23"/>
    <p:sldId id="773" r:id="rId24"/>
    <p:sldId id="777" r:id="rId25"/>
    <p:sldId id="778" r:id="rId26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F0000"/>
    <a:srgbClr val="FF66FF"/>
    <a:srgbClr val="A4001D"/>
    <a:srgbClr val="9A0000"/>
    <a:srgbClr val="FFCC99"/>
    <a:srgbClr val="9D3431"/>
    <a:srgbClr val="FFFF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4" autoAdjust="0"/>
    <p:restoredTop sz="89680" autoAdjust="0"/>
  </p:normalViewPr>
  <p:slideViewPr>
    <p:cSldViewPr snapToGrid="0">
      <p:cViewPr varScale="1">
        <p:scale>
          <a:sx n="67" d="100"/>
          <a:sy n="67" d="100"/>
        </p:scale>
        <p:origin x="21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4" tIns="45361" rIns="90724" bIns="4536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6173" y="1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4" tIns="45361" rIns="90724" bIns="4536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72379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4" tIns="45361" rIns="90724" bIns="4536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6173" y="8772379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4" tIns="45361" rIns="90724" bIns="453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2" tIns="46221" rIns="92442" bIns="46221" numCol="1" anchor="t" anchorCtr="0" compatLnSpc="1">
            <a:prstTxWarp prst="textNoShape">
              <a:avLst/>
            </a:prstTxWarp>
          </a:bodyPr>
          <a:lstStyle>
            <a:lvl1pPr defTabSz="924886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6173" y="1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2" tIns="46221" rIns="92442" bIns="46221" numCol="1" anchor="t" anchorCtr="0" compatLnSpc="1">
            <a:prstTxWarp prst="textNoShape">
              <a:avLst/>
            </a:prstTxWarp>
          </a:bodyPr>
          <a:lstStyle>
            <a:lvl1pPr algn="r" defTabSz="924886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638" y="4387767"/>
            <a:ext cx="5558801" cy="415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2" tIns="46221" rIns="92442" bIns="462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3957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2" tIns="46221" rIns="92442" bIns="46221" numCol="1" anchor="b" anchorCtr="0" compatLnSpc="1">
            <a:prstTxWarp prst="textNoShape">
              <a:avLst/>
            </a:prstTxWarp>
          </a:bodyPr>
          <a:lstStyle>
            <a:lvl1pPr defTabSz="924886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6173" y="8773957"/>
            <a:ext cx="3012329" cy="46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2" tIns="46221" rIns="92442" bIns="46221" numCol="1" anchor="b" anchorCtr="0" compatLnSpc="1">
            <a:prstTxWarp prst="textNoShape">
              <a:avLst/>
            </a:prstTxWarp>
          </a:bodyPr>
          <a:lstStyle>
            <a:lvl1pPr algn="r" defTabSz="924886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12.png"/><Relationship Id="rId9" Type="http://schemas.openxmlformats.org/officeDocument/2006/relationships/image" Target="../media/image8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136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" y="1074382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21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" y="1074382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71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2" y="1074382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408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2" y="1074382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927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1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2" y="1074382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97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343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590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543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2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77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848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45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431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55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317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FAC Review, February 5-6,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836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52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64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907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291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26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191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405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FAC Review, February 5-6, 2015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067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465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697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007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388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56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678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51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607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056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FAC Review, February 5-6,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328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33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53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87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319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91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301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49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1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41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FAC Review, February 5-6,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94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09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400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56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5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316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74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82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7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328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FAC Review, February 5-6,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547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99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4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745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86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17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34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459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94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80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20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417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400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CERN, Sept. 5, 2014 (Yu.Pischalnikov)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05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995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464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3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07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618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8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LCLS-II FAC Review, February 5-6,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296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63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CERN, Sept. 5, 2014 (Yu.Pischalnikov)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562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16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88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890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38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830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931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4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91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27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CERN, Sept. 5, 2014 (Yu.Pischalnikov)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14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54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45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0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82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11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FAC Review, July 1-2, 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359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76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3876677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7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536577"/>
            <a:ext cx="8008937" cy="2246313"/>
          </a:xfrm>
        </p:spPr>
        <p:txBody>
          <a:bodyPr anchor="b" anchorCtr="0">
            <a:noAutofit/>
          </a:bodyPr>
          <a:lstStyle>
            <a:lvl1pPr>
              <a:defRPr sz="3225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4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755013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7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1" y="4371977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70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FAC Review, February 5-6,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30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1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LCLS-II Tuner/Electro-mechanical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2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LCLS-II Tuner/Electro-mechanical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2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LCLS-II Tuner/Electro-mechanical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25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41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685800" rtl="0" eaLnBrk="1" latinLnBrk="0" hangingPunct="1">
        <a:lnSpc>
          <a:spcPct val="120000"/>
        </a:lnSpc>
        <a:spcBef>
          <a:spcPts val="0"/>
        </a:spcBef>
        <a:spcAft>
          <a:spcPts val="225"/>
        </a:spcAft>
        <a:buClr>
          <a:schemeClr val="tx1"/>
        </a:buClr>
        <a:buFont typeface="Arial" pitchFamily="34" charset="0"/>
        <a:buNone/>
        <a:defRPr sz="18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42900" indent="-167879" algn="l" defTabSz="6858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165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17922" indent="-175022" algn="l" defTabSz="6858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85800" indent="-167879" algn="l" defTabSz="6858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35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860822" indent="-175022" algn="l" defTabSz="6858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3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4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5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5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3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7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6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6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package" Target="../embeddings/Microsoft_Excel_Worksheet.xlsx"/><Relationship Id="rId7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5" Type="http://schemas.openxmlformats.org/officeDocument/2006/relationships/package" Target="../embeddings/Microsoft_Excel_Worksheet3.xlsx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9.emf"/><Relationship Id="rId4" Type="http://schemas.openxmlformats.org/officeDocument/2006/relationships/package" Target="../embeddings/Microsoft_Excel_Worksheet4.xls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pPr algn="ctr"/>
            <a:r>
              <a:rPr lang="en-US" sz="4000" dirty="0"/>
              <a:t>3</a:t>
            </a:r>
            <a:r>
              <a:rPr lang="en-US" sz="4000" dirty="0" smtClean="0"/>
              <a:t>.9GHz SRF Cavity Tuner </a:t>
            </a:r>
          </a:p>
          <a:p>
            <a:pPr algn="ctr"/>
            <a:r>
              <a:rPr lang="en-US" i="1" dirty="0"/>
              <a:t>Yuriy Pischalnikov</a:t>
            </a:r>
          </a:p>
          <a:p>
            <a:endParaRPr lang="en-US" dirty="0"/>
          </a:p>
          <a:p>
            <a:pPr algn="ctr"/>
            <a:r>
              <a:rPr lang="en-US" sz="1800" i="1" dirty="0" smtClean="0"/>
              <a:t>LCLS II 3.9 GHz Cryomodule Final Design Review</a:t>
            </a:r>
          </a:p>
          <a:p>
            <a:pPr algn="ctr"/>
            <a:r>
              <a:rPr lang="en-US" sz="1800" i="1" dirty="0" smtClean="0"/>
              <a:t>January 30, 2017</a:t>
            </a:r>
          </a:p>
          <a:p>
            <a:pPr algn="ctr"/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72450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pitchFamily="34" charset="0"/>
              </a:rPr>
              <a:t>3.9GHz Tuner </a:t>
            </a:r>
            <a:r>
              <a:rPr lang="en-US" dirty="0">
                <a:latin typeface="Arial Rounded MT Bold" pitchFamily="34" charset="0"/>
              </a:rPr>
              <a:t>Functional Specification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66150" y="6318250"/>
            <a:ext cx="319088" cy="5397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6E5410-9907-4D1F-B8AB-BEE6983E57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8987" y="1148862"/>
            <a:ext cx="1947672" cy="94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16523" y="1148862"/>
            <a:ext cx="8108950" cy="4090416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600" dirty="0">
                <a:latin typeface="+mj-lt"/>
              </a:rPr>
              <a:t>Tuner must  </a:t>
            </a:r>
            <a:r>
              <a:rPr lang="en-US" sz="1600" dirty="0" smtClean="0">
                <a:latin typeface="+mj-lt"/>
              </a:rPr>
              <a:t>tune </a:t>
            </a:r>
            <a:r>
              <a:rPr lang="en-US" sz="1600" dirty="0">
                <a:latin typeface="+mj-lt"/>
              </a:rPr>
              <a:t>cavity </a:t>
            </a:r>
            <a:r>
              <a:rPr lang="en-US" sz="1600" dirty="0" smtClean="0">
                <a:latin typeface="+mj-lt"/>
              </a:rPr>
              <a:t>(coarse/slow and fine/fast)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 smtClean="0">
                <a:latin typeface="+mj-lt"/>
              </a:rPr>
              <a:t>protect </a:t>
            </a:r>
            <a:r>
              <a:rPr lang="en-US" sz="1600" dirty="0">
                <a:latin typeface="+mj-lt"/>
              </a:rPr>
              <a:t>cavity/He Vessel system during  CM production cycle and  operation of the accelerator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High </a:t>
            </a:r>
            <a:r>
              <a:rPr lang="en-US" sz="1600" dirty="0">
                <a:latin typeface="+mj-lt"/>
              </a:rPr>
              <a:t>reliability of </a:t>
            </a:r>
            <a:r>
              <a:rPr lang="en-US" sz="1600" dirty="0" smtClean="0">
                <a:latin typeface="+mj-lt"/>
              </a:rPr>
              <a:t>the tuner active components </a:t>
            </a:r>
            <a:r>
              <a:rPr lang="en-US" sz="1600" dirty="0">
                <a:latin typeface="+mj-lt"/>
              </a:rPr>
              <a:t>(electromechanical actuator and piezo-actuator</a:t>
            </a:r>
            <a:r>
              <a:rPr lang="en-US" sz="1600" dirty="0" smtClean="0">
                <a:latin typeface="+mj-lt"/>
              </a:rPr>
              <a:t>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Tight </a:t>
            </a:r>
            <a:r>
              <a:rPr lang="en-US" sz="1600" dirty="0">
                <a:latin typeface="+mn-lt"/>
              </a:rPr>
              <a:t>requirements for slow/coarse &amp; fast/fine tuning </a:t>
            </a:r>
            <a:r>
              <a:rPr lang="en-US" sz="1600" dirty="0" smtClean="0">
                <a:latin typeface="+mn-lt"/>
              </a:rPr>
              <a:t>resolution </a:t>
            </a:r>
            <a:r>
              <a:rPr lang="en-US" sz="1600" dirty="0">
                <a:latin typeface="+mn-lt"/>
                <a:sym typeface="Wingdings" pitchFamily="2" charset="2"/>
              </a:rPr>
              <a:t>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c</a:t>
            </a:r>
            <a:r>
              <a:rPr lang="en-US" sz="1600" dirty="0" smtClean="0">
                <a:latin typeface="+mn-lt"/>
              </a:rPr>
              <a:t>avity </a:t>
            </a:r>
            <a:r>
              <a:rPr lang="en-US" sz="1600" dirty="0">
                <a:latin typeface="+mn-lt"/>
              </a:rPr>
              <a:t>has narrow bandwidth </a:t>
            </a:r>
            <a:r>
              <a:rPr lang="en-US" sz="1600" i="1" dirty="0" smtClean="0">
                <a:latin typeface="+mn-lt"/>
              </a:rPr>
              <a:t>(</a:t>
            </a:r>
            <a:r>
              <a:rPr lang="en-US" sz="1600" b="1" i="1" dirty="0" smtClean="0">
                <a:latin typeface="+mn-lt"/>
              </a:rPr>
              <a:t>BW=130Hz</a:t>
            </a:r>
            <a:r>
              <a:rPr lang="en-US" sz="1600" i="1" dirty="0" smtClean="0">
                <a:latin typeface="+mn-lt"/>
              </a:rPr>
              <a:t>) </a:t>
            </a:r>
            <a:r>
              <a:rPr lang="en-US" sz="1600" dirty="0">
                <a:latin typeface="+mn-lt"/>
              </a:rPr>
              <a:t>and  resonance control requirements </a:t>
            </a:r>
            <a:r>
              <a:rPr lang="en-US" sz="1600" i="1" dirty="0" err="1" smtClean="0">
                <a:latin typeface="Symbol" pitchFamily="18" charset="2"/>
              </a:rPr>
              <a:t>D</a:t>
            </a:r>
            <a:r>
              <a:rPr lang="en-US" sz="1600" i="1" dirty="0" err="1" smtClean="0">
                <a:latin typeface="Arial Rounded MT Bold" pitchFamily="34" charset="0"/>
              </a:rPr>
              <a:t>F</a:t>
            </a:r>
            <a:r>
              <a:rPr lang="en-US" sz="1600" i="1" baseline="-25000" dirty="0" err="1" smtClean="0">
                <a:latin typeface="Arial Rounded MT Bold" pitchFamily="34" charset="0"/>
              </a:rPr>
              <a:t>peak</a:t>
            </a:r>
            <a:r>
              <a:rPr lang="en-US" sz="1600" i="1" dirty="0" smtClean="0">
                <a:latin typeface="Arial Rounded MT Bold" pitchFamily="34" charset="0"/>
              </a:rPr>
              <a:t>=30Hz  </a:t>
            </a:r>
            <a:endParaRPr lang="en-US" sz="1800" i="1" dirty="0">
              <a:latin typeface="Arial Rounded MT Bold" pitchFamily="34" charset="0"/>
            </a:endParaRPr>
          </a:p>
          <a:p>
            <a:endParaRPr lang="en-US" sz="1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019191"/>
              </p:ext>
            </p:extLst>
          </p:nvPr>
        </p:nvGraphicFramePr>
        <p:xfrm>
          <a:off x="1879469" y="3194070"/>
          <a:ext cx="5248275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8" name="Worksheet" r:id="rId3" imgW="5248278" imgH="2076476" progId="Excel.Sheet.12">
                  <p:embed/>
                </p:oleObj>
              </mc:Choice>
              <mc:Fallback>
                <p:oleObj name="Worksheet" r:id="rId3" imgW="5248278" imgH="20764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79469" y="3194070"/>
                        <a:ext cx="5248275" cy="207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0556"/>
              </p:ext>
            </p:extLst>
          </p:nvPr>
        </p:nvGraphicFramePr>
        <p:xfrm>
          <a:off x="474531" y="5419605"/>
          <a:ext cx="28098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9" name="Worksheet" r:id="rId5" imgW="2809930" imgH="752526" progId="Excel.Sheet.12">
                  <p:embed/>
                </p:oleObj>
              </mc:Choice>
              <mc:Fallback>
                <p:oleObj name="Worksheet" r:id="rId5" imgW="2809930" imgH="75252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4531" y="5419605"/>
                        <a:ext cx="2809875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255760"/>
              </p:ext>
            </p:extLst>
          </p:nvPr>
        </p:nvGraphicFramePr>
        <p:xfrm>
          <a:off x="4503606" y="5457704"/>
          <a:ext cx="29718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0" name="Worksheet" r:id="rId7" imgW="2971839" imgH="676301" progId="Excel.Sheet.12">
                  <p:embed/>
                </p:oleObj>
              </mc:Choice>
              <mc:Fallback>
                <p:oleObj name="Worksheet" r:id="rId7" imgW="2971839" imgH="6763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3606" y="5457704"/>
                        <a:ext cx="2971800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6523" y="6535016"/>
            <a:ext cx="2718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Yu.Pischalnikov, SRF Cavity Tuner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90131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Approach to Coarse/Fine Tuner 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1822" y="1243584"/>
            <a:ext cx="8114328" cy="506552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T</a:t>
            </a:r>
            <a:r>
              <a:rPr lang="en-US" dirty="0" smtClean="0"/>
              <a:t>o minimize design efforts adopt INFN slim blade tuner design (</a:t>
            </a:r>
            <a:r>
              <a:rPr lang="en-US" dirty="0" err="1" smtClean="0"/>
              <a:t>EuXFEL</a:t>
            </a:r>
            <a:r>
              <a:rPr lang="en-US" dirty="0" smtClean="0"/>
              <a:t>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To meet req. specs: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 smtClean="0"/>
              <a:t>	add piezo tuner</a:t>
            </a:r>
          </a:p>
          <a:p>
            <a:pPr marL="1257300" lvl="3" indent="-342900"/>
            <a:r>
              <a:rPr lang="en-US" dirty="0" smtClean="0"/>
              <a:t>use piezo capsule (2 capsules) designed &amp; tested for 1.3GHz tuner (high reliability specs);</a:t>
            </a:r>
          </a:p>
          <a:p>
            <a:pPr marL="1200150" lvl="3" indent="-285750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 smtClean="0"/>
              <a:t>use Phytron electromechanical actuator (</a:t>
            </a:r>
            <a:r>
              <a:rPr lang="en-US" dirty="0"/>
              <a:t>high reliability </a:t>
            </a:r>
            <a:r>
              <a:rPr lang="en-US" dirty="0" smtClean="0"/>
              <a:t>specs);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 smtClean="0"/>
              <a:t>Use limit switches to protect cavity/Phytron actuator;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 smtClean="0"/>
              <a:t>Use the same instrumentation (Phytron actuator; Pi </a:t>
            </a:r>
            <a:r>
              <a:rPr lang="en-US" dirty="0" err="1" smtClean="0"/>
              <a:t>piezos</a:t>
            </a:r>
            <a:r>
              <a:rPr lang="en-US" dirty="0" smtClean="0"/>
              <a:t>; limit switches ) that used for 1.3GHz tuner (tested for lifetime&amp; rad hardness)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dirty="0" smtClean="0"/>
          </a:p>
          <a:p>
            <a:r>
              <a:rPr lang="en-US" dirty="0"/>
              <a:t>	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69631" y="6449626"/>
            <a:ext cx="2718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000000"/>
                </a:solidFill>
              </a:rPr>
              <a:t>Yu.Pischalnikov, SRF Cavity Tuner</a:t>
            </a:r>
            <a:endParaRPr lang="en-US" sz="12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3.9GHz LCLS II Tuner – modified INFN slim blade tuner </a:t>
            </a:r>
            <a:br>
              <a:rPr lang="en-US" sz="1800" dirty="0" smtClean="0"/>
            </a:br>
            <a:r>
              <a:rPr lang="en-US" sz="1800" dirty="0" smtClean="0"/>
              <a:t>modifications: </a:t>
            </a:r>
            <a:r>
              <a:rPr lang="en-US" sz="1800" dirty="0"/>
              <a:t>adding Fine/Fast (piezo) </a:t>
            </a:r>
            <a:r>
              <a:rPr lang="en-US" sz="1800" dirty="0" smtClean="0"/>
              <a:t>tuner (2 piezo capsules)</a:t>
            </a:r>
            <a:endParaRPr lang="en-US" sz="18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32640" t="43155" r="17107" b="1470"/>
          <a:stretch/>
        </p:blipFill>
        <p:spPr>
          <a:xfrm>
            <a:off x="3214296" y="3692119"/>
            <a:ext cx="4193900" cy="2493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4194" t="54715" r="30450" b="16797"/>
          <a:stretch/>
        </p:blipFill>
        <p:spPr>
          <a:xfrm>
            <a:off x="445472" y="1447799"/>
            <a:ext cx="2768824" cy="1876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794" y="1156527"/>
            <a:ext cx="3969494" cy="162759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028092" y="1840523"/>
            <a:ext cx="4958862" cy="445477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83794" y="2846773"/>
            <a:ext cx="39694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Moved second ring, welded to He Vessel. to accommodate 66mm piezo-stacks</a:t>
            </a:r>
            <a:endParaRPr lang="en-US" sz="16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136" y="6515584"/>
            <a:ext cx="2718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Yu.Pischalnikov, SRF Cavity Tuner</a:t>
            </a:r>
            <a:endParaRPr lang="en-US" sz="12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56971" y="3262271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INFN (</a:t>
            </a:r>
            <a:r>
              <a:rPr lang="en-US" sz="1600" i="1" dirty="0" err="1" smtClean="0"/>
              <a:t>EuXFEL</a:t>
            </a:r>
            <a:r>
              <a:rPr lang="en-US" sz="1600" i="1" dirty="0" smtClean="0"/>
              <a:t>) tuner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051807" y="3602619"/>
            <a:ext cx="2514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3D model of </a:t>
            </a:r>
          </a:p>
          <a:p>
            <a:r>
              <a:rPr lang="en-US" b="1" dirty="0" smtClean="0"/>
              <a:t>LCLS II 3.9GHz Tuner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49814" y="4396485"/>
            <a:ext cx="2970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Active elements are the same as used for 1.3 GHz Tuner: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Phytron electromechanical actuator (and limit switches)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Two PI piezo-capsules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8195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4" y="0"/>
            <a:ext cx="2125252" cy="17427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037" y="177983"/>
            <a:ext cx="4882179" cy="753033"/>
          </a:xfrm>
        </p:spPr>
        <p:txBody>
          <a:bodyPr/>
          <a:lstStyle/>
          <a:p>
            <a:r>
              <a:rPr lang="en-US" sz="1800" b="0" dirty="0">
                <a:latin typeface="Arial Rounded MT Bold" panose="020F0704030504030204" pitchFamily="34" charset="0"/>
              </a:rPr>
              <a:t>Impact of various pressure conditions during anticipated steps of assembly and operation.</a:t>
            </a:r>
            <a:endParaRPr lang="en-US" sz="1800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quarter" idx="14"/>
          </p:nvPr>
        </p:nvPicPr>
        <p:blipFill rotWithShape="1">
          <a:blip r:embed="rId4"/>
          <a:srcRect l="43726" t="31092" r="13015" b="8891"/>
          <a:stretch/>
        </p:blipFill>
        <p:spPr>
          <a:xfrm>
            <a:off x="358037" y="1253965"/>
            <a:ext cx="2959594" cy="172369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381527"/>
              </p:ext>
            </p:extLst>
          </p:nvPr>
        </p:nvGraphicFramePr>
        <p:xfrm>
          <a:off x="3195638" y="1271585"/>
          <a:ext cx="5737225" cy="497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Worksheet" r:id="rId5" imgW="5705401" imgH="4953051" progId="Excel.Sheet.12">
                  <p:embed/>
                </p:oleObj>
              </mc:Choice>
              <mc:Fallback>
                <p:oleObj name="Worksheet" r:id="rId5" imgW="5705401" imgH="495305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95638" y="1271585"/>
                        <a:ext cx="5737225" cy="4976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8804" t="18475" r="945" b="2634"/>
          <a:stretch/>
        </p:blipFill>
        <p:spPr>
          <a:xfrm>
            <a:off x="527707" y="3246469"/>
            <a:ext cx="2561521" cy="1551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745" y="4989208"/>
            <a:ext cx="1627773" cy="13290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0658" y="109564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Safety Rods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1995" y="6176706"/>
            <a:ext cx="206017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Safety gaps &lt; 0.15mm</a:t>
            </a:r>
            <a:endParaRPr lang="en-US" sz="1400" b="1" i="1" dirty="0"/>
          </a:p>
        </p:txBody>
      </p:sp>
      <p:sp>
        <p:nvSpPr>
          <p:cNvPr id="15" name="Oval 14"/>
          <p:cNvSpPr/>
          <p:nvPr/>
        </p:nvSpPr>
        <p:spPr>
          <a:xfrm>
            <a:off x="7642578" y="4673600"/>
            <a:ext cx="1396695" cy="1444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89228" y="1220385"/>
            <a:ext cx="240457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Table from FEA simulation by </a:t>
            </a:r>
            <a:r>
              <a:rPr lang="en-US" sz="1400" i="1" dirty="0" err="1" smtClean="0"/>
              <a:t>I.Gonin</a:t>
            </a:r>
            <a:r>
              <a:rPr lang="en-US" sz="1400" i="1" dirty="0" smtClean="0"/>
              <a:t>, T </a:t>
            </a:r>
            <a:r>
              <a:rPr lang="en-US" sz="1400" i="1" dirty="0" err="1" smtClean="0"/>
              <a:t>Khabibouline</a:t>
            </a:r>
            <a:endParaRPr lang="en-US" sz="1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72211" y="5948919"/>
            <a:ext cx="13083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panose="05050102010706020507" pitchFamily="18" charset="2"/>
              </a:rPr>
              <a:t>D</a:t>
            </a:r>
            <a:r>
              <a:rPr lang="en-US" sz="1600" dirty="0" smtClean="0"/>
              <a:t>X&lt;0.15mm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2652712" y="6166068"/>
            <a:ext cx="64912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 Rounded MT Bold" panose="020F0704030504030204" pitchFamily="34" charset="0"/>
              </a:rPr>
              <a:t>All leak check and pressure tests are safe with 4 rods 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Pressure test with tuner installed without safety rods is not recommended</a:t>
            </a:r>
          </a:p>
        </p:txBody>
      </p:sp>
      <p:sp>
        <p:nvSpPr>
          <p:cNvPr id="9" name="Rectangle 8"/>
          <p:cNvSpPr/>
          <p:nvPr/>
        </p:nvSpPr>
        <p:spPr>
          <a:xfrm>
            <a:off x="81010" y="6522139"/>
            <a:ext cx="27181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/>
              <a:t>Yu.Pischalnikov, SRF Cavity Tuner</a:t>
            </a:r>
          </a:p>
        </p:txBody>
      </p:sp>
    </p:spTree>
    <p:extLst>
      <p:ext uri="{BB962C8B-B14F-4D97-AF65-F5344CB8AC3E}">
        <p14:creationId xmlns:p14="http://schemas.microsoft.com/office/powerpoint/2010/main" val="126320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3.9GHz Tuner built and tested (warm) </a:t>
            </a:r>
            <a:br>
              <a:rPr lang="en-US" dirty="0" smtClean="0"/>
            </a:br>
            <a:endParaRPr lang="en-US" sz="1400" b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396255" y="1269742"/>
            <a:ext cx="3669328" cy="21923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6300" y="1403543"/>
            <a:ext cx="2701591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b="1" i="1" dirty="0" smtClean="0"/>
              <a:t>Y. Pischalnikov, E. </a:t>
            </a:r>
            <a:r>
              <a:rPr lang="en-US" sz="1200" b="1" i="1" dirty="0" err="1" smtClean="0"/>
              <a:t>Borissov</a:t>
            </a:r>
            <a:r>
              <a:rPr lang="en-US" sz="1200" b="1" i="1" dirty="0" smtClean="0"/>
              <a:t>, JC. Yun, “Design and Test of </a:t>
            </a:r>
            <a:r>
              <a:rPr lang="en-US" sz="1200" b="1" i="1" dirty="0"/>
              <a:t>the </a:t>
            </a:r>
            <a:r>
              <a:rPr lang="en-US" sz="1200" b="1" i="1" dirty="0" smtClean="0"/>
              <a:t>Prototype Tuner </a:t>
            </a:r>
            <a:r>
              <a:rPr lang="en-US" sz="1200" b="1" i="1" dirty="0"/>
              <a:t>for </a:t>
            </a:r>
            <a:r>
              <a:rPr lang="en-US" sz="1200" b="1" i="1" dirty="0" smtClean="0"/>
              <a:t>3.9GHz SRF </a:t>
            </a:r>
            <a:r>
              <a:rPr lang="en-US" sz="1200" b="1" i="1" dirty="0"/>
              <a:t>cavity for </a:t>
            </a:r>
            <a:r>
              <a:rPr lang="en-US" sz="1200" b="1" i="1" dirty="0" smtClean="0"/>
              <a:t>LCLS II project.” NAPAC2016</a:t>
            </a:r>
            <a:endParaRPr lang="en-US" sz="1200" b="1" i="1" dirty="0"/>
          </a:p>
        </p:txBody>
      </p:sp>
      <p:sp>
        <p:nvSpPr>
          <p:cNvPr id="8" name="Rectangle 7"/>
          <p:cNvSpPr/>
          <p:nvPr/>
        </p:nvSpPr>
        <p:spPr>
          <a:xfrm>
            <a:off x="4644736" y="350367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Prototype Tuner, assembled on the “plastic” model </a:t>
            </a:r>
          </a:p>
          <a:p>
            <a:r>
              <a:rPr lang="en-US" sz="1200" dirty="0"/>
              <a:t>of 3.9GHz dressed cavity/helium vessel system.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70" y="3544056"/>
            <a:ext cx="4350723" cy="23662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275" y="5945502"/>
            <a:ext cx="4145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Prototype Tuner, assembled on the “cavity/He vessel mock-up” stand.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6255" y="5666301"/>
            <a:ext cx="374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Laser Displacement system to measure tuner performances.</a:t>
            </a:r>
            <a:endParaRPr lang="en-US" sz="1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42516" y="4967384"/>
            <a:ext cx="3712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Discs Springs to simulate cavity stiffness</a:t>
            </a:r>
            <a:endParaRPr lang="en-US" sz="1400" b="1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648919" y="5538970"/>
            <a:ext cx="689424" cy="261610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 flipV="1">
            <a:off x="2945273" y="4807273"/>
            <a:ext cx="1897243" cy="314000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21" y="6423035"/>
            <a:ext cx="2719052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80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Tuner Test Results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55651" y="1267691"/>
            <a:ext cx="3921494" cy="2703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2673" y="4051546"/>
            <a:ext cx="390698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 Rounded MT Bold" panose="020F0704030504030204" pitchFamily="34" charset="0"/>
              </a:rPr>
              <a:t>Slow Tuner stroke vs actuator spindle turns. Red – slow/blade tuner operated against spring with k~5.4kN (expected stiffness of the cavity/He-vessel system). Blue- tuner operated against “zero” </a:t>
            </a:r>
            <a:r>
              <a:rPr lang="en-US" sz="1200" dirty="0" smtClean="0">
                <a:latin typeface="Arial Rounded MT Bold" panose="020F0704030504030204" pitchFamily="34" charset="0"/>
              </a:rPr>
              <a:t>load. </a:t>
            </a:r>
          </a:p>
          <a:p>
            <a:r>
              <a:rPr lang="en-US" sz="1200" dirty="0" smtClean="0">
                <a:latin typeface="Arial Rounded MT Bold" panose="020F0704030504030204" pitchFamily="34" charset="0"/>
              </a:rPr>
              <a:t>From </a:t>
            </a:r>
            <a:r>
              <a:rPr lang="en-US" sz="1200" dirty="0">
                <a:latin typeface="Arial Rounded MT Bold" panose="020F0704030504030204" pitchFamily="34" charset="0"/>
              </a:rPr>
              <a:t>the two curves </a:t>
            </a:r>
            <a:r>
              <a:rPr lang="en-US" sz="1200" dirty="0" smtClean="0">
                <a:latin typeface="Arial Rounded MT Bold" panose="020F0704030504030204" pitchFamily="34" charset="0"/>
              </a:rPr>
              <a:t>(</a:t>
            </a:r>
            <a:r>
              <a:rPr lang="en-US" sz="1200" dirty="0">
                <a:latin typeface="Arial Rounded MT Bold" panose="020F0704030504030204" pitchFamily="34" charset="0"/>
              </a:rPr>
              <a:t>red- with load (5.4kN spring) and blue - with no-load) the  stiffness of the blade tuner  can be estimated at </a:t>
            </a:r>
            <a:r>
              <a:rPr lang="en-US" sz="1200" dirty="0" err="1">
                <a:latin typeface="Arial Rounded MT Bold" panose="020F0704030504030204" pitchFamily="34" charset="0"/>
              </a:rPr>
              <a:t>k</a:t>
            </a:r>
            <a:r>
              <a:rPr lang="en-US" sz="1200" baseline="-25000" dirty="0" err="1">
                <a:latin typeface="Arial Rounded MT Bold" panose="020F0704030504030204" pitchFamily="34" charset="0"/>
              </a:rPr>
              <a:t>tuner</a:t>
            </a:r>
            <a:r>
              <a:rPr lang="en-US" sz="1200" dirty="0">
                <a:latin typeface="Arial Rounded MT Bold" panose="020F0704030504030204" pitchFamily="34" charset="0"/>
              </a:rPr>
              <a:t>~ 27kN/mm. </a:t>
            </a:r>
            <a:endParaRPr lang="en-US" sz="1200" dirty="0" smtClean="0">
              <a:latin typeface="Arial Rounded MT Bold" panose="020F0704030504030204" pitchFamily="34" charset="0"/>
            </a:endParaRPr>
          </a:p>
          <a:p>
            <a:r>
              <a:rPr lang="en-US" sz="1200" dirty="0" smtClean="0">
                <a:latin typeface="Arial Rounded MT Bold" panose="020F0704030504030204" pitchFamily="34" charset="0"/>
              </a:rPr>
              <a:t>The </a:t>
            </a:r>
            <a:r>
              <a:rPr lang="en-US" sz="1200" dirty="0">
                <a:latin typeface="Arial Rounded MT Bold" panose="020F0704030504030204" pitchFamily="34" charset="0"/>
              </a:rPr>
              <a:t>coarse (blade) tuner ration changed from </a:t>
            </a:r>
            <a:r>
              <a:rPr lang="en-US" sz="1200" u="sng" dirty="0">
                <a:latin typeface="Arial Rounded MT Bold" panose="020F0704030504030204" pitchFamily="34" charset="0"/>
              </a:rPr>
              <a:t>~1:20 (when operated against  5.4kN load) to  ~1:14 when the tuner operated against zero load</a:t>
            </a:r>
            <a:r>
              <a:rPr lang="en-US" sz="1200" dirty="0">
                <a:latin typeface="Arial Rounded MT Bold" panose="020F0704030504030204" pitchFamily="34" charset="0"/>
              </a:rPr>
              <a:t>. From the “5.4kN load” curve, the slow tuner resolution is estimated to </a:t>
            </a:r>
            <a:r>
              <a:rPr lang="en-US" sz="1200" u="sng" dirty="0">
                <a:latin typeface="Arial Rounded MT Bold" panose="020F0704030504030204" pitchFamily="34" charset="0"/>
              </a:rPr>
              <a:t>be ~5nm/step or </a:t>
            </a:r>
            <a:r>
              <a:rPr lang="en-US" sz="1200" u="sng" dirty="0" smtClean="0">
                <a:latin typeface="Arial Rounded MT Bold" panose="020F0704030504030204" pitchFamily="34" charset="0"/>
              </a:rPr>
              <a:t>10-12Hz/step (met tech. </a:t>
            </a:r>
            <a:r>
              <a:rPr lang="en-US" sz="1200" u="sng" dirty="0" err="1" smtClean="0">
                <a:latin typeface="Arial Rounded MT Bold" panose="020F0704030504030204" pitchFamily="34" charset="0"/>
              </a:rPr>
              <a:t>reqs</a:t>
            </a:r>
            <a:r>
              <a:rPr lang="en-US" sz="1200" u="sng" dirty="0" smtClean="0">
                <a:latin typeface="Arial Rounded MT Bold" panose="020F0704030504030204" pitchFamily="34" charset="0"/>
              </a:rPr>
              <a:t> specs)</a:t>
            </a:r>
            <a:endParaRPr lang="en-US" sz="1200" u="sng" dirty="0">
              <a:latin typeface="Arial Rounded MT Bold" panose="020F0704030504030204" pitchFamily="34" charset="0"/>
            </a:endParaRPr>
          </a:p>
          <a:p>
            <a:r>
              <a:rPr lang="en-US" sz="1400" dirty="0" smtClean="0">
                <a:latin typeface="Arial Rounded MT Bold" panose="020F0704030504030204" pitchFamily="34" charset="0"/>
              </a:rPr>
              <a:t>.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103" y="1259953"/>
            <a:ext cx="4066513" cy="27111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91613" y="3942433"/>
            <a:ext cx="3893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 Rounded MT Bold" panose="020F0704030504030204" pitchFamily="34" charset="0"/>
              </a:rPr>
              <a:t>The results of the tuner piezo test allowed estimating efficiency of the tuner system.  The piezo efficiency (portion of the piezo stroke that will compress cavity) is near 67%. The expected piezo-tuner range at cryogenic temperature (even with 67% efficiency) </a:t>
            </a:r>
            <a:r>
              <a:rPr lang="en-US" sz="12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will be near 5um or 10-12kHz. </a:t>
            </a:r>
            <a:r>
              <a:rPr lang="en-US" sz="1200" dirty="0">
                <a:latin typeface="Arial Rounded MT Bold" panose="020F0704030504030204" pitchFamily="34" charset="0"/>
              </a:rPr>
              <a:t>This is ten times large than the technical requirements of the piezo-tuner </a:t>
            </a:r>
            <a:r>
              <a:rPr lang="en-US" sz="1200" dirty="0" smtClean="0">
                <a:latin typeface="Arial Rounded MT Bold" panose="020F0704030504030204" pitchFamily="34" charset="0"/>
              </a:rPr>
              <a:t>(1kHz).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615" y="6488944"/>
            <a:ext cx="2719052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8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test results</a:t>
            </a:r>
            <a:r>
              <a:rPr lang="en-US" dirty="0" smtClean="0">
                <a:sym typeface="Wingdings" panose="05000000000000000000" pitchFamily="2" charset="2"/>
              </a:rPr>
              <a:t> feedback to design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804" t="18475" r="945" b="2634"/>
          <a:stretch/>
        </p:blipFill>
        <p:spPr>
          <a:xfrm>
            <a:off x="535271" y="3711495"/>
            <a:ext cx="3213575" cy="1946911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650180"/>
              </p:ext>
            </p:extLst>
          </p:nvPr>
        </p:nvGraphicFramePr>
        <p:xfrm>
          <a:off x="360428" y="1337397"/>
          <a:ext cx="6776836" cy="198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Worksheet" r:id="rId4" imgW="4838649" imgH="1419096" progId="Excel.Sheet.12">
                  <p:embed/>
                </p:oleObj>
              </mc:Choice>
              <mc:Fallback>
                <p:oleObj name="Worksheet" r:id="rId4" imgW="4838649" imgH="141909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0428" y="1337397"/>
                        <a:ext cx="6776836" cy="1987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416136" y="3698153"/>
            <a:ext cx="41500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Tuner stiffness/Cavity Stiffness ~5-6</a:t>
            </a:r>
          </a:p>
          <a:p>
            <a:endParaRPr lang="en-US" dirty="0"/>
          </a:p>
          <a:p>
            <a:r>
              <a:rPr lang="en-US" dirty="0" smtClean="0"/>
              <a:t>It is not any limit tuner (as is) to meet</a:t>
            </a:r>
          </a:p>
          <a:p>
            <a:r>
              <a:rPr lang="en-US" dirty="0" smtClean="0"/>
              <a:t>Specs.</a:t>
            </a:r>
          </a:p>
          <a:p>
            <a:endParaRPr lang="en-US" dirty="0"/>
          </a:p>
          <a:p>
            <a:r>
              <a:rPr lang="en-US" dirty="0" smtClean="0"/>
              <a:t>Simple modifications (adding more blades near </a:t>
            </a:r>
            <a:r>
              <a:rPr lang="en-US" dirty="0" err="1" smtClean="0"/>
              <a:t>piezos</a:t>
            </a:r>
            <a:r>
              <a:rPr lang="en-US" dirty="0" smtClean="0"/>
              <a:t> ) will increase stiffness… but at this point we think it is not </a:t>
            </a:r>
            <a:r>
              <a:rPr lang="en-US" dirty="0" err="1" smtClean="0"/>
              <a:t>nessesary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22" y="6423519"/>
            <a:ext cx="2719052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57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First 3.9GHz tuner built</a:t>
            </a:r>
          </a:p>
          <a:p>
            <a:r>
              <a:rPr lang="en-US" dirty="0" smtClean="0"/>
              <a:t>Tested warm</a:t>
            </a:r>
          </a:p>
          <a:p>
            <a:r>
              <a:rPr lang="en-US" dirty="0" smtClean="0"/>
              <a:t>Warm tests confirmed that tuner met specs</a:t>
            </a:r>
          </a:p>
          <a:p>
            <a:r>
              <a:rPr lang="en-US" dirty="0" smtClean="0"/>
              <a:t>Ready for Design Verification test at HTS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2" y="6423519"/>
            <a:ext cx="2719052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85137"/>
      </p:ext>
    </p:extLst>
  </p:cSld>
  <p:clrMapOvr>
    <a:masterClrMapping/>
  </p:clrMapOvr>
</p:sld>
</file>

<file path=ppt/theme/theme1.xml><?xml version="1.0" encoding="utf-8"?>
<a:theme xmlns:a="http://schemas.openxmlformats.org/drawingml/2006/main" name="LastName_Template_FAC201502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0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2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9B58DA2248E644A682083ACDD5076C" ma:contentTypeVersion="14" ma:contentTypeDescription="Create a new document." ma:contentTypeScope="" ma:versionID="1b505faf79d91697323117a17b430620">
  <xsd:schema xmlns:xsd="http://www.w3.org/2001/XMLSchema" xmlns:xs="http://www.w3.org/2001/XMLSchema" xmlns:p="http://schemas.microsoft.com/office/2006/metadata/properties" xmlns:ns2="40a36e22-736e-48c9-a30b-f6784f483deb" targetNamespace="http://schemas.microsoft.com/office/2006/metadata/properties" ma:root="true" ma:fieldsID="24820d8f85f3b44e41146894ec8cd812" ns2:_="">
    <xsd:import namespace="40a36e22-736e-48c9-a30b-f6784f483deb"/>
    <xsd:element name="properties">
      <xsd:complexType>
        <xsd:sequence>
          <xsd:element name="documentManagement">
            <xsd:complexType>
              <xsd:all>
                <xsd:element ref="ns2:Breakou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36e22-736e-48c9-a30b-f6784f483deb" elementFormDefault="qualified">
    <xsd:import namespace="http://schemas.microsoft.com/office/2006/documentManagement/types"/>
    <xsd:import namespace="http://schemas.microsoft.com/office/infopath/2007/PartnerControls"/>
    <xsd:element name="Breakout" ma:index="8" ma:displayName="Breakout" ma:format="Dropdown" ma:internalName="Breakout">
      <xsd:simpleType>
        <xsd:restriction base="dms:Choice">
          <xsd:enumeration value="Plenary"/>
          <xsd:enumeration value="Breakout Session #1 - Accelerator Systems"/>
          <xsd:enumeration value="Breakout Session #2 - Cryogenic Systems"/>
          <xsd:enumeration value="Breakout Session #3 - Photon Systems"/>
          <xsd:enumeration value="Breakout Session #4 - Controls"/>
          <xsd:enumeration value="Breakout Session #5 - Infrastructure and ES&amp;H"/>
          <xsd:enumeration value="Breakout Session #6 - ES&amp;H"/>
          <xsd:enumeration value="Closeou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Breakout xmlns="40a36e22-736e-48c9-a30b-f6784f483deb">Breakout Session #2 - Cryogenic Systems</Breakout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5BD451-EEBF-478C-9CFC-0C03347743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a36e22-736e-48c9-a30b-f6784f483d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http://schemas.microsoft.com/office/2006/metadata/properties"/>
    <ds:schemaRef ds:uri="http://purl.org/dc/elements/1.1/"/>
    <ds:schemaRef ds:uri="40a36e22-736e-48c9-a30b-f6784f483deb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LastName_Template_FAC201502</Template>
  <TotalTime>11372</TotalTime>
  <Words>592</Words>
  <Application>Microsoft Office PowerPoint</Application>
  <PresentationFormat>On-screen Show (4:3)</PresentationFormat>
  <Paragraphs>74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9" baseType="lpstr">
      <vt:lpstr>ＭＳ Ｐゴシック</vt:lpstr>
      <vt:lpstr>Arial</vt:lpstr>
      <vt:lpstr>Arial Rounded MT Bold</vt:lpstr>
      <vt:lpstr>Symbol</vt:lpstr>
      <vt:lpstr>Wingdings</vt:lpstr>
      <vt:lpstr>LastName_Template_FAC201502</vt:lpstr>
      <vt:lpstr>Blank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Worksheet</vt:lpstr>
      <vt:lpstr>PowerPoint Presentation</vt:lpstr>
      <vt:lpstr>3.9GHz Tuner Functional Specification</vt:lpstr>
      <vt:lpstr>Main Approach to Coarse/Fine Tuner design</vt:lpstr>
      <vt:lpstr>3.9GHz LCLS II Tuner – modified INFN slim blade tuner  modifications: adding Fine/Fast (piezo) tuner (2 piezo capsules)</vt:lpstr>
      <vt:lpstr>Impact of various pressure conditions during anticipated steps of assembly and operation.</vt:lpstr>
      <vt:lpstr>First 3.9GHz Tuner built and tested (warm)  </vt:lpstr>
      <vt:lpstr>Warm Tuner Test Results</vt:lpstr>
      <vt:lpstr>Warm test results feedback to design </vt:lpstr>
      <vt:lpstr>Summary</vt:lpstr>
    </vt:vector>
  </TitlesOfParts>
  <Company>Fermi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pischaln</dc:creator>
  <cp:lastModifiedBy>Nikolay A Solyak</cp:lastModifiedBy>
  <cp:revision>196</cp:revision>
  <cp:lastPrinted>2015-02-03T22:14:14Z</cp:lastPrinted>
  <dcterms:created xsi:type="dcterms:W3CDTF">2015-01-29T17:24:00Z</dcterms:created>
  <dcterms:modified xsi:type="dcterms:W3CDTF">2017-01-30T18:33:47Z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0x010100D49B58DA2248E644A682083ACDD5076C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https://slacspace.slac.stanford.edu/sites/reviews/lclsii/CD1DR_Dec2013/Presentations/Proc pres Dir review 12 2013.pptx</vt:lpwstr>
  </property>
  <property fmtid="{D5CDD505-2E9C-101B-9397-08002B2CF9AE}" pid="10" name="TemplateUrl">
    <vt:lpwstr/>
  </property>
</Properties>
</file>