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2" r:id="rId2"/>
  </p:sldMasterIdLst>
  <p:notesMasterIdLst>
    <p:notesMasterId r:id="rId39"/>
  </p:notesMasterIdLst>
  <p:sldIdLst>
    <p:sldId id="256" r:id="rId3"/>
    <p:sldId id="385" r:id="rId4"/>
    <p:sldId id="522" r:id="rId5"/>
    <p:sldId id="491" r:id="rId6"/>
    <p:sldId id="430" r:id="rId7"/>
    <p:sldId id="450" r:id="rId8"/>
    <p:sldId id="424" r:id="rId9"/>
    <p:sldId id="400" r:id="rId10"/>
    <p:sldId id="403" r:id="rId11"/>
    <p:sldId id="405" r:id="rId12"/>
    <p:sldId id="410" r:id="rId13"/>
    <p:sldId id="536" r:id="rId14"/>
    <p:sldId id="520" r:id="rId15"/>
    <p:sldId id="521" r:id="rId16"/>
    <p:sldId id="311" r:id="rId17"/>
    <p:sldId id="523" r:id="rId18"/>
    <p:sldId id="488" r:id="rId19"/>
    <p:sldId id="531" r:id="rId20"/>
    <p:sldId id="529" r:id="rId21"/>
    <p:sldId id="505" r:id="rId22"/>
    <p:sldId id="534" r:id="rId23"/>
    <p:sldId id="509" r:id="rId24"/>
    <p:sldId id="455" r:id="rId25"/>
    <p:sldId id="454" r:id="rId26"/>
    <p:sldId id="532" r:id="rId27"/>
    <p:sldId id="533" r:id="rId28"/>
    <p:sldId id="406" r:id="rId29"/>
    <p:sldId id="469" r:id="rId30"/>
    <p:sldId id="288" r:id="rId31"/>
    <p:sldId id="383" r:id="rId32"/>
    <p:sldId id="519" r:id="rId33"/>
    <p:sldId id="448" r:id="rId34"/>
    <p:sldId id="396" r:id="rId35"/>
    <p:sldId id="439" r:id="rId36"/>
    <p:sldId id="443" r:id="rId37"/>
    <p:sldId id="4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66FF"/>
    <a:srgbClr val="FFFFCC"/>
    <a:srgbClr val="0033CC"/>
    <a:srgbClr val="CC66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9880" autoAdjust="0"/>
  </p:normalViewPr>
  <p:slideViewPr>
    <p:cSldViewPr>
      <p:cViewPr varScale="1">
        <p:scale>
          <a:sx n="84" d="100"/>
          <a:sy n="84" d="100"/>
        </p:scale>
        <p:origin x="115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server1\project\TD_SCRF\LCLS-II\3rd_Harmonic\Losses%20in%20cavit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tdfiler\users\gonin\3RD_Coupler\Plosses_2_4_8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50198391940947"/>
          <c:y val="2.8865476322501936E-2"/>
          <c:w val="0.86205336832895885"/>
          <c:h val="0.85457011285786966"/>
        </c:manualLayout>
      </c:layout>
      <c:scatterChart>
        <c:scatterStyle val="lineMarker"/>
        <c:varyColors val="0"/>
        <c:ser>
          <c:idx val="0"/>
          <c:order val="0"/>
          <c:tx>
            <c:v>before 150C</c:v>
          </c:tx>
          <c:spPr>
            <a:ln w="28575">
              <a:noFill/>
            </a:ln>
          </c:spPr>
          <c:trendline>
            <c:spPr>
              <a:ln w="19050"/>
            </c:spPr>
            <c:trendlineType val="exp"/>
            <c:dispRSqr val="0"/>
            <c:dispEq val="0"/>
          </c:trendline>
          <c:xVal>
            <c:numRef>
              <c:f>Sheet1!$A$3:$A$42</c:f>
              <c:numCache>
                <c:formatCode>General</c:formatCode>
                <c:ptCount val="40"/>
                <c:pt idx="0">
                  <c:v>2.1144564467938403</c:v>
                </c:pt>
                <c:pt idx="1">
                  <c:v>2.1847542151507953</c:v>
                </c:pt>
                <c:pt idx="2">
                  <c:v>2.1993784365288072</c:v>
                </c:pt>
                <c:pt idx="3">
                  <c:v>2.2227591205605215</c:v>
                </c:pt>
                <c:pt idx="4">
                  <c:v>2.2800495662949194</c:v>
                </c:pt>
                <c:pt idx="5">
                  <c:v>2.2862823061630215</c:v>
                </c:pt>
                <c:pt idx="6">
                  <c:v>2.3074993729621265</c:v>
                </c:pt>
                <c:pt idx="7">
                  <c:v>2.3291139240506324</c:v>
                </c:pt>
                <c:pt idx="8">
                  <c:v>2.4268003165391714</c:v>
                </c:pt>
                <c:pt idx="9">
                  <c:v>2.489851150202977</c:v>
                </c:pt>
                <c:pt idx="10">
                  <c:v>2.5129745971046158</c:v>
                </c:pt>
                <c:pt idx="11">
                  <c:v>2.5463603653473568</c:v>
                </c:pt>
                <c:pt idx="12">
                  <c:v>2.5648173961527734</c:v>
                </c:pt>
                <c:pt idx="13">
                  <c:v>2.5806451612903225</c:v>
                </c:pt>
                <c:pt idx="14">
                  <c:v>2.6062322946175636</c:v>
                </c:pt>
                <c:pt idx="15">
                  <c:v>2.6195899772209565</c:v>
                </c:pt>
                <c:pt idx="16">
                  <c:v>2.6436781609195399</c:v>
                </c:pt>
                <c:pt idx="17">
                  <c:v>2.6674398376340966</c:v>
                </c:pt>
                <c:pt idx="18">
                  <c:v>2.7291604865025212</c:v>
                </c:pt>
                <c:pt idx="19">
                  <c:v>2.7955028866605893</c:v>
                </c:pt>
                <c:pt idx="20">
                  <c:v>2.9677419354838706</c:v>
                </c:pt>
                <c:pt idx="21">
                  <c:v>3.0986864264061973</c:v>
                </c:pt>
                <c:pt idx="22">
                  <c:v>3.1539252656839216</c:v>
                </c:pt>
                <c:pt idx="23">
                  <c:v>3.2033426183844012</c:v>
                </c:pt>
                <c:pt idx="24">
                  <c:v>3.3022254127781765</c:v>
                </c:pt>
                <c:pt idx="25">
                  <c:v>3.3333333333333335</c:v>
                </c:pt>
                <c:pt idx="26">
                  <c:v>3.3798677443056575</c:v>
                </c:pt>
                <c:pt idx="27">
                  <c:v>3.4716981132075468</c:v>
                </c:pt>
                <c:pt idx="28">
                  <c:v>3.5127911416571207</c:v>
                </c:pt>
                <c:pt idx="29">
                  <c:v>3.6234738085860569</c:v>
                </c:pt>
                <c:pt idx="30">
                  <c:v>3.6726546906187623</c:v>
                </c:pt>
                <c:pt idx="31">
                  <c:v>3.7581699346405228</c:v>
                </c:pt>
                <c:pt idx="32">
                  <c:v>3.8032244729226949</c:v>
                </c:pt>
                <c:pt idx="33">
                  <c:v>3.8365304420350288</c:v>
                </c:pt>
                <c:pt idx="34">
                  <c:v>3.8884192730346574</c:v>
                </c:pt>
                <c:pt idx="35">
                  <c:v>4.1856232939035483</c:v>
                </c:pt>
                <c:pt idx="36">
                  <c:v>4.2553191489361701</c:v>
                </c:pt>
                <c:pt idx="37">
                  <c:v>4.3233082706766908</c:v>
                </c:pt>
                <c:pt idx="38">
                  <c:v>4.4465925567907201</c:v>
                </c:pt>
                <c:pt idx="39">
                  <c:v>4.6300956215400095</c:v>
                </c:pt>
              </c:numCache>
            </c:numRef>
          </c:xVal>
          <c:yVal>
            <c:numRef>
              <c:f>Sheet1!$C$3:$C$42</c:f>
              <c:numCache>
                <c:formatCode>General</c:formatCode>
                <c:ptCount val="40"/>
                <c:pt idx="0">
                  <c:v>5602.9128356765686</c:v>
                </c:pt>
                <c:pt idx="1">
                  <c:v>5279.1830255590039</c:v>
                </c:pt>
                <c:pt idx="2">
                  <c:v>5097.9169852285258</c:v>
                </c:pt>
                <c:pt idx="3">
                  <c:v>5142.0547946244451</c:v>
                </c:pt>
                <c:pt idx="4">
                  <c:v>4053.9734848636122</c:v>
                </c:pt>
                <c:pt idx="5">
                  <c:v>3599.4363253174893</c:v>
                </c:pt>
                <c:pt idx="6">
                  <c:v>3545.713395088871</c:v>
                </c:pt>
                <c:pt idx="7">
                  <c:v>4516.4016037625797</c:v>
                </c:pt>
                <c:pt idx="8">
                  <c:v>3881.7418709630824</c:v>
                </c:pt>
                <c:pt idx="9">
                  <c:v>3290.3387296002829</c:v>
                </c:pt>
                <c:pt idx="10">
                  <c:v>3299.4758515234271</c:v>
                </c:pt>
                <c:pt idx="11">
                  <c:v>2775.2600620290509</c:v>
                </c:pt>
                <c:pt idx="12">
                  <c:v>2469.4621757763698</c:v>
                </c:pt>
                <c:pt idx="13">
                  <c:v>2216.0658704261823</c:v>
                </c:pt>
                <c:pt idx="14">
                  <c:v>2275.4990699125128</c:v>
                </c:pt>
                <c:pt idx="15">
                  <c:v>2203.7300825497805</c:v>
                </c:pt>
                <c:pt idx="16">
                  <c:v>2419.1660173000641</c:v>
                </c:pt>
                <c:pt idx="17">
                  <c:v>2284.2509894121758</c:v>
                </c:pt>
                <c:pt idx="18">
                  <c:v>2072.9664631211263</c:v>
                </c:pt>
                <c:pt idx="19">
                  <c:v>1900.4953609393035</c:v>
                </c:pt>
                <c:pt idx="20">
                  <c:v>1219.516105422181</c:v>
                </c:pt>
                <c:pt idx="21">
                  <c:v>942.70501676131244</c:v>
                </c:pt>
                <c:pt idx="22">
                  <c:v>942.70467827825087</c:v>
                </c:pt>
                <c:pt idx="23">
                  <c:v>776.83817313651286</c:v>
                </c:pt>
                <c:pt idx="24">
                  <c:v>834.74904933450159</c:v>
                </c:pt>
                <c:pt idx="25">
                  <c:v>725.83912060747309</c:v>
                </c:pt>
                <c:pt idx="26">
                  <c:v>719.88309247336008</c:v>
                </c:pt>
                <c:pt idx="27">
                  <c:v>761.41480934682306</c:v>
                </c:pt>
                <c:pt idx="28">
                  <c:v>588.02331810942781</c:v>
                </c:pt>
                <c:pt idx="29">
                  <c:v>463.9870542475399</c:v>
                </c:pt>
                <c:pt idx="30">
                  <c:v>405.39476999770011</c:v>
                </c:pt>
                <c:pt idx="31">
                  <c:v>339.3732489883767</c:v>
                </c:pt>
                <c:pt idx="32">
                  <c:v>388.17201681677068</c:v>
                </c:pt>
                <c:pt idx="33">
                  <c:v>358.85388865840429</c:v>
                </c:pt>
                <c:pt idx="34">
                  <c:v>331.78947221579568</c:v>
                </c:pt>
                <c:pt idx="35">
                  <c:v>209.48960614206905</c:v>
                </c:pt>
                <c:pt idx="36">
                  <c:v>162.93631854484235</c:v>
                </c:pt>
                <c:pt idx="37">
                  <c:v>145.74304578142511</c:v>
                </c:pt>
                <c:pt idx="38">
                  <c:v>120.46709730342776</c:v>
                </c:pt>
                <c:pt idx="39">
                  <c:v>109.98199809368495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25-4098-B218-3B8EBE1ADCDB}"/>
            </c:ext>
          </c:extLst>
        </c:ser>
        <c:ser>
          <c:idx val="1"/>
          <c:order val="1"/>
          <c:tx>
            <c:v>after 150C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33CC"/>
              </a:solidFill>
            </c:spPr>
          </c:marker>
          <c:trendline>
            <c:spPr>
              <a:ln w="19050">
                <a:solidFill>
                  <a:srgbClr val="0033CC"/>
                </a:solidFill>
              </a:ln>
            </c:spPr>
            <c:trendlineType val="exp"/>
            <c:dispRSqr val="0"/>
            <c:dispEq val="0"/>
          </c:trendline>
          <c:xVal>
            <c:numRef>
              <c:f>Sheet1!$E$3:$E$43</c:f>
              <c:numCache>
                <c:formatCode>General</c:formatCode>
                <c:ptCount val="41"/>
                <c:pt idx="0">
                  <c:v>2.121771217712177</c:v>
                </c:pt>
                <c:pt idx="1">
                  <c:v>2.121771217712177</c:v>
                </c:pt>
                <c:pt idx="2">
                  <c:v>2.1345707656612531</c:v>
                </c:pt>
                <c:pt idx="3">
                  <c:v>2.2346368715083798</c:v>
                </c:pt>
                <c:pt idx="4">
                  <c:v>2.2885572139303485</c:v>
                </c:pt>
                <c:pt idx="5">
                  <c:v>2.3261694058154232</c:v>
                </c:pt>
                <c:pt idx="6">
                  <c:v>2.3674729799279461</c:v>
                </c:pt>
                <c:pt idx="7">
                  <c:v>2.3995826812728218</c:v>
                </c:pt>
                <c:pt idx="8">
                  <c:v>2.4357956049774949</c:v>
                </c:pt>
                <c:pt idx="9">
                  <c:v>2.4645057594428073</c:v>
                </c:pt>
                <c:pt idx="10">
                  <c:v>2.5013594344752583</c:v>
                </c:pt>
                <c:pt idx="11">
                  <c:v>2.5477707006369421</c:v>
                </c:pt>
                <c:pt idx="12">
                  <c:v>2.593010146561443</c:v>
                </c:pt>
                <c:pt idx="13">
                  <c:v>2.6436781609195399</c:v>
                </c:pt>
                <c:pt idx="14">
                  <c:v>2.7702499247214689</c:v>
                </c:pt>
                <c:pt idx="15">
                  <c:v>2.9049573729081151</c:v>
                </c:pt>
                <c:pt idx="16">
                  <c:v>2.996742671009772</c:v>
                </c:pt>
                <c:pt idx="17">
                  <c:v>3.0738389575676579</c:v>
                </c:pt>
                <c:pt idx="18">
                  <c:v>3.1517643028434392</c:v>
                </c:pt>
                <c:pt idx="19">
                  <c:v>3.2190342897130857</c:v>
                </c:pt>
                <c:pt idx="20">
                  <c:v>3.2786885245901636</c:v>
                </c:pt>
                <c:pt idx="21">
                  <c:v>3.3418089357065015</c:v>
                </c:pt>
                <c:pt idx="22">
                  <c:v>3.4048852701702441</c:v>
                </c:pt>
                <c:pt idx="23">
                  <c:v>3.4573468620819239</c:v>
                </c:pt>
                <c:pt idx="24">
                  <c:v>3.5047619047619043</c:v>
                </c:pt>
                <c:pt idx="25">
                  <c:v>3.6064288514308109</c:v>
                </c:pt>
                <c:pt idx="26">
                  <c:v>3.6406806489908976</c:v>
                </c:pt>
                <c:pt idx="27">
                  <c:v>3.6711891460494814</c:v>
                </c:pt>
                <c:pt idx="28">
                  <c:v>3.712671509281678</c:v>
                </c:pt>
                <c:pt idx="29">
                  <c:v>3.9082412914188609</c:v>
                </c:pt>
                <c:pt idx="30">
                  <c:v>4.1329739442946991</c:v>
                </c:pt>
                <c:pt idx="31">
                  <c:v>4.2259990813045469</c:v>
                </c:pt>
                <c:pt idx="32">
                  <c:v>4.235727440147329</c:v>
                </c:pt>
                <c:pt idx="33">
                  <c:v>4.2691415313225063</c:v>
                </c:pt>
                <c:pt idx="34">
                  <c:v>4.4401544401544397</c:v>
                </c:pt>
                <c:pt idx="35">
                  <c:v>4.5142296368989205</c:v>
                </c:pt>
                <c:pt idx="36">
                  <c:v>4.5885286783042396</c:v>
                </c:pt>
                <c:pt idx="37">
                  <c:v>4.6535154274152752</c:v>
                </c:pt>
                <c:pt idx="38">
                  <c:v>4.7817047817047813</c:v>
                </c:pt>
                <c:pt idx="39">
                  <c:v>4.8910154173312064</c:v>
                </c:pt>
                <c:pt idx="40">
                  <c:v>4.9729729729729719</c:v>
                </c:pt>
              </c:numCache>
            </c:numRef>
          </c:xVal>
          <c:yVal>
            <c:numRef>
              <c:f>Sheet1!$G$3:$G$43</c:f>
              <c:numCache>
                <c:formatCode>General</c:formatCode>
                <c:ptCount val="41"/>
                <c:pt idx="0">
                  <c:v>3869.2307339153563</c:v>
                </c:pt>
                <c:pt idx="1">
                  <c:v>3869.2307339153563</c:v>
                </c:pt>
                <c:pt idx="2">
                  <c:v>3807.2257840665038</c:v>
                </c:pt>
                <c:pt idx="3">
                  <c:v>3093.3668239753601</c:v>
                </c:pt>
                <c:pt idx="4">
                  <c:v>2855.4136257139835</c:v>
                </c:pt>
                <c:pt idx="5">
                  <c:v>2743.3073170831804</c:v>
                </c:pt>
                <c:pt idx="6">
                  <c:v>2549.0370733659934</c:v>
                </c:pt>
                <c:pt idx="7">
                  <c:v>2424.1862779358221</c:v>
                </c:pt>
                <c:pt idx="8">
                  <c:v>2320.0203577145503</c:v>
                </c:pt>
                <c:pt idx="9">
                  <c:v>2113.6128525798035</c:v>
                </c:pt>
                <c:pt idx="10">
                  <c:v>2037.4783443713086</c:v>
                </c:pt>
                <c:pt idx="11">
                  <c:v>1940.9311679223413</c:v>
                </c:pt>
                <c:pt idx="12">
                  <c:v>1797.0497348993536</c:v>
                </c:pt>
                <c:pt idx="13">
                  <c:v>1654.3859090013009</c:v>
                </c:pt>
                <c:pt idx="14">
                  <c:v>1381.2192259102267</c:v>
                </c:pt>
                <c:pt idx="15">
                  <c:v>1131.2836220095849</c:v>
                </c:pt>
                <c:pt idx="16">
                  <c:v>899.88423772738088</c:v>
                </c:pt>
                <c:pt idx="17">
                  <c:v>797.2128817450623</c:v>
                </c:pt>
                <c:pt idx="18">
                  <c:v>742.4040010613619</c:v>
                </c:pt>
                <c:pt idx="19">
                  <c:v>652.6628580759226</c:v>
                </c:pt>
                <c:pt idx="20">
                  <c:v>562.96037995174356</c:v>
                </c:pt>
                <c:pt idx="21">
                  <c:v>514.21901049841642</c:v>
                </c:pt>
                <c:pt idx="22">
                  <c:v>464.00231025443054</c:v>
                </c:pt>
                <c:pt idx="23">
                  <c:v>398.0399872384607</c:v>
                </c:pt>
                <c:pt idx="24">
                  <c:v>378.10819044386966</c:v>
                </c:pt>
                <c:pt idx="25">
                  <c:v>296.86416792905419</c:v>
                </c:pt>
                <c:pt idx="26">
                  <c:v>314.24478966755521</c:v>
                </c:pt>
                <c:pt idx="27">
                  <c:v>299.20536648447313</c:v>
                </c:pt>
                <c:pt idx="28">
                  <c:v>276.24309417287407</c:v>
                </c:pt>
                <c:pt idx="29">
                  <c:v>218.7559740992391</c:v>
                </c:pt>
                <c:pt idx="30">
                  <c:v>154.26552906163676</c:v>
                </c:pt>
                <c:pt idx="31">
                  <c:v>120.83871554166869</c:v>
                </c:pt>
                <c:pt idx="32">
                  <c:v>114.21582440140413</c:v>
                </c:pt>
                <c:pt idx="33">
                  <c:v>109.98560868283363</c:v>
                </c:pt>
                <c:pt idx="34">
                  <c:v>83.066024283909897</c:v>
                </c:pt>
                <c:pt idx="35">
                  <c:v>77.636876352324364</c:v>
                </c:pt>
                <c:pt idx="36">
                  <c:v>70.286639537903127</c:v>
                </c:pt>
                <c:pt idx="37">
                  <c:v>64.207788450230609</c:v>
                </c:pt>
                <c:pt idx="38">
                  <c:v>54.992781774503065</c:v>
                </c:pt>
                <c:pt idx="39">
                  <c:v>47.136670092431196</c:v>
                </c:pt>
                <c:pt idx="40">
                  <c:v>42.882451391240728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925-4098-B218-3B8EBE1AD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648560"/>
        <c:axId val="338374760"/>
      </c:scatterChart>
      <c:valAx>
        <c:axId val="249648560"/>
        <c:scaling>
          <c:orientation val="minMax"/>
          <c:max val="5"/>
          <c:min val="2.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38374760"/>
        <c:crosses val="autoZero"/>
        <c:crossBetween val="midCat"/>
      </c:valAx>
      <c:valAx>
        <c:axId val="338374760"/>
        <c:scaling>
          <c:logBase val="10"/>
          <c:orientation val="minMax"/>
          <c:min val="1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49648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5118614980819702"/>
          <c:y val="7.954574692247976E-2"/>
          <c:w val="0.40147385422975973"/>
          <c:h val="0.19375328083989501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49471243279056"/>
          <c:y val="5.1400554097404488E-2"/>
          <c:w val="0.80347628876487531"/>
          <c:h val="0.76685549722951296"/>
        </c:manualLayout>
      </c:layout>
      <c:scatterChart>
        <c:scatterStyle val="lineMarker"/>
        <c:varyColors val="0"/>
        <c:ser>
          <c:idx val="0"/>
          <c:order val="0"/>
          <c:tx>
            <c:v>Scaling from ILC cav (HTS)</c:v>
          </c:tx>
          <c:spPr>
            <a:ln w="28575">
              <a:noFill/>
            </a:ln>
          </c:spPr>
          <c:trendline>
            <c:spPr>
              <a:ln w="25400">
                <a:solidFill>
                  <a:srgbClr val="0000FF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Sheet1!$B$3:$B$6</c:f>
              <c:numCache>
                <c:formatCode>General</c:formatCode>
                <c:ptCount val="4"/>
                <c:pt idx="0">
                  <c:v>55</c:v>
                </c:pt>
                <c:pt idx="1">
                  <c:v>60</c:v>
                </c:pt>
                <c:pt idx="2">
                  <c:v>76.199999999999989</c:v>
                </c:pt>
                <c:pt idx="3">
                  <c:v>101.6</c:v>
                </c:pt>
              </c:numCache>
            </c:numRef>
          </c:xVal>
          <c:yVal>
            <c:numRef>
              <c:f>Sheet1!$E$3:$E$6</c:f>
              <c:numCache>
                <c:formatCode>General</c:formatCode>
                <c:ptCount val="4"/>
                <c:pt idx="0">
                  <c:v>25</c:v>
                </c:pt>
                <c:pt idx="1">
                  <c:v>29.75206611570248</c:v>
                </c:pt>
                <c:pt idx="2">
                  <c:v>47.987107438016515</c:v>
                </c:pt>
                <c:pt idx="3">
                  <c:v>85.310413223140486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CD-4AE9-9C5B-760F5661490A}"/>
            </c:ext>
          </c:extLst>
        </c:ser>
        <c:ser>
          <c:idx val="1"/>
          <c:order val="1"/>
          <c:tx>
            <c:v>HZB (ILC)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Sheet1!$B$3</c:f>
              <c:numCache>
                <c:formatCode>General</c:formatCode>
                <c:ptCount val="1"/>
                <c:pt idx="0">
                  <c:v>55</c:v>
                </c:pt>
              </c:numCache>
            </c:numRef>
          </c:xVal>
          <c:yVal>
            <c:numRef>
              <c:f>Sheet1!$G$3</c:f>
              <c:numCache>
                <c:formatCode>General</c:formatCode>
                <c:ptCount val="1"/>
                <c:pt idx="0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CD-4AE9-9C5B-760F5661490A}"/>
            </c:ext>
          </c:extLst>
        </c:ser>
        <c:ser>
          <c:idx val="2"/>
          <c:order val="2"/>
          <c:tx>
            <c:v>JLAB-12GeV upgrade cav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Sheet1!$B$5</c:f>
              <c:numCache>
                <c:formatCode>General</c:formatCode>
                <c:ptCount val="1"/>
                <c:pt idx="0">
                  <c:v>76.199999999999989</c:v>
                </c:pt>
              </c:numCache>
            </c:numRef>
          </c:xVal>
          <c:yVal>
            <c:numRef>
              <c:f>Sheet1!$G$5</c:f>
              <c:numCache>
                <c:formatCode>General</c:formatCode>
                <c:ptCount val="1"/>
                <c:pt idx="0">
                  <c:v>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6CD-4AE9-9C5B-760F5661490A}"/>
            </c:ext>
          </c:extLst>
        </c:ser>
        <c:ser>
          <c:idx val="3"/>
          <c:order val="3"/>
          <c:tx>
            <c:v>LCLS2-1.3GHz;19MV/m; Q=2e10</c:v>
          </c:tx>
          <c:spPr>
            <a:ln w="28575">
              <a:solidFill>
                <a:srgbClr val="C0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</c:spPr>
          </c:marker>
          <c:xVal>
            <c:numRef>
              <c:f>Sheet1!$B$6</c:f>
              <c:numCache>
                <c:formatCode>General</c:formatCode>
                <c:ptCount val="1"/>
                <c:pt idx="0">
                  <c:v>101.6</c:v>
                </c:pt>
              </c:numCache>
            </c:numRef>
          </c:xVal>
          <c:yVal>
            <c:numRef>
              <c:f>Sheet1!$H$6</c:f>
              <c:numCache>
                <c:formatCode>General</c:formatCode>
                <c:ptCount val="1"/>
                <c:pt idx="0">
                  <c:v>19.37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6CD-4AE9-9C5B-760F5661490A}"/>
            </c:ext>
          </c:extLst>
        </c:ser>
        <c:ser>
          <c:idx val="4"/>
          <c:order val="4"/>
          <c:tx>
            <c:v>LCLS2-3.9GHz;18MV/m; Q=2e9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CC00FF"/>
              </a:solidFill>
            </c:spPr>
          </c:marker>
          <c:dPt>
            <c:idx val="0"/>
            <c:bubble3D val="0"/>
            <c:spPr>
              <a:ln w="28575">
                <a:solidFill>
                  <a:srgbClr val="CC00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6CD-4AE9-9C5B-760F5661490A}"/>
              </c:ext>
            </c:extLst>
          </c:dPt>
          <c:xVal>
            <c:numRef>
              <c:f>Sheet1!$B$4</c:f>
              <c:numCache>
                <c:formatCode>General</c:formatCode>
                <c:ptCount val="1"/>
                <c:pt idx="0">
                  <c:v>60</c:v>
                </c:pt>
              </c:numCache>
            </c:numRef>
          </c:xVal>
          <c:yVal>
            <c:numRef>
              <c:f>Sheet1!$H$4</c:f>
              <c:numCache>
                <c:formatCode>General</c:formatCode>
                <c:ptCount val="1"/>
                <c:pt idx="0">
                  <c:v>25.8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6CD-4AE9-9C5B-760F5661490A}"/>
            </c:ext>
          </c:extLst>
        </c:ser>
        <c:ser>
          <c:idx val="5"/>
          <c:order val="5"/>
          <c:tx>
            <c:v>LCLS2-3.9GHz; 16.5MV/m; Q=2e9</c:v>
          </c:tx>
          <c:spPr>
            <a:ln w="28575">
              <a:noFill/>
            </a:ln>
          </c:spPr>
          <c:xVal>
            <c:numRef>
              <c:f>Sheet1!$B$4</c:f>
              <c:numCache>
                <c:formatCode>General</c:formatCode>
                <c:ptCount val="1"/>
                <c:pt idx="0">
                  <c:v>60</c:v>
                </c:pt>
              </c:numCache>
            </c:numRef>
          </c:xVal>
          <c:yVal>
            <c:numRef>
              <c:f>Sheet1!$I$4</c:f>
              <c:numCache>
                <c:formatCode>General</c:formatCode>
                <c:ptCount val="1"/>
                <c:pt idx="0">
                  <c:v>21.728453999999999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6CD-4AE9-9C5B-760F5661490A}"/>
            </c:ext>
          </c:extLst>
        </c:ser>
        <c:ser>
          <c:idx val="6"/>
          <c:order val="6"/>
          <c:tx>
            <c:v>LCLS2; 3.9GHz;13.4MV/m;Q2e9</c:v>
          </c:tx>
          <c:spPr>
            <a:ln w="28575">
              <a:noFill/>
            </a:ln>
          </c:spPr>
          <c:dPt>
            <c:idx val="0"/>
            <c:marker>
              <c:symbol val="square"/>
              <c:size val="10"/>
              <c:spPr>
                <a:solidFill>
                  <a:schemeClr val="accent6">
                    <a:lumMod val="75000"/>
                  </a:schemeClr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6CD-4AE9-9C5B-760F5661490A}"/>
              </c:ext>
            </c:extLst>
          </c:dPt>
          <c:xVal>
            <c:numRef>
              <c:f>Sheet1!$B$4</c:f>
              <c:numCache>
                <c:formatCode>General</c:formatCode>
                <c:ptCount val="1"/>
                <c:pt idx="0">
                  <c:v>60</c:v>
                </c:pt>
              </c:numCache>
            </c:numRef>
          </c:xVal>
          <c:yVal>
            <c:numRef>
              <c:f>Sheet1!$O$5</c:f>
              <c:numCache>
                <c:formatCode>0.00E+00</c:formatCode>
                <c:ptCount val="1"/>
                <c:pt idx="0">
                  <c:v>14.330803306666667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6CD-4AE9-9C5B-760F566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372408"/>
        <c:axId val="338375544"/>
      </c:scatterChart>
      <c:valAx>
        <c:axId val="338372408"/>
        <c:scaling>
          <c:orientation val="minMax"/>
          <c:min val="50"/>
        </c:scaling>
        <c:delete val="0"/>
        <c:axPos val="b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Chimney diameter, mm</a:t>
                </a:r>
              </a:p>
            </c:rich>
          </c:tx>
          <c:layout>
            <c:manualLayout>
              <c:xMode val="edge"/>
              <c:yMode val="edge"/>
              <c:x val="0.37652659398064292"/>
              <c:y val="0.89390138732658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8375544"/>
        <c:crosses val="autoZero"/>
        <c:crossBetween val="midCat"/>
      </c:valAx>
      <c:valAx>
        <c:axId val="338375544"/>
        <c:scaling>
          <c:orientation val="minMax"/>
          <c:max val="100"/>
          <c:min val="10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Chimney Power limit (W)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8372408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7097524498109884"/>
          <c:y val="6.5905719581449446E-2"/>
          <c:w val="0.49786940800958041"/>
          <c:h val="0.299533498035166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19690623778412E-2"/>
          <c:y val="4.2548184470953106E-2"/>
          <c:w val="0.87187342938515666"/>
          <c:h val="0.8645665100245703"/>
        </c:manualLayout>
      </c:layout>
      <c:scatterChart>
        <c:scatterStyle val="smoothMarker"/>
        <c:varyColors val="0"/>
        <c:ser>
          <c:idx val="0"/>
          <c:order val="0"/>
          <c:tx>
            <c:v>20 Convolutions</c:v>
          </c:tx>
          <c:marker>
            <c:symbol val="circle"/>
            <c:size val="11"/>
          </c:marker>
          <c:xVal>
            <c:numRef>
              <c:f>'T_vs_coating_20-10_Convolutions'!$B$7:$B$10</c:f>
              <c:numCache>
                <c:formatCode>General</c:formatCode>
                <c:ptCount val="4"/>
                <c:pt idx="1">
                  <c:v>50</c:v>
                </c:pt>
                <c:pt idx="2">
                  <c:v>100</c:v>
                </c:pt>
                <c:pt idx="3">
                  <c:v>150</c:v>
                </c:pt>
              </c:numCache>
            </c:numRef>
          </c:xVal>
          <c:yVal>
            <c:numRef>
              <c:f>'T_vs_coating_20-10_Convolutions'!$C$7:$C$10</c:f>
              <c:numCache>
                <c:formatCode>General</c:formatCode>
                <c:ptCount val="4"/>
                <c:pt idx="1">
                  <c:v>747</c:v>
                </c:pt>
                <c:pt idx="2">
                  <c:v>510</c:v>
                </c:pt>
                <c:pt idx="3">
                  <c:v>429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82E-46EA-8D05-882FE038E7CC}"/>
            </c:ext>
          </c:extLst>
        </c:ser>
        <c:ser>
          <c:idx val="1"/>
          <c:order val="1"/>
          <c:tx>
            <c:v>10 Convolutions</c:v>
          </c:tx>
          <c:marker>
            <c:symbol val="circle"/>
            <c:size val="11"/>
          </c:marker>
          <c:xVal>
            <c:numRef>
              <c:f>'T_vs_coating_20-10_Convolutions'!$B$7:$B$10</c:f>
              <c:numCache>
                <c:formatCode>General</c:formatCode>
                <c:ptCount val="4"/>
                <c:pt idx="1">
                  <c:v>50</c:v>
                </c:pt>
                <c:pt idx="2">
                  <c:v>100</c:v>
                </c:pt>
                <c:pt idx="3">
                  <c:v>150</c:v>
                </c:pt>
              </c:numCache>
            </c:numRef>
          </c:xVal>
          <c:yVal>
            <c:numRef>
              <c:f>'T_vs_coating_20-10_Convolutions'!$D$7:$D$10</c:f>
              <c:numCache>
                <c:formatCode>General</c:formatCode>
                <c:ptCount val="4"/>
                <c:pt idx="1">
                  <c:v>590</c:v>
                </c:pt>
                <c:pt idx="2">
                  <c:v>445</c:v>
                </c:pt>
                <c:pt idx="3">
                  <c:v>391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82E-46EA-8D05-882FE038E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265864"/>
        <c:axId val="403266256"/>
      </c:scatterChart>
      <c:valAx>
        <c:axId val="403265864"/>
        <c:scaling>
          <c:orientation val="minMax"/>
          <c:max val="150"/>
          <c:min val="5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03266256"/>
        <c:crosses val="autoZero"/>
        <c:crossBetween val="midCat"/>
      </c:valAx>
      <c:valAx>
        <c:axId val="40326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crossAx val="4032658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7427947171497186"/>
          <c:y val="0.537332264604649"/>
          <c:w val="0.4927418048807729"/>
          <c:h val="0.26066502166271138"/>
        </c:manualLayout>
      </c:layout>
      <c:overlay val="0"/>
    </c:legend>
    <c:plotVisOnly val="1"/>
    <c:dispBlanksAs val="gap"/>
    <c:showDLblsOverMax val="0"/>
  </c:chart>
  <c:spPr>
    <a:ln w="25400"/>
  </c:spPr>
  <c:txPr>
    <a:bodyPr/>
    <a:lstStyle/>
    <a:p>
      <a:pPr>
        <a:defRPr sz="1800" baseline="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0.9301</cdr:y>
    </cdr:from>
    <cdr:to>
      <cdr:x>0.73077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200" y="2954922"/>
          <a:ext cx="914400" cy="222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Tc/T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0.01923</cdr:x>
      <cdr:y>0.28919</cdr:y>
    </cdr:from>
    <cdr:to>
      <cdr:x>0.07528</cdr:x>
      <cdr:y>0.577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269959" y="1264905"/>
          <a:ext cx="914400" cy="222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R. </a:t>
          </a:r>
          <a:r>
            <a:rPr lang="en-US" dirty="0" err="1" smtClean="0"/>
            <a:t>nOhm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0.82692</cdr:x>
      <cdr:y>0.46907</cdr:y>
    </cdr:from>
    <cdr:to>
      <cdr:x>0.82692</cdr:x>
      <cdr:y>0.90213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3276600" y="1490246"/>
          <a:ext cx="0" cy="137583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B05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0.79469</cdr:x>
      <cdr:y>0.24516</cdr:y>
    </cdr:from>
    <cdr:to>
      <cdr:x>0.95862</cdr:x>
      <cdr:y>0.37473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93856" y="743007"/>
          <a:ext cx="762000" cy="392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450K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D5F2-9F13-4258-BA66-B0F508C73D25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85D0F-1584-4FDC-890C-42459F48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0613-93B7-4BDC-808D-DF855F8A07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0613-93B7-4BDC-808D-DF855F8A07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1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0613-93B7-4BDC-808D-DF855F8A07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3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0613-93B7-4BDC-808D-DF855F8A07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73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6ED88-FC81-498F-8387-440F10B0A2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50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ED88-FC81-498F-8387-440F10B0A2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5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0613-93B7-4BDC-808D-DF855F8A07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7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0613-93B7-4BDC-808D-DF855F8A07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5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LCLS-II 3.9GHz CM FDR, Jan.30-31,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N.Solyak , 3.9 GHz RF design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9C9CF-CCB3-4CA5-BA32-FAA98151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94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LCLS-II 3.9GHz CM FDR, Jan.30-31,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N.Solyak , 3.9 GHz RF design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9C9CF-CCB3-4CA5-BA32-FAA98151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60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LCLS-II 3.9GHz CM FDR, Jan.30-31,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N.Solyak , 3.9 GHz RF design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9C9CF-CCB3-4CA5-BA32-FAA98151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8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LCLS-II 3.9GHz CM FDR, Jan.30-31,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N.Solyak , 3.9 GHz RF design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9C9CF-CCB3-4CA5-BA32-FAA98151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23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LCLS-II 3.9GHz CM FDR, Jan.30-31,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N.Solyak , 3.9 GHz RF design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9C9CF-CCB3-4CA5-BA32-FAA98151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1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LCLS-II 3.9GHz CM FDR, Jan.30-31,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N.Solyak , 3.9 GHz RF design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9C9CF-CCB3-4CA5-BA32-FAA98151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14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LCLS-II 3.9GHz CM FDR, Jan.30-31,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N.Solyak , 3.9 GHz RF design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9C9CF-CCB3-4CA5-BA32-FAA98151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500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LCLS-II 3.9GHz CM FDR, Jan.30-31,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N.Solyak , 3.9 GHz RF design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9C9CF-CCB3-4CA5-BA32-FAA98151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33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LCLS-II 3.9GHz CM FDR, Jan.30-31,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N.Solyak , 3.9 GHz RF design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9C9CF-CCB3-4CA5-BA32-FAA98151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79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LCLS-II 3.9GHz CM FDR, Jan.30-31,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N.Solyak , 3.9 GHz RF design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9C9CF-CCB3-4CA5-BA32-FAA98151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93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07298" y="6414714"/>
            <a:ext cx="318932" cy="311149"/>
          </a:xfrm>
        </p:spPr>
        <p:txBody>
          <a:bodyPr/>
          <a:lstStyle>
            <a:lvl1pPr>
              <a:defRPr sz="11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543674"/>
            <a:ext cx="2678728" cy="314326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 err="1" smtClean="0"/>
              <a:t>N.Solyak</a:t>
            </a:r>
            <a:r>
              <a:rPr lang="en-US" dirty="0" smtClean="0"/>
              <a:t> , 3.9 GHz RF design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0" y="6529399"/>
            <a:ext cx="3124200" cy="3144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00CC"/>
                </a:solidFill>
              </a:defRPr>
            </a:lvl1pPr>
          </a:lstStyle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058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6150" y="6529399"/>
            <a:ext cx="318932" cy="176201"/>
          </a:xfrm>
        </p:spPr>
        <p:txBody>
          <a:bodyPr/>
          <a:lstStyle>
            <a:lvl1pPr>
              <a:defRPr sz="11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543674"/>
            <a:ext cx="2069128" cy="314326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 err="1" smtClean="0"/>
              <a:t>N.Solyak</a:t>
            </a:r>
            <a:r>
              <a:rPr lang="en-US" dirty="0" smtClean="0"/>
              <a:t> , 3.9 GHz RF design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0" y="6529399"/>
            <a:ext cx="3124200" cy="3144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00CC"/>
                </a:solidFill>
              </a:defRPr>
            </a:lvl1pPr>
          </a:lstStyle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675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543674"/>
            <a:ext cx="2450128" cy="314326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 err="1" smtClean="0"/>
              <a:t>N.Solyak</a:t>
            </a:r>
            <a:r>
              <a:rPr lang="en-US" dirty="0" smtClean="0"/>
              <a:t> , 3.9 GHz RF design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0" y="6529399"/>
            <a:ext cx="3124200" cy="3144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00CC"/>
                </a:solidFill>
              </a:defRPr>
            </a:lvl1pPr>
          </a:lstStyle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265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6088" y="6488953"/>
            <a:ext cx="1992312" cy="314326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 err="1" smtClean="0"/>
              <a:t>N.Solyak</a:t>
            </a:r>
            <a:r>
              <a:rPr lang="en-US" dirty="0" smtClean="0"/>
              <a:t> , 3.9 GHz RF design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0" y="6529399"/>
            <a:ext cx="3124200" cy="3144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00CC"/>
                </a:solidFill>
              </a:defRPr>
            </a:lvl1pPr>
          </a:lstStyle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205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0" y="6529399"/>
            <a:ext cx="3124200" cy="3144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00CC"/>
                </a:solidFill>
              </a:defRPr>
            </a:lvl1pPr>
          </a:lstStyle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529533"/>
            <a:ext cx="2297728" cy="314326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dirty="0" err="1" smtClean="0"/>
              <a:t>N.Solyak</a:t>
            </a:r>
            <a:r>
              <a:rPr lang="en-US" dirty="0" smtClean="0"/>
              <a:t> , 3.9 GHz RF design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01D06E4C-6333-4DFD-BF5D-A50EA7E5D3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401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5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LCLS-II 3.9GHz CM FDR, Jan.30-31,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C9CF-CCB3-4CA5-BA32-FAA981517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5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529399"/>
            <a:ext cx="1981200" cy="314326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 err="1" smtClean="0"/>
              <a:t>N.Solyak</a:t>
            </a:r>
            <a:r>
              <a:rPr lang="en-US" dirty="0" smtClean="0"/>
              <a:t> , 3.9 GHz RF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20434"/>
            <a:ext cx="318932" cy="228601"/>
          </a:xfrm>
        </p:spPr>
        <p:txBody>
          <a:bodyPr/>
          <a:lstStyle>
            <a:lvl1pPr>
              <a:defRPr sz="1100"/>
            </a:lvl1pPr>
          </a:lstStyle>
          <a:p>
            <a:fld id="{3A127BA4-925A-4A9C-9E86-F56F881F83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6"/>
          <p:cNvSpPr txBox="1">
            <a:spLocks/>
          </p:cNvSpPr>
          <p:nvPr userDrawn="1"/>
        </p:nvSpPr>
        <p:spPr>
          <a:xfrm>
            <a:off x="3810000" y="6529399"/>
            <a:ext cx="3124200" cy="3144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286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LCLS-II 3.9GHz CM FDR, Jan.30-31,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N.Solyak , 3.9 GHz RF design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9C9CF-CCB3-4CA5-BA32-FAA98151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3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21453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N.Solyak</a:t>
            </a:r>
            <a:r>
              <a:rPr lang="en-US" dirty="0" smtClean="0"/>
              <a:t> , 3.9 GHz RF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477000"/>
            <a:ext cx="425450" cy="38100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810000" y="6529399"/>
            <a:ext cx="3124200" cy="31446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00CC"/>
                </a:solidFill>
              </a:defRPr>
            </a:lvl1pPr>
          </a:lstStyle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852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LCLS-II 3.9GHz CM FDR, Jan.30-31,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N.Solyak , 3.9 GHz RF design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9C9CF-CCB3-4CA5-BA32-FAA98151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1"/>
            <a:ext cx="7727950" cy="914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3.9 GHz RF components design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200400"/>
            <a:ext cx="5480050" cy="2187702"/>
          </a:xfrm>
        </p:spPr>
        <p:txBody>
          <a:bodyPr>
            <a:normAutofit/>
          </a:bodyPr>
          <a:lstStyle/>
          <a:p>
            <a:r>
              <a:rPr lang="en-US" dirty="0" smtClean="0"/>
              <a:t>Nikolay </a:t>
            </a:r>
            <a:r>
              <a:rPr lang="en-US" dirty="0" err="1" smtClean="0"/>
              <a:t>Solyak</a:t>
            </a:r>
            <a:r>
              <a:rPr lang="en-US" dirty="0" smtClean="0"/>
              <a:t> (from behalf of LCLS-II design team)</a:t>
            </a:r>
          </a:p>
          <a:p>
            <a:endParaRPr lang="en-US" dirty="0" smtClean="0"/>
          </a:p>
          <a:p>
            <a:r>
              <a:rPr lang="en-US" dirty="0" smtClean="0"/>
              <a:t>LCLS-II 3.9GHz </a:t>
            </a:r>
            <a:r>
              <a:rPr lang="en-US" dirty="0" err="1" smtClean="0"/>
              <a:t>Cryomodule</a:t>
            </a:r>
            <a:r>
              <a:rPr lang="en-US" dirty="0" smtClean="0"/>
              <a:t> Final Design Review, </a:t>
            </a:r>
          </a:p>
          <a:p>
            <a:r>
              <a:rPr lang="en-US" dirty="0" smtClean="0"/>
              <a:t>FNAL, Jan.30-31, 2017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29482"/>
              </p:ext>
            </p:extLst>
          </p:nvPr>
        </p:nvGraphicFramePr>
        <p:xfrm>
          <a:off x="381000" y="3124200"/>
          <a:ext cx="8108950" cy="731520"/>
        </p:xfrm>
        <a:graphic>
          <a:graphicData uri="http://schemas.openxmlformats.org/drawingml/2006/table">
            <a:tbl>
              <a:tblPr/>
              <a:tblGrid>
                <a:gridCol w="810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  <a:r>
                        <a:rPr lang="en-US" dirty="0" smtClean="0"/>
                        <a:t>: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5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3328" y="304800"/>
            <a:ext cx="863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 F-part modification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 heating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76" y="2495866"/>
            <a:ext cx="2001809" cy="2244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353" y="2451162"/>
            <a:ext cx="1828028" cy="2060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06175" y="2682172"/>
            <a:ext cx="2531953" cy="14286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157" y="4266989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= 3.2e8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204" y="2086370"/>
            <a:ext cx="1291996" cy="25839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2925" y="4198139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= 1.74e9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927" y="4839427"/>
            <a:ext cx="5485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RF power dissipation on HOM antenna reduced by factor of  5.4 after modification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594144"/>
            <a:ext cx="1967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Lunin</a:t>
            </a:r>
            <a:r>
              <a:rPr lang="en-US" sz="14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khabiboulline</a:t>
            </a:r>
            <a:endParaRPr lang="en-US" sz="1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57" y="1378445"/>
            <a:ext cx="8120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penetration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HOM to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pipe. Increase length of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bump in F-part.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932" y="2097653"/>
            <a:ext cx="3670753" cy="257950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12718" y="2086370"/>
            <a:ext cx="3043540" cy="257610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98466" y="2108186"/>
            <a:ext cx="14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XFEL design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39504" y="210818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LCLS-II design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 smtClean="0"/>
              <a:t>N.Solyak</a:t>
            </a:r>
            <a:r>
              <a:rPr lang="en-US" dirty="0" smtClean="0"/>
              <a:t> , 3.9 GHz RF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96" y="2119836"/>
            <a:ext cx="1286125" cy="248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006381" y="4839427"/>
            <a:ext cx="2149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1.3GHz feedthrough design modified for LCLS-II 3.9GHz HOM</a:t>
            </a:r>
          </a:p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coupler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3290" y="2108185"/>
            <a:ext cx="1816939" cy="256897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78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5472" y="371547"/>
            <a:ext cx="853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hat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increase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mm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076" y="2817873"/>
            <a:ext cx="3393405" cy="2908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40" y="3001018"/>
            <a:ext cx="1222424" cy="27249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57" y="1424038"/>
            <a:ext cx="8692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 hat is a concern. Was broken when h=1mm.</a:t>
            </a: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XFEL design already has thickness of 1.15 mm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one prototype cavity has a leak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Proposal to have 1.3mm.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4084" y="3605104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479884" y="3605104"/>
            <a:ext cx="466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7852" y="2993568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XFEL: 1.15mm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LCLS-II: 1.3mm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881" y="2586552"/>
            <a:ext cx="2266950" cy="231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226" y="3015666"/>
            <a:ext cx="2494936" cy="26231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11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Pick-up antenna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6629400" cy="532103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17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analysis (</a:t>
            </a:r>
            <a:r>
              <a:rPr lang="en-US" dirty="0" err="1" smtClean="0"/>
              <a:t>Cavity+HV+Tuner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4119944" cy="144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794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CAD model of assembly.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34835"/>
            <a:ext cx="3962400" cy="2674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372" y="5980379"/>
            <a:ext cx="4663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LFD vs. tuner stiffness and cavity wall thickness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~200 Hz for 14.9MV/m and 40kN/mm tuner stiffness</a:t>
            </a:r>
            <a:endParaRPr lang="en-US" sz="16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161" y="1295400"/>
            <a:ext cx="4057854" cy="28325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4251733"/>
            <a:ext cx="449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dF</a:t>
            </a:r>
            <a:r>
              <a:rPr lang="en-US" sz="1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/</a:t>
            </a:r>
            <a:r>
              <a:rPr lang="en-US" sz="16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dP</a:t>
            </a:r>
            <a:r>
              <a:rPr lang="en-US" sz="1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 vs. tuner stiffness and cavity wall thickness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(&lt;</a:t>
            </a:r>
            <a:r>
              <a:rPr lang="en-US" sz="1600" dirty="0">
                <a:solidFill>
                  <a:srgbClr val="0000CC"/>
                </a:solidFill>
                <a:latin typeface="Calibri" panose="020F0502020204030204" pitchFamily="34" charset="0"/>
              </a:rPr>
              <a:t>20Hz if </a:t>
            </a:r>
            <a:r>
              <a:rPr lang="en-US" sz="1600" dirty="0" err="1">
                <a:solidFill>
                  <a:srgbClr val="0000CC"/>
                </a:solidFill>
                <a:latin typeface="Calibri" panose="020F0502020204030204" pitchFamily="34" charset="0"/>
              </a:rPr>
              <a:t>dP</a:t>
            </a:r>
            <a:r>
              <a:rPr lang="en-US" sz="1600" dirty="0">
                <a:solidFill>
                  <a:srgbClr val="0000CC"/>
                </a:solidFill>
                <a:latin typeface="Calibri" panose="020F0502020204030204" pitchFamily="34" charset="0"/>
              </a:rPr>
              <a:t> &lt;</a:t>
            </a:r>
            <a:r>
              <a:rPr lang="en-US" sz="1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0.2mbar) Measurements done for FLASH 3.9GHz cavities shows </a:t>
            </a:r>
            <a:r>
              <a:rPr lang="en-US" sz="16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dF</a:t>
            </a:r>
            <a:r>
              <a:rPr lang="en-US" sz="1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/</a:t>
            </a:r>
            <a:r>
              <a:rPr lang="en-US" sz="16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dP</a:t>
            </a:r>
            <a:r>
              <a:rPr lang="en-US" sz="1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~80-90 Hz/mbar</a:t>
            </a:r>
            <a:endParaRPr lang="en-US" sz="16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73088" y="3234835"/>
            <a:ext cx="0" cy="634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7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580" y="178314"/>
            <a:ext cx="8103570" cy="753033"/>
          </a:xfrm>
        </p:spPr>
        <p:txBody>
          <a:bodyPr/>
          <a:lstStyle/>
          <a:p>
            <a:r>
              <a:rPr lang="en-US" dirty="0" smtClean="0"/>
              <a:t>Modal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99" y="1709176"/>
            <a:ext cx="5241562" cy="35497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35867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Displacement and frequencies of 10 lowest natural modes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99" y="1862554"/>
            <a:ext cx="2743202" cy="9691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6301" y="1524000"/>
            <a:ext cx="3169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Sensitivity of Longitudinal modes</a:t>
            </a:r>
            <a:endParaRPr lang="en-US" sz="1600" dirty="0">
              <a:solidFill>
                <a:srgbClr val="0000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485" y="2920113"/>
            <a:ext cx="3327481" cy="24326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2330" y="5373521"/>
            <a:ext cx="344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Frequencies of Longitudinal modes vs. stiffness of the blade-tuner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1383" y="6040565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TimesNewRomanPSMT"/>
              </a:rPr>
              <a:t>LCLS-II </a:t>
            </a:r>
            <a:r>
              <a:rPr lang="en-US" sz="1600" i="1" dirty="0" smtClean="0">
                <a:latin typeface="TimesNewRomanPSMT"/>
              </a:rPr>
              <a:t>TN-16-05</a:t>
            </a:r>
            <a:endParaRPr lang="en-US" sz="16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06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632909"/>
          </a:xfrm>
        </p:spPr>
        <p:txBody>
          <a:bodyPr/>
          <a:lstStyle/>
          <a:p>
            <a:r>
              <a:rPr lang="en-US" dirty="0"/>
              <a:t>Proposed modification of 3.9 GHz power coupler for LCLS-II CW operation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0500" y="1110602"/>
            <a:ext cx="8763000" cy="2658520"/>
          </a:xfrm>
        </p:spPr>
        <p:txBody>
          <a:bodyPr>
            <a:normAutofit/>
          </a:bodyPr>
          <a:lstStyle/>
          <a:p>
            <a:pPr marL="285750" indent="-22701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Coupler was designed for pulse operation </a:t>
            </a:r>
            <a:r>
              <a:rPr lang="en-US" b="1" dirty="0" smtClean="0"/>
              <a:t>(P=50kW</a:t>
            </a:r>
            <a:r>
              <a:rPr lang="en-US" b="1" dirty="0"/>
              <a:t>, </a:t>
            </a:r>
            <a:r>
              <a:rPr lang="en-US" b="1" dirty="0" smtClean="0"/>
              <a:t>DF=2%). </a:t>
            </a:r>
          </a:p>
          <a:p>
            <a:pPr marL="285750" indent="-22701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LCLS-II </a:t>
            </a:r>
            <a:r>
              <a:rPr lang="en-US" b="1" dirty="0"/>
              <a:t>requirements: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=2kW </a:t>
            </a:r>
            <a:r>
              <a:rPr lang="en-US" b="1" dirty="0" err="1" smtClean="0"/>
              <a:t>cw</a:t>
            </a:r>
            <a:r>
              <a:rPr lang="en-US" b="1" dirty="0" smtClean="0"/>
              <a:t>; quasi – TW  regime:</a:t>
            </a:r>
          </a:p>
          <a:p>
            <a:pPr marL="789750" lvl="2" indent="-227013">
              <a:buClr>
                <a:schemeClr val="bg2"/>
              </a:buClr>
            </a:pPr>
            <a:r>
              <a:rPr lang="en-US" dirty="0" smtClean="0">
                <a:solidFill>
                  <a:srgbClr val="0000CC"/>
                </a:solidFill>
              </a:rPr>
              <a:t>W/o modification inner </a:t>
            </a:r>
            <a:r>
              <a:rPr lang="en-US" dirty="0">
                <a:solidFill>
                  <a:srgbClr val="0000CC"/>
                </a:solidFill>
              </a:rPr>
              <a:t>conductor of warm part will be overheated </a:t>
            </a:r>
            <a:r>
              <a:rPr lang="en-US" dirty="0" smtClean="0">
                <a:solidFill>
                  <a:srgbClr val="0000CC"/>
                </a:solidFill>
              </a:rPr>
              <a:t>~1000 K</a:t>
            </a:r>
            <a:r>
              <a:rPr lang="en-US" dirty="0" smtClean="0"/>
              <a:t>.</a:t>
            </a:r>
            <a:endParaRPr lang="en-US" dirty="0"/>
          </a:p>
          <a:p>
            <a:pPr marL="460375" indent="-174625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Proposed </a:t>
            </a:r>
            <a:r>
              <a:rPr lang="en-US" b="1" dirty="0"/>
              <a:t>modifications:</a:t>
            </a:r>
          </a:p>
          <a:p>
            <a:pPr marL="895500" lvl="2" indent="-285750">
              <a:lnSpc>
                <a:spcPts val="2200"/>
              </a:lnSpc>
              <a:buClr>
                <a:schemeClr val="bg2"/>
              </a:buClr>
            </a:pPr>
            <a:r>
              <a:rPr lang="en-US" sz="19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Shorter antenna (QL~2.7e7 vs. 1.5e6)</a:t>
            </a:r>
          </a:p>
          <a:p>
            <a:pPr marL="895500" lvl="2" indent="-285750">
              <a:lnSpc>
                <a:spcPts val="2200"/>
              </a:lnSpc>
              <a:buClr>
                <a:schemeClr val="bg2"/>
              </a:buClr>
            </a:pPr>
            <a:r>
              <a:rPr lang="en-US" sz="19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Increase </a:t>
            </a:r>
            <a:r>
              <a:rPr lang="en-US" sz="1900" i="1" dirty="0">
                <a:solidFill>
                  <a:srgbClr val="0000CC"/>
                </a:solidFill>
                <a:latin typeface="Calibri" panose="020F0502020204030204" pitchFamily="34" charset="0"/>
              </a:rPr>
              <a:t>thickness of copper plating in inner conductor from </a:t>
            </a:r>
            <a:r>
              <a:rPr lang="en-US" sz="19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30µm to 1</a:t>
            </a:r>
            <a:r>
              <a:rPr lang="en-US" sz="1900" i="1" dirty="0" smtClean="0">
                <a:solidFill>
                  <a:srgbClr val="0000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50</a:t>
            </a:r>
            <a:r>
              <a:rPr lang="en-US" sz="19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µm </a:t>
            </a:r>
            <a:endParaRPr lang="en-US" sz="1900" i="1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895500" lvl="2" indent="-285750">
              <a:lnSpc>
                <a:spcPts val="2200"/>
              </a:lnSpc>
              <a:buClr>
                <a:schemeClr val="bg2"/>
              </a:buClr>
            </a:pPr>
            <a:r>
              <a:rPr lang="en-US" sz="19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Reduce </a:t>
            </a:r>
            <a:r>
              <a:rPr lang="en-US" sz="1900" i="1" dirty="0">
                <a:solidFill>
                  <a:srgbClr val="0000CC"/>
                </a:solidFill>
                <a:latin typeface="Calibri" panose="020F0502020204030204" pitchFamily="34" charset="0"/>
              </a:rPr>
              <a:t>length of 2 inner bellows in inner conductor from 20 </a:t>
            </a:r>
            <a:r>
              <a:rPr lang="en-US" sz="19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to 15 convolutions.</a:t>
            </a:r>
          </a:p>
          <a:p>
            <a:pPr marL="895500" lvl="2" indent="-285750">
              <a:lnSpc>
                <a:spcPts val="2200"/>
              </a:lnSpc>
              <a:buClr>
                <a:schemeClr val="bg2"/>
              </a:buClr>
            </a:pPr>
            <a:r>
              <a:rPr lang="en-US" sz="19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Increase thickness of ceramics in cold window to move parasitic mode away.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48" y="3940535"/>
            <a:ext cx="5212221" cy="265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4267200"/>
            <a:ext cx="3124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Prototyping:</a:t>
            </a:r>
          </a:p>
          <a:p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3 FNAL couplers were modified at CPI for testing:</a:t>
            </a:r>
          </a:p>
          <a:p>
            <a:pPr marL="339725" lvl="1" indent="-1666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i="1" dirty="0" smtClean="0">
                <a:solidFill>
                  <a:srgbClr val="0000CC"/>
                </a:solidFill>
              </a:rPr>
              <a:t>Warm - test stand </a:t>
            </a:r>
          </a:p>
          <a:p>
            <a:pPr marL="339725" lvl="1" indent="-1666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i="1" dirty="0" smtClean="0">
                <a:solidFill>
                  <a:srgbClr val="0000CC"/>
                </a:solidFill>
              </a:rPr>
              <a:t>Cold - HTS test on cavity</a:t>
            </a:r>
            <a:endParaRPr lang="en-US" sz="1600" i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7831" y="6093777"/>
            <a:ext cx="3819497" cy="7107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3038" indent="-1730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Fix coupling;  Q=2.5e7 </a:t>
            </a:r>
          </a:p>
          <a:p>
            <a:pPr marL="173038" indent="-1730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Cylindrical cold window (same as 1.3GHz)</a:t>
            </a:r>
          </a:p>
          <a:p>
            <a:pPr marL="173038" indent="-173038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Waveguide warm window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18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Power 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75639"/>
            <a:ext cx="6202352" cy="25220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672861" y="3567958"/>
            <a:ext cx="651301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Forward and total power vs. beam current.  </a:t>
            </a:r>
            <a:r>
              <a:rPr lang="en-US" sz="16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</a:t>
            </a:r>
            <a:r>
              <a:rPr lang="en-US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=2.4e+7; </a:t>
            </a:r>
            <a:r>
              <a:rPr lang="en-US" sz="16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Eacc</a:t>
            </a:r>
            <a:r>
              <a:rPr lang="en-US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=14.9 MV/m.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38" y="3877383"/>
            <a:ext cx="5952808" cy="22748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666999" y="6089978"/>
            <a:ext cx="6518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Forward and total power vs. beam-to-RF phase. I=300uA; </a:t>
            </a:r>
            <a:r>
              <a:rPr lang="en-US" sz="1600" b="1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Eacc</a:t>
            </a:r>
            <a:r>
              <a:rPr lang="en-US" sz="1600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=14.9 MV/m.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577059"/>
            <a:ext cx="2737338" cy="438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=[2.4-3.0]x10</a:t>
            </a:r>
            <a:r>
              <a:rPr lang="en-US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Acc.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gradient: 0…16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MV/m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 RF power  0.9kW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=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0-0.3mA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Beam-RF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= -90..-180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degrees,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Microphonics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Hz.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 total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in coupler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2kW in TW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regime with the beam and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~1.8KW w/o beam (full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reflection). </a:t>
            </a:r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coupler max T &lt; 450K.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53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69A1888-A63E-47A0-9FBA-212A45B95EB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Coupler </a:t>
            </a:r>
            <a:r>
              <a:rPr lang="en-US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en-US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 , 3.9 GHz RF design</a:t>
            </a:r>
            <a:endParaRPr lang="en-US" dirty="0" smtClean="0"/>
          </a:p>
        </p:txBody>
      </p:sp>
      <p:pic>
        <p:nvPicPr>
          <p:cNvPr id="94211" name="Picture 3" descr="P00038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10020" b="10020"/>
          <a:stretch>
            <a:fillRect/>
          </a:stretch>
        </p:blipFill>
        <p:spPr bwMode="auto">
          <a:xfrm>
            <a:off x="5684683" y="2508736"/>
            <a:ext cx="3200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P00038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5580" r="4660" b="3540"/>
          <a:stretch>
            <a:fillRect/>
          </a:stretch>
        </p:blipFill>
        <p:spPr bwMode="auto">
          <a:xfrm>
            <a:off x="5675790" y="4371976"/>
            <a:ext cx="32004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82" y="1097448"/>
            <a:ext cx="3200400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393463" y="1263353"/>
            <a:ext cx="5303682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286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842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000" i="1" u="sng" dirty="0" smtClean="0"/>
              <a:t>Input </a:t>
            </a:r>
            <a:r>
              <a:rPr lang="en-US" altLang="en-US" sz="2000" i="1" u="sng" dirty="0"/>
              <a:t>Coupler </a:t>
            </a:r>
            <a:r>
              <a:rPr lang="en-US" altLang="en-US" sz="2000" i="1" u="sng" dirty="0" smtClean="0"/>
              <a:t>Modifications</a:t>
            </a:r>
            <a:endParaRPr lang="en-US" altLang="en-US" sz="2000" i="1" u="sng" dirty="0"/>
          </a:p>
          <a:p>
            <a:pPr algn="ctr"/>
            <a:endParaRPr lang="en-US" altLang="en-US" sz="1000" i="1" u="sng" dirty="0"/>
          </a:p>
          <a:p>
            <a:pPr indent="0"/>
            <a:r>
              <a:rPr lang="en-US" altLang="en-US" sz="2000" dirty="0" smtClean="0"/>
              <a:t>Cold part – (in production FPC)</a:t>
            </a:r>
          </a:p>
          <a:p>
            <a:pPr marL="571500" indent="-228600"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0033CC"/>
                </a:solidFill>
              </a:rPr>
              <a:t>Dimensions of ceramic window</a:t>
            </a:r>
          </a:p>
          <a:p>
            <a:pPr marL="571500" indent="-228600"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0033CC"/>
                </a:solidFill>
              </a:rPr>
              <a:t>Length of antenna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smtClean="0">
                <a:solidFill>
                  <a:srgbClr val="0033CC"/>
                </a:solidFill>
              </a:rPr>
              <a:t>(cut at the last stage of production)</a:t>
            </a:r>
          </a:p>
          <a:p>
            <a:pPr indent="0"/>
            <a:endParaRPr lang="en-US" altLang="en-US" sz="2000" dirty="0"/>
          </a:p>
          <a:p>
            <a:pPr indent="0"/>
            <a:r>
              <a:rPr lang="en-US" altLang="en-US" sz="2000" dirty="0" smtClean="0"/>
              <a:t>Warm </a:t>
            </a:r>
            <a:r>
              <a:rPr lang="en-US" altLang="en-US" sz="2000" dirty="0"/>
              <a:t>outer part </a:t>
            </a:r>
            <a:r>
              <a:rPr lang="en-US" altLang="en-US" sz="2000" dirty="0" smtClean="0"/>
              <a:t>(middle picture) 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0033CC"/>
                </a:solidFill>
              </a:rPr>
              <a:t>No changes </a:t>
            </a:r>
          </a:p>
          <a:p>
            <a:pPr>
              <a:buFontTx/>
              <a:buChar char="•"/>
            </a:pPr>
            <a:endParaRPr lang="en-US" altLang="en-US" sz="2000" dirty="0" smtClean="0"/>
          </a:p>
          <a:p>
            <a:pPr indent="0"/>
            <a:endParaRPr lang="en-US" altLang="en-US" sz="2000" dirty="0" smtClean="0"/>
          </a:p>
          <a:p>
            <a:pPr indent="0"/>
            <a:r>
              <a:rPr lang="en-US" altLang="en-US" sz="2000" dirty="0" smtClean="0"/>
              <a:t>Inner conductor of warm section </a:t>
            </a:r>
          </a:p>
          <a:p>
            <a:pPr marL="568325" indent="-222250"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0033CC"/>
                </a:solidFill>
              </a:rPr>
              <a:t>Cu plating increased from 30 to 150 um.</a:t>
            </a:r>
          </a:p>
          <a:p>
            <a:pPr marL="568325" lvl="1" indent="-222250">
              <a:buFont typeface="Courier New" panose="02070309020205020404" pitchFamily="49" charset="0"/>
              <a:buChar char="o"/>
              <a:tabLst>
                <a:tab pos="571500" algn="l"/>
              </a:tabLst>
            </a:pPr>
            <a:r>
              <a:rPr lang="en-US" altLang="en-US" sz="2000" dirty="0" smtClean="0">
                <a:solidFill>
                  <a:srgbClr val="0033CC"/>
                </a:solidFill>
              </a:rPr>
              <a:t>Reduce </a:t>
            </a:r>
            <a:r>
              <a:rPr lang="en-US" altLang="en-US" sz="2000" dirty="0">
                <a:solidFill>
                  <a:srgbClr val="0033CC"/>
                </a:solidFill>
              </a:rPr>
              <a:t>number convolution in both inner conductor bellows (15 vs 20</a:t>
            </a:r>
            <a:r>
              <a:rPr lang="en-US" altLang="en-US" sz="2000" dirty="0" smtClean="0">
                <a:solidFill>
                  <a:srgbClr val="0033CC"/>
                </a:solidFill>
              </a:rPr>
              <a:t>)</a:t>
            </a:r>
            <a:endParaRPr lang="en-US" altLang="en-US" sz="20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9082" y="99691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Cold part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684682" y="244002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Warm part (outer conductor)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666897" y="5726352"/>
            <a:ext cx="25449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Inner conductor and Waveguide with warm pill-box window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4516898"/>
            <a:ext cx="1261884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Warm part: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7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96683"/>
              </p:ext>
            </p:extLst>
          </p:nvPr>
        </p:nvGraphicFramePr>
        <p:xfrm>
          <a:off x="4873105" y="5027838"/>
          <a:ext cx="3086099" cy="14001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6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163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000" u="none" strike="noStrike" dirty="0" smtClean="0">
                          <a:effectLst/>
                        </a:rPr>
                        <a:t>Cu plating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µm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000" u="none" strike="noStrike" dirty="0" err="1" smtClean="0">
                          <a:effectLst/>
                        </a:rPr>
                        <a:t>T</a:t>
                      </a:r>
                      <a:r>
                        <a:rPr lang="en-US" sz="2000" u="none" strike="noStrike" baseline="-25000" dirty="0" err="1" smtClean="0">
                          <a:effectLst/>
                        </a:rPr>
                        <a:t>max</a:t>
                      </a:r>
                      <a:r>
                        <a:rPr lang="en-US" sz="2000" u="none" strike="noStrike" dirty="0" smtClean="0">
                          <a:effectLst/>
                        </a:rPr>
                        <a:t>, K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000" u="none" strike="noStrike" dirty="0" smtClean="0">
                          <a:effectLst/>
                        </a:rPr>
                        <a:t>20 conv.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000" u="none" strike="noStrike" dirty="0" smtClean="0">
                          <a:effectLst/>
                        </a:rPr>
                        <a:t>10 conv.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015"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0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747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0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590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0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510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000" u="none" strike="noStrike" dirty="0" smtClean="0">
                          <a:effectLst/>
                        </a:rPr>
                        <a:t>445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000" u="none" strike="noStrike" dirty="0" smtClean="0">
                          <a:effectLst/>
                        </a:rPr>
                        <a:t>429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000" u="none" strike="noStrike" dirty="0" smtClean="0">
                          <a:effectLst/>
                        </a:rPr>
                        <a:t>391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1069" y="1572515"/>
            <a:ext cx="341927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Parameters: </a:t>
            </a:r>
          </a:p>
          <a:p>
            <a:pPr marL="169863" marR="0" lvl="0" indent="-169863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=2kW TW, Cu plated 10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outer,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=9.8,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tan=3e-4, roughness 10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  <a:p>
            <a:pPr marL="169863" marR="0" lvl="0" indent="-169863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69863" marR="0" lvl="0" indent="-169863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 inner conductor: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 bellow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50, 100, 150 microns RRR50 copper plated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73299"/>
            <a:ext cx="841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Main Coupler heating vs thickness of Cu plating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49808" y="1175527"/>
            <a:ext cx="5132692" cy="3629018"/>
            <a:chOff x="4375243" y="1066800"/>
            <a:chExt cx="4648200" cy="3030648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/>
            </p:nvPr>
          </p:nvGraphicFramePr>
          <p:xfrm>
            <a:off x="4375243" y="1066800"/>
            <a:ext cx="4648200" cy="30306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2" name="Straight Connector 11"/>
            <p:cNvCxnSpPr/>
            <p:nvPr/>
          </p:nvCxnSpPr>
          <p:spPr>
            <a:xfrm>
              <a:off x="4953000" y="2286000"/>
              <a:ext cx="3810000" cy="0"/>
            </a:xfrm>
            <a:prstGeom prst="line">
              <a:avLst/>
            </a:prstGeom>
            <a:ln w="412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76200" y="1066800"/>
            <a:ext cx="8991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34" y="4534671"/>
            <a:ext cx="1827796" cy="125398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N.Solyak , 3.9 GHz RF design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9C9CF-CCB3-4CA5-BA32-FAA98151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LCLS-II 3.9GHz CM FDR, Jan.30-31,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7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96" y="2597918"/>
            <a:ext cx="6724224" cy="1604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8420" y="1045444"/>
            <a:ext cx="782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Parameters: 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P</a:t>
            </a:r>
            <a:r>
              <a:rPr lang="en-US" baseline="-25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=2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kW TW, 10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</a:rPr>
              <a:t>μ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m outer plating,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</a:rPr>
              <a:t>ε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=9.8, tan=3e-4, roughness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10%;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120 </a:t>
            </a:r>
            <a:r>
              <a:rPr lang="el-G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 Cu coating of SS inner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conductor, 15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bellows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convolutions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57442" y="2783727"/>
            <a:ext cx="321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Temperature distribution along surface of inner conductor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52212" y="1654428"/>
            <a:ext cx="7246444" cy="854178"/>
            <a:chOff x="5863" y="2218631"/>
            <a:chExt cx="9020246" cy="8541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 flipV="1">
              <a:off x="4373852" y="-1476191"/>
              <a:ext cx="581025" cy="851697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38341" y="2507137"/>
              <a:ext cx="794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libri" panose="020F0502020204030204" pitchFamily="34" charset="0"/>
                </a:rPr>
                <a:t>10 K</a:t>
              </a:r>
              <a:endParaRPr lang="en-US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92947" y="2250303"/>
              <a:ext cx="817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200K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82241" y="2218631"/>
              <a:ext cx="8438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</a:rPr>
                <a:t>320K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8146867" y="2552359"/>
              <a:ext cx="356084" cy="2634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498975" y="2551579"/>
              <a:ext cx="328704" cy="3069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560081" y="2395944"/>
              <a:ext cx="1622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libri" panose="020F0502020204030204" pitchFamily="34" charset="0"/>
                </a:rPr>
                <a:t>Port1 </a:t>
              </a:r>
              <a:r>
                <a:rPr lang="en-US" sz="1600" b="1" dirty="0">
                  <a:latin typeface="Calibri" panose="020F0502020204030204" pitchFamily="34" charset="0"/>
                </a:rPr>
                <a:t>: 2 kW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82246" y="2749841"/>
              <a:ext cx="230226" cy="1690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374624" y="2620416"/>
              <a:ext cx="668987" cy="238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863" y="2446228"/>
              <a:ext cx="1012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Port 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33562" y="2318878"/>
              <a:ext cx="1526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Calibri" panose="020F0502020204030204" pitchFamily="34" charset="0"/>
                </a:rPr>
                <a:t>T</a:t>
              </a:r>
              <a:r>
                <a:rPr lang="en-US" sz="1600" b="1" baseline="-25000" dirty="0" err="1">
                  <a:latin typeface="Calibri" panose="020F0502020204030204" pitchFamily="34" charset="0"/>
                </a:rPr>
                <a:t>max</a:t>
              </a:r>
              <a:r>
                <a:rPr lang="en-US" sz="1600" b="1" dirty="0">
                  <a:latin typeface="Calibri" panose="020F0502020204030204" pitchFamily="34" charset="0"/>
                </a:rPr>
                <a:t> ~ 471 K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561" y="4237120"/>
            <a:ext cx="6699620" cy="237064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18420" y="95881"/>
            <a:ext cx="8534401" cy="7778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FPC Heating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Cryoload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simulations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3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80416" y="1388799"/>
            <a:ext cx="8108950" cy="4648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Requirements, gradient and QO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Cavity RF design, incl. HOM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Mechanical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Power Coupler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Heating issues and cables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" panose="020F0502020204030204" pitchFamily="34" charset="0"/>
              </a:rPr>
              <a:t>Wakefields</a:t>
            </a: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BPM; Gate Valve; HOM absorber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Conclusion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25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3350" y="381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coupler antenna configuration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43000"/>
            <a:ext cx="4558085" cy="29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93039" y="2354876"/>
            <a:ext cx="17588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1pPr>
            <a:lvl2pPr marL="742950" indent="-28575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2pPr>
            <a:lvl3pPr marL="11430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3pPr>
            <a:lvl4pPr marL="16002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4pPr>
            <a:lvl5pPr marL="20574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Beam Pipe Ø40 mm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09276"/>
              </p:ext>
            </p:extLst>
          </p:nvPr>
        </p:nvGraphicFramePr>
        <p:xfrm>
          <a:off x="4952999" y="1525488"/>
          <a:ext cx="3581401" cy="11046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0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2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5720" marR="0" marT="27432" marB="274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en-US" sz="1800" baseline="-25000" dirty="0" err="1" smtClean="0">
                          <a:latin typeface="Calibri" panose="020F0502020204030204" pitchFamily="34" charset="0"/>
                        </a:rPr>
                        <a:t>ext</a:t>
                      </a:r>
                      <a:endParaRPr lang="en-US" sz="1800" baseline="-25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27432" marB="274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Ant. depth [mm]</a:t>
                      </a:r>
                      <a:endParaRPr lang="en-US" sz="1600" baseline="-25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27432" marB="27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4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Original coupler, 40 mm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2.5E7</a:t>
                      </a:r>
                      <a:endParaRPr lang="en-US" sz="1400" b="1" dirty="0" smtClean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11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04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Modified coupler, 38 mm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2.5E7</a:t>
                      </a:r>
                      <a:endParaRPr lang="en-US" sz="1400" b="1" dirty="0" smtClean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9.5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802095" y="4227075"/>
            <a:ext cx="3062079" cy="2061164"/>
            <a:chOff x="331788" y="4073804"/>
            <a:chExt cx="3672530" cy="2462522"/>
          </a:xfrm>
        </p:grpSpPr>
        <p:pic>
          <p:nvPicPr>
            <p:cNvPr id="1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8" y="4073804"/>
              <a:ext cx="3672530" cy="2462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2"/>
            <p:cNvGrpSpPr>
              <a:grpSpLocks/>
            </p:cNvGrpSpPr>
            <p:nvPr/>
          </p:nvGrpSpPr>
          <p:grpSpPr bwMode="auto">
            <a:xfrm>
              <a:off x="2590156" y="4456754"/>
              <a:ext cx="955018" cy="848311"/>
              <a:chOff x="2590156" y="4456754"/>
              <a:chExt cx="955018" cy="848311"/>
            </a:xfrm>
          </p:grpSpPr>
          <p:cxnSp>
            <p:nvCxnSpPr>
              <p:cNvPr id="21" name="Straight Connector 5"/>
              <p:cNvCxnSpPr>
                <a:cxnSpLocks noChangeShapeType="1"/>
              </p:cNvCxnSpPr>
              <p:nvPr/>
            </p:nvCxnSpPr>
            <p:spPr bwMode="auto">
              <a:xfrm flipV="1">
                <a:off x="2590156" y="4654446"/>
                <a:ext cx="887562" cy="44221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590156" y="4456754"/>
                <a:ext cx="250480" cy="257653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Arrow Connector 10"/>
              <p:cNvCxnSpPr>
                <a:cxnSpLocks noChangeShapeType="1"/>
              </p:cNvCxnSpPr>
              <p:nvPr/>
            </p:nvCxnSpPr>
            <p:spPr bwMode="auto">
              <a:xfrm flipH="1" flipV="1">
                <a:off x="3033937" y="4875551"/>
                <a:ext cx="511237" cy="42951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3249835" y="4847512"/>
              <a:ext cx="681459" cy="3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1pPr>
              <a:lvl2pPr marL="742950" indent="-285750"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2pPr>
              <a:lvl3pPr marL="1143000" indent="-228600"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3pPr>
              <a:lvl4pPr marL="1600200" indent="-228600"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4pPr>
              <a:lvl5pPr marL="2057400" indent="-228600"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mm</a:t>
              </a:r>
            </a:p>
          </p:txBody>
        </p:sp>
      </p:grp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5562600" y="4114800"/>
            <a:ext cx="2896250" cy="1969609"/>
            <a:chOff x="4841875" y="4187362"/>
            <a:chExt cx="3553240" cy="2259422"/>
          </a:xfrm>
        </p:grpSpPr>
        <p:pic>
          <p:nvPicPr>
            <p:cNvPr id="25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875" y="4187362"/>
              <a:ext cx="3553240" cy="2259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32"/>
            <p:cNvCxnSpPr>
              <a:cxnSpLocks noChangeShapeType="1"/>
            </p:cNvCxnSpPr>
            <p:nvPr/>
          </p:nvCxnSpPr>
          <p:spPr bwMode="auto">
            <a:xfrm flipV="1">
              <a:off x="6837399" y="4694590"/>
              <a:ext cx="891199" cy="36243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33"/>
            <p:cNvCxnSpPr>
              <a:cxnSpLocks noChangeShapeType="1"/>
            </p:cNvCxnSpPr>
            <p:nvPr/>
          </p:nvCxnSpPr>
          <p:spPr bwMode="auto">
            <a:xfrm>
              <a:off x="6911181" y="4438625"/>
              <a:ext cx="250480" cy="284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34"/>
            <p:cNvCxnSpPr>
              <a:cxnSpLocks noChangeShapeType="1"/>
            </p:cNvCxnSpPr>
            <p:nvPr/>
          </p:nvCxnSpPr>
          <p:spPr bwMode="auto">
            <a:xfrm flipH="1" flipV="1">
              <a:off x="7298074" y="4867839"/>
              <a:ext cx="430524" cy="47399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38"/>
            <p:cNvSpPr txBox="1">
              <a:spLocks noChangeArrowheads="1"/>
            </p:cNvSpPr>
            <p:nvPr/>
          </p:nvSpPr>
          <p:spPr bwMode="auto">
            <a:xfrm>
              <a:off x="7549747" y="4950948"/>
              <a:ext cx="732979" cy="3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1pPr>
              <a:lvl2pPr marL="742950" indent="-285750"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2pPr>
              <a:lvl3pPr marL="1143000" indent="-228600"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3pPr>
              <a:lvl4pPr marL="1600200" indent="-228600"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4pPr>
              <a:lvl5pPr marL="2057400" indent="-228600"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9.5 mm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372350" y="28194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Lunin</a:t>
            </a:r>
            <a:endParaRPr lang="en-US" sz="16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3265520" y="6050652"/>
            <a:ext cx="38297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1pPr>
            <a:lvl2pPr marL="742950" indent="-28575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2pPr>
            <a:lvl3pPr marL="11430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3pPr>
            <a:lvl4pPr marL="16002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4pPr>
            <a:lvl5pPr marL="20574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Coupler tip length should be  longer by 1.5 mm</a:t>
            </a:r>
            <a:endParaRPr lang="en-US" altLang="en-US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579108" y="1654746"/>
            <a:ext cx="17139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1pPr>
            <a:lvl2pPr marL="742950" indent="-28575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2pPr>
            <a:lvl3pPr marL="11430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3pPr>
            <a:lvl4pPr marL="16002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4pPr>
            <a:lvl5pPr marL="20574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Beam </a:t>
            </a: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PipeØ38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66148" y="3989488"/>
            <a:ext cx="16914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1pPr>
            <a:lvl2pPr marL="742950" indent="-28575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2pPr>
            <a:lvl3pPr marL="11430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3pPr>
            <a:lvl4pPr marL="16002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4pPr>
            <a:lvl5pPr marL="20574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Beam Pipe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Ø40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953000" y="3773267"/>
            <a:ext cx="1691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1pPr>
            <a:lvl2pPr marL="742950" indent="-28575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2pPr>
            <a:lvl3pPr marL="11430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3pPr>
            <a:lvl4pPr marL="16002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4pPr>
            <a:lvl5pPr marL="2057400" indent="-228600"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Beam Pipe Ø38 mm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34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514600"/>
            <a:ext cx="6934200" cy="753033"/>
          </a:xfrm>
        </p:spPr>
        <p:txBody>
          <a:bodyPr/>
          <a:lstStyle/>
          <a:p>
            <a:r>
              <a:rPr lang="en-US" dirty="0" smtClean="0"/>
              <a:t>Power losses in 3.9 GHz </a:t>
            </a:r>
            <a:r>
              <a:rPr lang="en-US" dirty="0" err="1" smtClean="0"/>
              <a:t>Cryomodule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05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07CEB7-FD14-400F-85C4-7AAF9E091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0289" y="125329"/>
            <a:ext cx="8433260" cy="753033"/>
          </a:xfrm>
        </p:spPr>
        <p:txBody>
          <a:bodyPr/>
          <a:lstStyle/>
          <a:p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Losses in the Bellow due to the Operating Mode Fringing Field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N.Solyak , 3.9 GHz RF design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" name="Picture 26"/>
          <p:cNvPicPr/>
          <p:nvPr/>
        </p:nvPicPr>
        <p:blipFill>
          <a:blip r:embed="rId2"/>
          <a:stretch>
            <a:fillRect/>
          </a:stretch>
        </p:blipFill>
        <p:spPr>
          <a:xfrm>
            <a:off x="408440" y="2023670"/>
            <a:ext cx="4193825" cy="1574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1907" y="4281949"/>
            <a:ext cx="4193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ea typeface="Times New Roman" panose="02020603050405020304" pitchFamily="18" charset="0"/>
              </a:rPr>
              <a:t>CAD model </a:t>
            </a:r>
            <a:r>
              <a:rPr lang="en-GB" dirty="0">
                <a:ea typeface="Times New Roman" panose="02020603050405020304" pitchFamily="18" charset="0"/>
              </a:rPr>
              <a:t>of </a:t>
            </a:r>
            <a:r>
              <a:rPr lang="en-GB" dirty="0" smtClean="0">
                <a:ea typeface="Times New Roman" panose="02020603050405020304" pitchFamily="18" charset="0"/>
              </a:rPr>
              <a:t>cavity and </a:t>
            </a:r>
            <a:r>
              <a:rPr lang="en-GB" dirty="0">
                <a:ea typeface="Times New Roman" panose="02020603050405020304" pitchFamily="18" charset="0"/>
              </a:rPr>
              <a:t>bellows </a:t>
            </a:r>
            <a:r>
              <a:rPr lang="en-GB" dirty="0" smtClean="0">
                <a:ea typeface="Times New Roman" panose="02020603050405020304" pitchFamily="18" charset="0"/>
              </a:rPr>
              <a:t>connection (</a:t>
            </a:r>
            <a:r>
              <a:rPr lang="en-GB" dirty="0">
                <a:ea typeface="Times New Roman" panose="02020603050405020304" pitchFamily="18" charset="0"/>
              </a:rPr>
              <a:t>left</a:t>
            </a:r>
            <a:r>
              <a:rPr lang="en-GB" dirty="0" smtClean="0">
                <a:ea typeface="Times New Roman" panose="02020603050405020304" pitchFamily="18" charset="0"/>
              </a:rPr>
              <a:t>). H-field distribution at 14.9MV/m</a:t>
            </a:r>
            <a:r>
              <a:rPr lang="en-GB" dirty="0">
                <a:ea typeface="Times New Roman" panose="02020603050405020304" pitchFamily="18" charset="0"/>
              </a:rPr>
              <a:t> </a:t>
            </a:r>
            <a:r>
              <a:rPr lang="en-GB" dirty="0" smtClean="0">
                <a:ea typeface="Times New Roman" panose="02020603050405020304" pitchFamily="18" charset="0"/>
              </a:rPr>
              <a:t>(right)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918" y="2209800"/>
            <a:ext cx="3581400" cy="316374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7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144" y="1194342"/>
            <a:ext cx="4259327" cy="149968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457200" y="3548795"/>
            <a:ext cx="8319676" cy="2964992"/>
            <a:chOff x="100337" y="1009710"/>
            <a:chExt cx="8319676" cy="29649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16259" b="20514"/>
            <a:stretch/>
          </p:blipFill>
          <p:spPr>
            <a:xfrm>
              <a:off x="100337" y="1079102"/>
              <a:ext cx="8319676" cy="2895600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3024361" y="1009710"/>
              <a:ext cx="2942896" cy="847635"/>
            </a:xfrm>
            <a:prstGeom prst="straightConnector1">
              <a:avLst/>
            </a:prstGeom>
            <a:ln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455290" y="1285965"/>
              <a:ext cx="1497710" cy="571380"/>
            </a:xfrm>
            <a:prstGeom prst="straightConnector1">
              <a:avLst/>
            </a:prstGeom>
            <a:ln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71944" y="1524000"/>
              <a:ext cx="185513" cy="1014427"/>
            </a:xfrm>
            <a:prstGeom prst="straightConnector1">
              <a:avLst/>
            </a:prstGeom>
            <a:ln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757457" y="1085910"/>
              <a:ext cx="3929287" cy="819090"/>
            </a:xfrm>
            <a:prstGeom prst="straightConnector1">
              <a:avLst/>
            </a:prstGeom>
            <a:ln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1366882" y="1219200"/>
              <a:ext cx="1900262" cy="2133600"/>
            </a:xfrm>
            <a:prstGeom prst="straightConnector1">
              <a:avLst/>
            </a:prstGeom>
            <a:ln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267144" y="1371600"/>
              <a:ext cx="152400" cy="1905000"/>
            </a:xfrm>
            <a:prstGeom prst="straightConnector1">
              <a:avLst/>
            </a:prstGeom>
            <a:ln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6595" y="1079102"/>
              <a:ext cx="684494" cy="597297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70952" y="1081850"/>
              <a:ext cx="2453409" cy="646331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Matched TEM Impedance Boundary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74902" y="2935173"/>
              <a:ext cx="2318135" cy="646331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Matched Dipole HOMs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Impedance Boundary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4900787" y="1534333"/>
              <a:ext cx="3142316" cy="1589867"/>
            </a:xfrm>
            <a:prstGeom prst="straightConnector1">
              <a:avLst/>
            </a:prstGeom>
            <a:ln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066801" y="3505200"/>
              <a:ext cx="3047999" cy="304800"/>
            </a:xfrm>
            <a:prstGeom prst="straightConnector1">
              <a:avLst/>
            </a:prstGeom>
            <a:ln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3116" y="2829158"/>
              <a:ext cx="687671" cy="752346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</p:pic>
      </p:grpSp>
      <p:sp>
        <p:nvSpPr>
          <p:cNvPr id="31" name="TextBox 30"/>
          <p:cNvSpPr txBox="1"/>
          <p:nvPr/>
        </p:nvSpPr>
        <p:spPr>
          <a:xfrm>
            <a:off x="4913814" y="3080092"/>
            <a:ext cx="425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&gt; 1000 modes in 4- 10 GHz frequency band</a:t>
            </a:r>
            <a:endParaRPr lang="en-US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9878" y="158108"/>
            <a:ext cx="8103570" cy="753033"/>
          </a:xfrm>
        </p:spPr>
        <p:txBody>
          <a:bodyPr/>
          <a:lstStyle/>
          <a:p>
            <a:r>
              <a:rPr lang="en-US" sz="2400" dirty="0"/>
              <a:t>Analysis of HOM Spectrum in the 3.9GHz LCLS-II cavity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1294570"/>
            <a:ext cx="523366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Recent HOM modeling in modified cavity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 cavities </a:t>
            </a: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random mechanical errors </a:t>
            </a: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(± 0.1mm). Compare with INFN.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cavities tuned to frequency and flatness (&gt;90%)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plated bellows in between cavities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Statistics: 10…20 cavities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0341" y="6212818"/>
            <a:ext cx="215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chemeClr val="accent5">
                    <a:lumMod val="75000"/>
                  </a:schemeClr>
                </a:solidFill>
              </a:rPr>
              <a:t>A.Lunin</a:t>
            </a:r>
            <a:r>
              <a:rPr lang="en-US" sz="1400" i="1" dirty="0" smtClean="0">
                <a:solidFill>
                  <a:schemeClr val="accent5">
                    <a:lumMod val="75000"/>
                  </a:schemeClr>
                </a:solidFill>
              </a:rPr>
              <a:t> / </a:t>
            </a:r>
            <a:r>
              <a:rPr lang="en-US" sz="1400" i="1" dirty="0" err="1" smtClean="0">
                <a:solidFill>
                  <a:schemeClr val="accent5">
                    <a:lumMod val="75000"/>
                  </a:schemeClr>
                </a:solidFill>
              </a:rPr>
              <a:t>T.Khabiboulline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85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729537"/>
              </p:ext>
            </p:extLst>
          </p:nvPr>
        </p:nvGraphicFramePr>
        <p:xfrm>
          <a:off x="342900" y="728283"/>
          <a:ext cx="8458200" cy="537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SPW 13.0 Graph" r:id="rId3" imgW="8676222" imgH="6134211" progId="SigmaPlotGraphicObject.12">
                  <p:embed/>
                </p:oleObj>
              </mc:Choice>
              <mc:Fallback>
                <p:oleObj name="SPW 13.0 Graph" r:id="rId3" imgW="8676222" imgH="6134211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728283"/>
                        <a:ext cx="8458200" cy="537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528228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HOMs Resonant Losses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3.9 GHz LCLS-II cavity (run #1)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7BA4-925A-4A9C-9E86-F56F881F8328}" type="slidenum">
              <a:rPr lang="en-US" smtClean="0"/>
              <a:t>24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LCLS-II 3.9GHz CM FDR, Jan.30-31,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629619"/>
          </a:xfrm>
        </p:spPr>
        <p:txBody>
          <a:bodyPr/>
          <a:lstStyle/>
          <a:p>
            <a:r>
              <a:rPr lang="en-US" dirty="0" err="1" smtClean="0"/>
              <a:t>Wakefields</a:t>
            </a:r>
            <a:r>
              <a:rPr lang="en-US" dirty="0" smtClean="0"/>
              <a:t> in 3.9 GHz CM for 1mm 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8" y="2272116"/>
            <a:ext cx="4971756" cy="304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032307"/>
            <a:ext cx="2057400" cy="1727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284" y="1295400"/>
            <a:ext cx="3640853" cy="27431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0128" y="5657534"/>
            <a:ext cx="5124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Beam line layout of the 3.9 GHz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cryomodule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 for the LCLS-II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linac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4038506"/>
            <a:ext cx="34379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Integrated steady state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wakefield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 power generated by 25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μm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 bunch (blue) and 1 mm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bunch (red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) of 300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pC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 and 1 MHz, in the 1.3 GHz and 3.9 GHz LCLS-II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cryomodules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respectively.</a:t>
            </a:r>
          </a:p>
          <a:p>
            <a:endParaRPr lang="en-US" sz="1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The overall powers of 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</a:rPr>
              <a:t>wakefields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above the TM01 mode cut off are estimated to be 12.8 W and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9.4 W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 respectively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2724"/>
            <a:ext cx="2977178" cy="54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43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Wakefield loss distribution in CM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1" y="1265597"/>
            <a:ext cx="4495799" cy="1034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" y="2249585"/>
            <a:ext cx="4549096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45169" y="3564230"/>
            <a:ext cx="472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E-distribution for BLA and FPC components of 3.9GHz CM with TM01 mode excited at 20GHz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052658"/>
            <a:ext cx="4053742" cy="26991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3718119"/>
            <a:ext cx="3962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Spectrum of WF loss in beamline components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70" y="4997590"/>
            <a:ext cx="4034932" cy="1060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302" y="4128295"/>
            <a:ext cx="3994150" cy="255248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09600" y="4512110"/>
            <a:ext cx="3276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WF loss distribution in  2 CMs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463138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3.9 GHz: Power removed by HOM coupler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1524000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Sukhanov</a:t>
            </a:r>
            <a:endParaRPr lang="en-US" sz="16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49" y="1905000"/>
            <a:ext cx="4768950" cy="335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8416" y="5233086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Simulation model includes copper plated bellows between cavities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HOM 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frequencies have random distribution ~ 1MHz </a:t>
            </a:r>
            <a:r>
              <a:rPr lang="en-US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rms</a:t>
            </a:r>
            <a:endParaRPr lang="en-US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Max values of R/Q for each mode is used (vs. cavity to cavity distance)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Q</a:t>
            </a:r>
            <a:r>
              <a:rPr lang="en-US" baseline="-25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HOM 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&lt; 10</a:t>
            </a:r>
            <a:r>
              <a:rPr lang="en-US" baseline="30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6 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for most dangerous modes</a:t>
            </a:r>
            <a:endParaRPr lang="en-US" baseline="300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883177" cy="33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4001" y="3892020"/>
            <a:ext cx="242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R/Q of monopole modes in cavity chain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8544" y="1345089"/>
            <a:ext cx="791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hom</a:t>
            </a:r>
            <a:r>
              <a:rPr lang="en-US" dirty="0" smtClean="0"/>
              <a:t> = 10</a:t>
            </a:r>
            <a:r>
              <a:rPr lang="en-US" baseline="30000" dirty="0" smtClean="0"/>
              <a:t>6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2060"/>
                </a:solidFill>
              </a:rPr>
              <a:t>Median(50%) P&lt;2W; Prob. &lt;1%(1/100 </a:t>
            </a:r>
            <a:r>
              <a:rPr lang="en-US" dirty="0" err="1" smtClean="0">
                <a:solidFill>
                  <a:srgbClr val="002060"/>
                </a:solidFill>
              </a:rPr>
              <a:t>cav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en-US" baseline="30000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to have P &gt; 8W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48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7" y="2033715"/>
            <a:ext cx="4266955" cy="3308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2252" y="3614514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Wide cooling leads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(45mm x 2.5x10 mm</a:t>
            </a:r>
            <a:r>
              <a:rPr lang="en-US" sz="1600" baseline="30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2</a:t>
            </a:r>
            <a:r>
              <a:rPr lang="en-US" sz="1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)</a:t>
            </a:r>
            <a:endParaRPr lang="en-US" sz="16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0091" t="64667" r="27909" b="11819"/>
          <a:stretch/>
        </p:blipFill>
        <p:spPr>
          <a:xfrm>
            <a:off x="1660388" y="2420728"/>
            <a:ext cx="1446793" cy="11598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7129" y="224447"/>
            <a:ext cx="811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simulation for HOM feedthrough and cable (TFlex401)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4578" y="5342190"/>
            <a:ext cx="4108254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Cable is OK up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to 9 W input power flow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(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80°C cable limit).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 , 3.9 GHz RF design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6E4C-6333-4DFD-BF5D-A50EA7E5D376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430832" y="5717838"/>
            <a:ext cx="2165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M.Hasan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T.Khabiboulline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615959"/>
              </p:ext>
            </p:extLst>
          </p:nvPr>
        </p:nvGraphicFramePr>
        <p:xfrm>
          <a:off x="4823412" y="1952369"/>
          <a:ext cx="3772756" cy="3324290"/>
        </p:xfrm>
        <a:graphic>
          <a:graphicData uri="http://schemas.openxmlformats.org/drawingml/2006/table">
            <a:tbl>
              <a:tblPr/>
              <a:tblGrid>
                <a:gridCol w="95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Flow[W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2K [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5K [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50K [mW]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300K [mw]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-416.87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-326.02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-226.41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383.02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1017.10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489.75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1223.63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1481.52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1812.94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1301.92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5328779" y="3219569"/>
            <a:ext cx="3237371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86465" y="834362"/>
            <a:ext cx="8252735" cy="9676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Expected power to HOM coupler &lt; </a:t>
            </a:r>
            <a:r>
              <a:rPr lang="en-US" dirty="0" smtClean="0">
                <a:latin typeface="Calibri" panose="020F0502020204030204" pitchFamily="34" charset="0"/>
              </a:rPr>
              <a:t>5 W </a:t>
            </a:r>
            <a:r>
              <a:rPr lang="en-US" dirty="0" smtClean="0">
                <a:latin typeface="Calibri" panose="020F0502020204030204" pitchFamily="34" charset="0"/>
              </a:rPr>
              <a:t>(incl. &lt;1W max from 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fund, mode)</a:t>
            </a:r>
          </a:p>
          <a:p>
            <a:pPr marL="228600" indent="-2286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dissipated in cable (0.6dB/m) 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may </a:t>
            </a:r>
            <a:r>
              <a:rPr lang="en-US" dirty="0" smtClean="0">
                <a:latin typeface="Calibri" panose="020F0502020204030204" pitchFamily="34" charset="0"/>
              </a:rPr>
              <a:t>heat HOM antenna</a:t>
            </a:r>
          </a:p>
          <a:p>
            <a:pPr marL="228600" indent="-2286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Thermal intercept (2K) FF and cable intercepts (5K and 50K)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71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and HOM absorber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19200"/>
            <a:ext cx="3631736" cy="283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89" y="3657600"/>
            <a:ext cx="497593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4144" y="1371600"/>
            <a:ext cx="4875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Concept:  Use 1.3GHz beam line components (ID=78mm) in transition between cavity string:</a:t>
            </a:r>
          </a:p>
          <a:p>
            <a:pPr marL="519113" indent="-2349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BPM,</a:t>
            </a:r>
          </a:p>
          <a:p>
            <a:pPr marL="519113" indent="-2349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Spool piece,</a:t>
            </a:r>
          </a:p>
          <a:p>
            <a:pPr marL="519113" indent="-2349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Gate-valve,</a:t>
            </a:r>
          </a:p>
          <a:p>
            <a:pPr marL="519113" indent="-2349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Beamline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 HOM absorber</a:t>
            </a:r>
            <a:endParaRPr lang="en-US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43" y="4447163"/>
            <a:ext cx="396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Optimize length and shape of transition from ø38mm to ø78mm for minimum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wakefield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</a:p>
          <a:p>
            <a:endParaRPr lang="en-US" sz="8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Short ~25mm in flange (XFEL)</a:t>
            </a:r>
          </a:p>
          <a:p>
            <a:pPr marL="285750" indent="-1127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Long &gt;300mm in spool-piece (upstream)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50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483" y="343521"/>
            <a:ext cx="8610600" cy="438245"/>
          </a:xfrm>
        </p:spPr>
        <p:txBody>
          <a:bodyPr/>
          <a:lstStyle/>
          <a:p>
            <a:r>
              <a:rPr lang="en-US" sz="2400" dirty="0" smtClean="0"/>
              <a:t>3.9 GHz CM </a:t>
            </a:r>
            <a:r>
              <a:rPr lang="en-US" sz="2400" dirty="0" smtClean="0"/>
              <a:t>Physical Requirements </a:t>
            </a:r>
            <a:r>
              <a:rPr lang="en-US" sz="2000" dirty="0" smtClean="0"/>
              <a:t>(</a:t>
            </a:r>
            <a:r>
              <a:rPr lang="en-US" sz="2400" b="0" dirty="0" smtClean="0"/>
              <a:t> </a:t>
            </a:r>
            <a:r>
              <a:rPr lang="en-US" sz="2000" dirty="0"/>
              <a:t>LCLSII-4.1-PR-0097-R2 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96" y="3124200"/>
            <a:ext cx="4598291" cy="2975058"/>
          </a:xfrm>
          <a:prstGeom prst="rect">
            <a:avLst/>
          </a:prstGeom>
        </p:spPr>
      </p:pic>
      <p:pic>
        <p:nvPicPr>
          <p:cNvPr id="8" name="Picture 7" descr="line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337" y="1128833"/>
            <a:ext cx="2423919" cy="23210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2133600"/>
            <a:ext cx="122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XFEL result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49" y="3628808"/>
            <a:ext cx="3865725" cy="22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4" y="1194964"/>
            <a:ext cx="6452937" cy="18397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78868" y="5791481"/>
            <a:ext cx="785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2.4×10</a:t>
            </a:r>
            <a:r>
              <a:rPr lang="en-US" sz="14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4494" y="5791481"/>
            <a:ext cx="785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3.0×10</a:t>
            </a:r>
            <a:r>
              <a:rPr lang="en-US" sz="14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54" y="6039128"/>
            <a:ext cx="7783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</a:rPr>
              <a:t>0.01% amplitude and 0.01° phase stability on short (seconds) time scales 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87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03570" cy="75303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17525" y="1524000"/>
            <a:ext cx="8108950" cy="4343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General Design and Technology exist (based on XFEL/INFN)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meet LCLS-II requirements design of cavity, coupler, HV, tuner was modified to reduce risks and improve performance at </a:t>
            </a:r>
            <a:r>
              <a:rPr lang="en-US" dirty="0" err="1" smtClean="0"/>
              <a:t>cw</a:t>
            </a:r>
            <a:r>
              <a:rPr lang="en-US" dirty="0" smtClean="0"/>
              <a:t> operation.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Simulations of critical RF components complete, Design Verification program is focuses on prove proposed modifications and predict performance in LCLS-II cryostat.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Prototypes of auxiliary components (Tuner, main coupler, magnetic shielding, feedthroughs,…) are built and under studies.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56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02037" y="1670051"/>
            <a:ext cx="8316912" cy="4648200"/>
          </a:xfrm>
        </p:spPr>
        <p:txBody>
          <a:bodyPr/>
          <a:lstStyle/>
          <a:p>
            <a:r>
              <a:rPr lang="en-US" dirty="0" smtClean="0"/>
              <a:t>Thanks:</a:t>
            </a:r>
          </a:p>
          <a:p>
            <a:endParaRPr lang="en-US" dirty="0" smtClean="0"/>
          </a:p>
          <a:p>
            <a:r>
              <a:rPr lang="en-US" dirty="0" err="1" smtClean="0"/>
              <a:t>R.Stanek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C.Ginzburg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/>
              <a:t>E.Harms</a:t>
            </a:r>
            <a:r>
              <a:rPr lang="en-US" dirty="0"/>
              <a:t>, </a:t>
            </a:r>
            <a:r>
              <a:rPr lang="en-US" dirty="0" err="1"/>
              <a:t>G.Wu</a:t>
            </a:r>
            <a:r>
              <a:rPr lang="en-US" dirty="0" smtClean="0"/>
              <a:t>, </a:t>
            </a:r>
            <a:r>
              <a:rPr lang="en-US" dirty="0" err="1" smtClean="0"/>
              <a:t>T.Khabiboulline</a:t>
            </a:r>
            <a:r>
              <a:rPr lang="en-US" dirty="0" smtClean="0"/>
              <a:t>, </a:t>
            </a:r>
            <a:r>
              <a:rPr lang="en-US" dirty="0" err="1" smtClean="0"/>
              <a:t>I.Gonin</a:t>
            </a:r>
            <a:r>
              <a:rPr lang="en-US" dirty="0" smtClean="0"/>
              <a:t>, </a:t>
            </a:r>
            <a:r>
              <a:rPr lang="en-US" dirty="0" err="1" smtClean="0"/>
              <a:t>A.Lunin</a:t>
            </a:r>
            <a:r>
              <a:rPr lang="en-US" dirty="0" smtClean="0"/>
              <a:t>, </a:t>
            </a:r>
            <a:r>
              <a:rPr lang="en-US" dirty="0" err="1" smtClean="0"/>
              <a:t>Y.Orlov</a:t>
            </a:r>
            <a:r>
              <a:rPr lang="en-US" dirty="0" smtClean="0"/>
              <a:t>, S</a:t>
            </a:r>
            <a:r>
              <a:rPr lang="en-US" dirty="0"/>
              <a:t>. </a:t>
            </a:r>
            <a:r>
              <a:rPr lang="en-US" dirty="0" err="1" smtClean="0"/>
              <a:t>Chandrasekaran</a:t>
            </a:r>
            <a:r>
              <a:rPr lang="en-US" dirty="0" smtClean="0"/>
              <a:t>, </a:t>
            </a:r>
            <a:r>
              <a:rPr lang="en-US" dirty="0" err="1" smtClean="0"/>
              <a:t>A.Saini</a:t>
            </a:r>
            <a:r>
              <a:rPr lang="en-US" dirty="0" smtClean="0"/>
              <a:t>, </a:t>
            </a:r>
            <a:r>
              <a:rPr lang="en-US" dirty="0" err="1" smtClean="0"/>
              <a:t>S.Kazakov</a:t>
            </a:r>
            <a:r>
              <a:rPr lang="en-US" dirty="0" smtClean="0"/>
              <a:t>,, </a:t>
            </a:r>
            <a:r>
              <a:rPr lang="en-US" dirty="0" err="1" smtClean="0"/>
              <a:t>C.Grimm</a:t>
            </a:r>
            <a:r>
              <a:rPr lang="en-US" dirty="0" smtClean="0"/>
              <a:t>, </a:t>
            </a:r>
            <a:r>
              <a:rPr lang="en-US" dirty="0" err="1" smtClean="0"/>
              <a:t>M.Foley</a:t>
            </a:r>
            <a:r>
              <a:rPr lang="en-US" dirty="0" smtClean="0"/>
              <a:t>, </a:t>
            </a:r>
            <a:r>
              <a:rPr lang="en-US" dirty="0" err="1" smtClean="0"/>
              <a:t>Y.Pischalnikov</a:t>
            </a:r>
            <a:r>
              <a:rPr lang="en-US" dirty="0" smtClean="0"/>
              <a:t>, </a:t>
            </a:r>
            <a:r>
              <a:rPr lang="en-US" dirty="0" err="1" smtClean="0"/>
              <a:t>T.Arkan</a:t>
            </a:r>
            <a:r>
              <a:rPr lang="en-US" dirty="0" smtClean="0"/>
              <a:t>, </a:t>
            </a:r>
            <a:r>
              <a:rPr lang="en-US" dirty="0" err="1" smtClean="0"/>
              <a:t>A.Rowe</a:t>
            </a:r>
            <a:r>
              <a:rPr lang="en-US" dirty="0" smtClean="0"/>
              <a:t>, </a:t>
            </a:r>
            <a:r>
              <a:rPr lang="en-US" dirty="0" err="1" smtClean="0"/>
              <a:t>A.Grassellino</a:t>
            </a:r>
            <a:r>
              <a:rPr lang="en-US" dirty="0" smtClean="0"/>
              <a:t>, </a:t>
            </a:r>
            <a:r>
              <a:rPr lang="en-US" dirty="0" err="1" smtClean="0"/>
              <a:t>J.Kaluzny</a:t>
            </a:r>
            <a:r>
              <a:rPr lang="en-US" dirty="0" smtClean="0"/>
              <a:t>, </a:t>
            </a:r>
            <a:r>
              <a:rPr lang="en-US" dirty="0" err="1" smtClean="0"/>
              <a:t>O.Prokofiev</a:t>
            </a:r>
            <a:r>
              <a:rPr lang="en-US" dirty="0" smtClean="0"/>
              <a:t>, </a:t>
            </a:r>
            <a:r>
              <a:rPr lang="en-US" dirty="0" err="1" smtClean="0"/>
              <a:t>J.Ozelis</a:t>
            </a:r>
            <a:r>
              <a:rPr lang="en-US" dirty="0" smtClean="0"/>
              <a:t>, </a:t>
            </a:r>
            <a:r>
              <a:rPr lang="en-US" dirty="0" err="1" smtClean="0"/>
              <a:t>A.Saini</a:t>
            </a:r>
            <a:r>
              <a:rPr lang="en-US" dirty="0" smtClean="0"/>
              <a:t>, </a:t>
            </a:r>
            <a:r>
              <a:rPr lang="en-US" dirty="0" err="1" smtClean="0"/>
              <a:t>J.Kaluzny</a:t>
            </a:r>
            <a:r>
              <a:rPr lang="en-US" dirty="0" smtClean="0"/>
              <a:t>, </a:t>
            </a:r>
            <a:r>
              <a:rPr lang="en-US" dirty="0" err="1" smtClean="0"/>
              <a:t>S.Yakovlev</a:t>
            </a:r>
            <a:r>
              <a:rPr lang="en-US" dirty="0" smtClean="0"/>
              <a:t>, </a:t>
            </a:r>
            <a:r>
              <a:rPr lang="en-US" dirty="0" err="1" smtClean="0"/>
              <a:t>M.Hasan</a:t>
            </a:r>
            <a:r>
              <a:rPr lang="en-US" dirty="0" smtClean="0"/>
              <a:t>, </a:t>
            </a:r>
            <a:r>
              <a:rPr lang="en-US" dirty="0" err="1" smtClean="0"/>
              <a:t>T.Peterson</a:t>
            </a:r>
            <a:r>
              <a:rPr lang="en-US" dirty="0" smtClean="0"/>
              <a:t>,, </a:t>
            </a:r>
            <a:r>
              <a:rPr lang="en-US" dirty="0" err="1" smtClean="0"/>
              <a:t>Y.He</a:t>
            </a:r>
            <a:r>
              <a:rPr lang="en-US" dirty="0" smtClean="0"/>
              <a:t>, E. </a:t>
            </a:r>
            <a:r>
              <a:rPr lang="en-US" dirty="0" err="1" smtClean="0"/>
              <a:t>Borissov</a:t>
            </a:r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72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514600"/>
            <a:ext cx="8103570" cy="753033"/>
          </a:xfrm>
        </p:spPr>
        <p:txBody>
          <a:bodyPr/>
          <a:lstStyle/>
          <a:p>
            <a:pPr algn="ctr"/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46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54819"/>
            <a:ext cx="3962400" cy="453831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04800" y="152400"/>
            <a:ext cx="42672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Transverse</a:t>
            </a:r>
            <a:r>
              <a:rPr lang="en-US" sz="2000" dirty="0" smtClean="0">
                <a:latin typeface="Calibri" panose="020F0502020204030204" pitchFamily="34" charset="0"/>
              </a:rPr>
              <a:t> deformations, </a:t>
            </a:r>
            <a:r>
              <a:rPr lang="en-GB" sz="2000" dirty="0">
                <a:latin typeface="Calibri" panose="020F0502020204030204" pitchFamily="34" charset="0"/>
              </a:rPr>
              <a:t>for original (upper) and modified (lower) couplers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C9CF-CCB3-4CA5-BA32-FAA981517059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54819"/>
            <a:ext cx="3962400" cy="453831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877619" y="153035"/>
            <a:ext cx="386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</a:rPr>
              <a:t>Longitudinal </a:t>
            </a:r>
            <a:r>
              <a:rPr lang="en-US" dirty="0">
                <a:latin typeface="Calibri" panose="020F0502020204030204" pitchFamily="34" charset="0"/>
              </a:rPr>
              <a:t> deformations, </a:t>
            </a:r>
            <a:r>
              <a:rPr lang="en-GB" dirty="0">
                <a:latin typeface="Calibri" panose="020F0502020204030204" pitchFamily="34" charset="0"/>
              </a:rPr>
              <a:t>for original (upper) and modified (lower) couplers 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246454"/>
              </p:ext>
            </p:extLst>
          </p:nvPr>
        </p:nvGraphicFramePr>
        <p:xfrm>
          <a:off x="457199" y="5416885"/>
          <a:ext cx="3581401" cy="106011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08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47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  <a:r>
                        <a:rPr lang="en-GB" sz="1200" b="0" dirty="0" smtClean="0">
                          <a:effectLst/>
                        </a:rPr>
                        <a:t>Stresses, MPa/mm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20 </a:t>
                      </a:r>
                      <a:r>
                        <a:rPr lang="en-GB" sz="1200" b="0" dirty="0" smtClean="0">
                          <a:effectLst/>
                        </a:rPr>
                        <a:t>conv.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10 </a:t>
                      </a:r>
                      <a:r>
                        <a:rPr lang="en-GB" sz="1200" b="0" dirty="0" smtClean="0">
                          <a:effectLst/>
                        </a:rPr>
                        <a:t>conv.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6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Inner conductor, </a:t>
                      </a:r>
                      <a:r>
                        <a:rPr lang="en-GB" sz="1200" b="0" dirty="0" smtClean="0">
                          <a:effectLst/>
                        </a:rPr>
                        <a:t>transverse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26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45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6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Outer conductor, </a:t>
                      </a:r>
                      <a:r>
                        <a:rPr lang="en-GB" sz="1200" b="0" dirty="0" smtClean="0">
                          <a:effectLst/>
                        </a:rPr>
                        <a:t>transverse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44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44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6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Inner conductor, </a:t>
                      </a:r>
                      <a:r>
                        <a:rPr lang="en-GB" sz="1200" b="0" dirty="0" smtClean="0">
                          <a:effectLst/>
                        </a:rPr>
                        <a:t>longitudinal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150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290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66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Outer conductor, </a:t>
                      </a:r>
                      <a:r>
                        <a:rPr lang="en-GB" sz="1200" b="0" dirty="0" smtClean="0">
                          <a:effectLst/>
                        </a:rPr>
                        <a:t>longitudinal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96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96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54" y="5715000"/>
            <a:ext cx="452174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LCLS-II 3.9GHz CM FDR, Jan.30-31,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43" y="152400"/>
            <a:ext cx="8311178" cy="7530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LCLS-II 3.9GHz Cryomodule, (F10014857 in Team Center)</a:t>
            </a:r>
            <a:endParaRPr lang="en-US" sz="24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7772400" cy="453335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30"/>
          <a:stretch/>
        </p:blipFill>
        <p:spPr bwMode="auto">
          <a:xfrm>
            <a:off x="3581400" y="5476240"/>
            <a:ext cx="5462270" cy="1000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86" b="97105" l="1768" r="99890">
                        <a14:foregroundMark x1="10608" y1="65924" x2="10608" y2="65924"/>
                        <a14:foregroundMark x1="90497" y1="24499" x2="90497" y2="24499"/>
                        <a14:foregroundMark x1="99890" y1="78396" x2="99890" y2="78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143000"/>
            <a:ext cx="2947178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54483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XFEL cavity orientation (z-rotation:180 </a:t>
            </a:r>
            <a:r>
              <a:rPr lang="en-US" sz="1600" dirty="0" err="1" smtClean="0">
                <a:solidFill>
                  <a:srgbClr val="0000CC"/>
                </a:solidFill>
              </a:rPr>
              <a:t>deg</a:t>
            </a:r>
            <a:r>
              <a:rPr lang="en-US" sz="1600" dirty="0" smtClean="0">
                <a:solidFill>
                  <a:srgbClr val="0000CC"/>
                </a:solidFill>
              </a:rPr>
              <a:t>)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25" y="1066800"/>
            <a:ext cx="357187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8 - 3.9GHz </a:t>
            </a:r>
            <a:r>
              <a:rPr lang="en-US" dirty="0"/>
              <a:t>c</a:t>
            </a:r>
            <a:r>
              <a:rPr lang="en-US" dirty="0" smtClean="0"/>
              <a:t>avities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ower couplers from both sides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2-coldmass supports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Interconnection sliding bellow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38” OD vacuum vessel pipe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One thermo shields:50K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/>
              <a:t>5K intercept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1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LCLS-II. 3.9GHz Cavity String (F10014812)</a:t>
            </a:r>
            <a:endParaRPr lang="en-US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3" y="1779099"/>
            <a:ext cx="7241304" cy="4214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05654" y="5092433"/>
            <a:ext cx="119280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latin typeface="Calibri" panose="020F0502020204030204" pitchFamily="34" charset="0"/>
              </a:rPr>
              <a:t>3.9 cavity Style-A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139817" y="4937432"/>
            <a:ext cx="262238" cy="198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0" y="556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24325" y="4613814"/>
            <a:ext cx="136880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latin typeface="Calibri" panose="020F0502020204030204" pitchFamily="34" charset="0"/>
              </a:rPr>
              <a:t>3.9 cavity Style-B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261450" y="4477433"/>
            <a:ext cx="228599" cy="236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86428" y="5839599"/>
            <a:ext cx="118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Gate Valve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 flipV="1">
            <a:off x="1981200" y="5747267"/>
            <a:ext cx="405228" cy="276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15000" y="358140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Blade tuner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493131" y="3581400"/>
            <a:ext cx="307327" cy="139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8600" y="4154269"/>
            <a:ext cx="97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Spool piece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90600" y="4546431"/>
            <a:ext cx="818755" cy="452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" y="1190625"/>
            <a:ext cx="4603319" cy="14148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7" y="4242467"/>
            <a:ext cx="3657600" cy="20028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44328" y="4390428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Spool piece</a:t>
            </a:r>
          </a:p>
          <a:p>
            <a:r>
              <a:rPr lang="en-US" dirty="0"/>
              <a:t>a</a:t>
            </a:r>
            <a:r>
              <a:rPr lang="en-US" dirty="0" smtClean="0"/>
              <a:t>nd BPM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6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47" y="3282788"/>
            <a:ext cx="4204867" cy="33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426680"/>
            <a:ext cx="4270375" cy="289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2209799"/>
            <a:ext cx="4457710" cy="9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0068" y="1143000"/>
            <a:ext cx="4336958" cy="885501"/>
            <a:chOff x="609600" y="914400"/>
            <a:chExt cx="7696684" cy="1472767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14400"/>
              <a:ext cx="4038599" cy="146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685" y="920316"/>
              <a:ext cx="4038599" cy="146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0986"/>
            <a:ext cx="4491577" cy="87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43" y="2953725"/>
            <a:ext cx="346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FLASH-like </a:t>
            </a:r>
            <a:r>
              <a:rPr lang="en-US" b="1" i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Cryomodule</a:t>
            </a:r>
            <a:r>
              <a:rPr lang="en-US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Layout: </a:t>
            </a:r>
            <a:endParaRPr lang="en-US" b="1" i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010" y="4067665"/>
            <a:ext cx="368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XFEL/LCLS2 </a:t>
            </a:r>
            <a:r>
              <a:rPr lang="en-US" b="1" i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Cryomodule</a:t>
            </a:r>
            <a:r>
              <a:rPr lang="en-US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Layout:  </a:t>
            </a:r>
            <a:endParaRPr lang="en-US" b="1" i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8281" y="152400"/>
            <a:ext cx="4457700" cy="53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latin typeface="Calibri" panose="020F0502020204030204" pitchFamily="34" charset="0"/>
              </a:rPr>
              <a:t>3.9 GHz </a:t>
            </a:r>
            <a:r>
              <a:rPr lang="en-US" sz="2800" b="1" i="1" dirty="0" err="1" smtClean="0">
                <a:latin typeface="Calibri" panose="020F0502020204030204" pitchFamily="34" charset="0"/>
              </a:rPr>
              <a:t>Cryomodule</a:t>
            </a:r>
            <a:r>
              <a:rPr lang="en-US" sz="2800" b="1" i="1" dirty="0" smtClean="0">
                <a:latin typeface="Calibri" panose="020F0502020204030204" pitchFamily="34" charset="0"/>
              </a:rPr>
              <a:t> Options </a:t>
            </a:r>
            <a:endParaRPr lang="en-US" sz="2800" b="1" i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143" y="1943835"/>
            <a:ext cx="368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1.3GHz like </a:t>
            </a:r>
            <a:r>
              <a:rPr lang="en-US" b="1" i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Cryomodule</a:t>
            </a:r>
            <a:r>
              <a:rPr lang="en-US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Layout:  </a:t>
            </a:r>
            <a:endParaRPr lang="en-US" b="1" i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328732" y="716064"/>
            <a:ext cx="274320" cy="0"/>
          </a:xfrm>
          <a:prstGeom prst="line">
            <a:avLst/>
          </a:prstGeom>
          <a:ln w="19050">
            <a:solidFill>
              <a:srgbClr val="4A3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28732" y="1081536"/>
            <a:ext cx="274320" cy="0"/>
          </a:xfrm>
          <a:prstGeom prst="line">
            <a:avLst/>
          </a:prstGeom>
          <a:ln w="19050">
            <a:solidFill>
              <a:srgbClr val="F70F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67136" y="512305"/>
            <a:ext cx="381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Symbol" panose="05050102010706020507" pitchFamily="18" charset="2"/>
              </a:rPr>
              <a:t>e</a:t>
            </a:r>
            <a:r>
              <a:rPr lang="en-US" sz="1500" baseline="-25000" dirty="0" smtClean="0"/>
              <a:t>y</a:t>
            </a:r>
            <a:endParaRPr lang="en-US" sz="15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8059444" y="850099"/>
            <a:ext cx="381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Symbol" panose="05050102010706020507" pitchFamily="18" charset="2"/>
              </a:rPr>
              <a:t>e</a:t>
            </a:r>
            <a:r>
              <a:rPr lang="en-US" sz="1500" baseline="-25000" dirty="0"/>
              <a:t>x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27777" y="623257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  </a:t>
            </a:r>
            <a:r>
              <a:rPr lang="en-US" dirty="0" err="1" smtClean="0">
                <a:latin typeface="Symbol" panose="05050102010706020507" pitchFamily="18" charset="2"/>
              </a:rPr>
              <a:t>De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 </a:t>
            </a:r>
            <a:r>
              <a:rPr lang="en-US" dirty="0" smtClean="0"/>
              <a:t> </a:t>
            </a:r>
            <a:r>
              <a:rPr lang="en-US" sz="1500" dirty="0" smtClean="0"/>
              <a:t>(%)  ~  6.0 %</a:t>
            </a:r>
            <a:endParaRPr lang="en-US" sz="1500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5943600" y="928188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Symbol" panose="05050102010706020507" pitchFamily="18" charset="2"/>
              </a:rPr>
              <a:t>De</a:t>
            </a:r>
            <a:r>
              <a:rPr lang="en-US" baseline="-25000" dirty="0" err="1"/>
              <a:t>y</a:t>
            </a:r>
            <a:r>
              <a:rPr lang="en-US" baseline="-25000" dirty="0"/>
              <a:t>   </a:t>
            </a:r>
            <a:r>
              <a:rPr lang="en-US" sz="1500" dirty="0" smtClean="0"/>
              <a:t>(%)   ~  24.0 %</a:t>
            </a:r>
            <a:endParaRPr lang="en-US" sz="150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36" y="4974219"/>
            <a:ext cx="1600200" cy="127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122743"/>
              </p:ext>
            </p:extLst>
          </p:nvPr>
        </p:nvGraphicFramePr>
        <p:xfrm>
          <a:off x="914401" y="4624519"/>
          <a:ext cx="2857152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89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1.3GHz-like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XFEL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alibri" panose="020F0502020204030204" pitchFamily="34" charset="0"/>
                        </a:rPr>
                        <a:t>Δε</a:t>
                      </a:r>
                      <a:r>
                        <a:rPr lang="en-US" sz="1600" baseline="-25000" dirty="0" smtClean="0">
                          <a:latin typeface="Calibri" panose="020F0502020204030204" pitchFamily="34" charset="0"/>
                        </a:rPr>
                        <a:t>x 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(%)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6 .0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0.09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alibri" panose="020F0502020204030204" pitchFamily="34" charset="0"/>
                        </a:rPr>
                        <a:t>Δε</a:t>
                      </a:r>
                      <a:r>
                        <a:rPr lang="en-US" sz="1600" baseline="-25000" dirty="0" smtClean="0">
                          <a:latin typeface="Calibri" panose="020F0502020204030204" pitchFamily="34" charset="0"/>
                        </a:rPr>
                        <a:t>y  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(%)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24.4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0.15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567777" y="1676400"/>
            <a:ext cx="9948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67777" y="3795467"/>
            <a:ext cx="994823" cy="181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7BA4-925A-4A9C-9E86-F56F881F8328}" type="slidenum">
              <a:rPr lang="en-US" smtClean="0"/>
              <a:t>36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LCLS-II 3.9GHz CM FDR, Jan.30-31,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design parameters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68539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For the same gradient fields in 3.9GHz cavity ~14% higher than in 1.3GHz cavity.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BCS resistance scale as freq</a:t>
            </a:r>
            <a:r>
              <a:rPr lang="en-US" baseline="30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71232"/>
            <a:ext cx="3779682" cy="338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2" y="1752600"/>
            <a:ext cx="3953755" cy="2575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32" y="4656082"/>
            <a:ext cx="4143375" cy="5429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232" y="5214962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Iris Ø=30mm; beam pipe Ø=40(38)mm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0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74" y="1143000"/>
            <a:ext cx="4437597" cy="367882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1574" y="153243"/>
            <a:ext cx="8656482" cy="685800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Cavity gradient and Q0 requirements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(from XFEL cavity production)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676" y="4882510"/>
            <a:ext cx="4461029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00CC"/>
                </a:solidFill>
                <a:latin typeface="Calibri" panose="020F0502020204030204" pitchFamily="34" charset="0"/>
              </a:rPr>
              <a:t>XFEL production cavities (INFN-Zenon);</a:t>
            </a:r>
          </a:p>
          <a:p>
            <a:pPr marL="230188" indent="-1762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All cavities have Q0 in range ~(2-3)·10</a:t>
            </a:r>
            <a:r>
              <a:rPr lang="en-US" baseline="30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9 </a:t>
            </a: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(2K)</a:t>
            </a:r>
          </a:p>
          <a:p>
            <a:pPr marL="230188" indent="-1762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No field slope up-to ~17 MV/m; </a:t>
            </a:r>
          </a:p>
          <a:p>
            <a:pPr marL="230188" indent="-1762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Quench at 20-23 MV/m, VTS</a:t>
            </a:r>
          </a:p>
          <a:p>
            <a:pPr marL="230188" indent="-1762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No Q degradation after welding to HV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561" y="2379189"/>
            <a:ext cx="1154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P.Perini</a:t>
            </a:r>
            <a:r>
              <a:rPr lang="en-US" sz="14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INFN</a:t>
            </a:r>
            <a:endParaRPr lang="en-US" sz="1400" i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743200" y="2264889"/>
            <a:ext cx="257081" cy="228600"/>
          </a:xfrm>
          <a:prstGeom prst="star5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806521"/>
              </p:ext>
            </p:extLst>
          </p:nvPr>
        </p:nvGraphicFramePr>
        <p:xfrm>
          <a:off x="4724400" y="1350377"/>
          <a:ext cx="4038600" cy="347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43085" y="5105400"/>
            <a:ext cx="364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Potential improvement of Q0 from 150C baking (FLASH cavities)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78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615098"/>
              </p:ext>
            </p:extLst>
          </p:nvPr>
        </p:nvGraphicFramePr>
        <p:xfrm>
          <a:off x="507638" y="1535505"/>
          <a:ext cx="5147161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0215" y="296366"/>
            <a:ext cx="8103570" cy="609600"/>
          </a:xfrm>
        </p:spPr>
        <p:txBody>
          <a:bodyPr/>
          <a:lstStyle/>
          <a:p>
            <a:r>
              <a:rPr lang="en-US" dirty="0" smtClean="0"/>
              <a:t>Chimney Power Limit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4448" y="374887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Table: </a:t>
            </a:r>
            <a:r>
              <a:rPr lang="en-US" dirty="0" err="1" smtClean="0">
                <a:latin typeface="Calibri" panose="020F0502020204030204" pitchFamily="34" charset="0"/>
              </a:rPr>
              <a:t>Cryoload</a:t>
            </a:r>
            <a:r>
              <a:rPr lang="en-US" dirty="0" smtClean="0">
                <a:latin typeface="Calibri" panose="020F0502020204030204" pitchFamily="34" charset="0"/>
              </a:rPr>
              <a:t> at 2K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70338"/>
              </p:ext>
            </p:extLst>
          </p:nvPr>
        </p:nvGraphicFramePr>
        <p:xfrm>
          <a:off x="5701100" y="4118210"/>
          <a:ext cx="3365220" cy="113431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9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65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Nominal </a:t>
                      </a:r>
                      <a:r>
                        <a:rPr lang="en-US" sz="1400" b="1" u="none" strike="noStrike" dirty="0" err="1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param</a:t>
                      </a:r>
                      <a:r>
                        <a:rPr lang="en-US" sz="14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in CM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VTS/HTS </a:t>
                      </a:r>
                      <a:r>
                        <a:rPr lang="en-US" sz="1400" b="1" u="none" strike="noStrike" dirty="0" err="1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param</a:t>
                      </a:r>
                      <a:endParaRPr lang="en-US" sz="1400" b="1" i="0" u="none" strike="noStrike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4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1400" b="1" u="none" strike="noStrike" baseline="-25000" dirty="0" err="1" smtClean="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 (MV/m)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14.9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  Q0, x 10</a:t>
                      </a:r>
                      <a:r>
                        <a:rPr lang="en-US" sz="1400" b="1" u="none" strike="noStrike" baseline="30000" dirty="0" smtClean="0">
                          <a:effectLst/>
                          <a:latin typeface="Calibri" panose="020F0502020204030204" pitchFamily="34" charset="0"/>
                        </a:rPr>
                        <a:t>9 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1.5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1.5 / 2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  P/</a:t>
                      </a:r>
                      <a:r>
                        <a:rPr lang="en-US" sz="14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cav</a:t>
                      </a:r>
                      <a:r>
                        <a:rPr lang="en-US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 (W)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23.6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25.9/34.5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53200" y="5332297"/>
                <a:ext cx="1775806" cy="697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𝑎𝑐𝑐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)∙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332297"/>
                <a:ext cx="1775806" cy="697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62400" y="4377590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LCLS2-1.3 GHz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4531478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LCLS2-3.9 GHz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06" y="1371600"/>
            <a:ext cx="3329594" cy="221773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2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753033"/>
          </a:xfrm>
        </p:spPr>
        <p:txBody>
          <a:bodyPr/>
          <a:lstStyle/>
          <a:p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 and couplers design issues and proposed modifications for LCLS-II CW operation</a:t>
            </a:r>
            <a:endParaRPr lang="en-US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590800" y="1981200"/>
            <a:ext cx="3352800" cy="1828800"/>
          </a:xfrm>
        </p:spPr>
        <p:txBody>
          <a:bodyPr>
            <a:normAutofit/>
          </a:bodyPr>
          <a:lstStyle/>
          <a:p>
            <a:pPr marL="347663" indent="-347663">
              <a:buFont typeface="Wingdings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Cavity (end groups)</a:t>
            </a:r>
          </a:p>
          <a:p>
            <a:pPr marL="347663" indent="-347663">
              <a:buFont typeface="Wingdings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 HOM coupler </a:t>
            </a:r>
          </a:p>
          <a:p>
            <a:pPr marL="347663" indent="-347663">
              <a:buFont typeface="Wingdings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Main Power Coupler 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37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3227" y="1162217"/>
            <a:ext cx="83057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</a:rPr>
              <a:t>FLASH/XFEL cavity design as a starting point.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</a:rPr>
              <a:t>CW operation in LCLS-II is more severe regime for the cavity.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</a:rPr>
              <a:t>Several important  modifications introduced to reduce risks and eliminate tuning and heating problems.</a:t>
            </a:r>
          </a:p>
          <a:p>
            <a:endParaRPr lang="en-US" sz="20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73038" algn="ctr"/>
            <a:r>
              <a:rPr lang="en-US" sz="2000" b="1" u="sng" dirty="0" smtClean="0">
                <a:solidFill>
                  <a:schemeClr val="bg2"/>
                </a:solidFill>
                <a:latin typeface="Calibri" panose="020F0502020204030204" pitchFamily="34" charset="0"/>
              </a:rPr>
              <a:t>Major m</a:t>
            </a:r>
            <a:r>
              <a:rPr lang="en-US" b="1" u="sng" dirty="0" smtClean="0">
                <a:solidFill>
                  <a:schemeClr val="bg2"/>
                </a:solidFill>
              </a:rPr>
              <a:t>odifications in cavity </a:t>
            </a:r>
            <a:r>
              <a:rPr lang="en-US" b="1" u="sng" dirty="0">
                <a:solidFill>
                  <a:schemeClr val="bg2"/>
                </a:solidFill>
              </a:rPr>
              <a:t>RF </a:t>
            </a:r>
            <a:r>
              <a:rPr lang="en-US" b="1" u="sng" dirty="0" smtClean="0">
                <a:solidFill>
                  <a:schemeClr val="bg2"/>
                </a:solidFill>
              </a:rPr>
              <a:t>design:</a:t>
            </a:r>
          </a:p>
          <a:p>
            <a:pPr marL="173038"/>
            <a:endParaRPr lang="en-US" sz="1000" b="1" u="sng" dirty="0" smtClean="0">
              <a:solidFill>
                <a:schemeClr val="bg2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</a:rPr>
              <a:t>Reduce beam pipe and bellow diameter from 40 to 38mm.</a:t>
            </a:r>
          </a:p>
          <a:p>
            <a:pPr marL="569913" lvl="1" indent="-1682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Shift frequency of lowest trapped mode (in coupler end) away from 3.9 GHz to eliminate problems with  tuning of HOM coupler notch frequency.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sz="2000" b="1" dirty="0" smtClean="0">
                <a:solidFill>
                  <a:schemeClr val="bg2"/>
                </a:solidFill>
              </a:rPr>
              <a:t>Modification of HOM coupler: increase </a:t>
            </a:r>
            <a:r>
              <a:rPr lang="en-US" sz="2000" b="1" dirty="0">
                <a:solidFill>
                  <a:schemeClr val="bg2"/>
                </a:solidFill>
              </a:rPr>
              <a:t>length of </a:t>
            </a:r>
            <a:r>
              <a:rPr lang="en-US" sz="2000" b="1" dirty="0" smtClean="0">
                <a:solidFill>
                  <a:schemeClr val="bg2"/>
                </a:solidFill>
              </a:rPr>
              <a:t>bump in F-part</a:t>
            </a:r>
            <a:endParaRPr lang="en-US" sz="2000" b="1" dirty="0">
              <a:solidFill>
                <a:schemeClr val="bg2"/>
              </a:solidFill>
            </a:endParaRPr>
          </a:p>
          <a:p>
            <a:pPr marL="569913" lvl="1" indent="-1682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Reduce penetration of antenna inside HOM cam 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Eliminate overheating of the HOM antenna in </a:t>
            </a:r>
            <a:r>
              <a:rPr lang="en-US" sz="20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cw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regime. I</a:t>
            </a:r>
          </a:p>
          <a:p>
            <a:pPr marL="569913" lvl="1" indent="-1682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Increase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wall thickness on the top of HOM can to prevent 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cracks and vacuum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leak </a:t>
            </a:r>
            <a:endParaRPr lang="en-US" sz="2000" dirty="0" smtClean="0">
              <a:solidFill>
                <a:srgbClr val="0000FF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569913" lvl="1" indent="-1682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Shortening length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of 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antenna in HOM feedthrough</a:t>
            </a:r>
            <a:endParaRPr lang="en-US" sz="20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A4001D"/>
                </a:solidFill>
              </a:rPr>
              <a:t>LCLS-II 3.9 GHz cavity </a:t>
            </a:r>
            <a:r>
              <a:rPr lang="en-US" sz="2800" b="1" dirty="0" smtClean="0">
                <a:solidFill>
                  <a:srgbClr val="A4001D"/>
                </a:solidFill>
              </a:rPr>
              <a:t>design</a:t>
            </a:r>
            <a:endParaRPr lang="en-US" sz="2800" dirty="0">
              <a:solidFill>
                <a:srgbClr val="A4001D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51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5347" y="382695"/>
            <a:ext cx="799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beam pipe diameter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40mm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38mm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71" y="1981200"/>
            <a:ext cx="4660352" cy="16770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348" y="1675862"/>
            <a:ext cx="5139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FLASH: Lowest Dipole HOMs. Beam Pipe 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mm and Bellows 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mm. 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8974" y="1952861"/>
            <a:ext cx="1902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3.992 GHz, Q</a:t>
            </a:r>
            <a:r>
              <a:rPr lang="en-US" sz="1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3.6e4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44181" y="2725109"/>
            <a:ext cx="1902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4.047 GHz, Q</a:t>
            </a:r>
            <a:r>
              <a:rPr lang="en-US" sz="1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8.0e4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088" y="3775904"/>
            <a:ext cx="535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LCLS2: Lowest Dipole HOMs. Beam Pipe 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mm and Bellows 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mm. 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027" y="1143000"/>
            <a:ext cx="2155760" cy="2654931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5423283" y="2009890"/>
            <a:ext cx="5486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415400" y="3016256"/>
            <a:ext cx="585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602779" y="2009890"/>
            <a:ext cx="0" cy="10063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20248" y="1270537"/>
            <a:ext cx="0" cy="739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556882" y="1270537"/>
            <a:ext cx="0" cy="739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96614" y="1339856"/>
            <a:ext cx="22363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56882" y="1339856"/>
            <a:ext cx="373118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08992" y="118596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5mm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5043171" y="226501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Ø38 mm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089949"/>
            <a:ext cx="4487709" cy="1528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88463" y="4066951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 = 4.092 GHz, Q</a:t>
            </a:r>
            <a:r>
              <a:rPr lang="en-US" sz="1200" b="1" baseline="-25000" dirty="0" smtClean="0"/>
              <a:t>E</a:t>
            </a:r>
            <a:r>
              <a:rPr lang="en-US" sz="1200" b="1" dirty="0" smtClean="0"/>
              <a:t> = 2.7e4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00952" y="4782857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 = 4.188 GHz, Q</a:t>
            </a:r>
            <a:r>
              <a:rPr lang="en-US" sz="1200" b="1" baseline="-25000" dirty="0" smtClean="0"/>
              <a:t>E</a:t>
            </a:r>
            <a:r>
              <a:rPr lang="en-US" sz="1200" b="1" dirty="0" smtClean="0"/>
              <a:t> = 7.4e3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t="3889"/>
          <a:stretch/>
        </p:blipFill>
        <p:spPr>
          <a:xfrm>
            <a:off x="5375195" y="3946566"/>
            <a:ext cx="3408858" cy="1920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15335" y="1086215"/>
            <a:ext cx="60539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lvl="0" indent="-16668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40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solidFill>
                  <a:srgbClr val="A40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of </a:t>
            </a:r>
            <a:r>
              <a:rPr lang="en-US" dirty="0" smtClean="0">
                <a:solidFill>
                  <a:srgbClr val="A40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 cells. </a:t>
            </a:r>
          </a:p>
          <a:p>
            <a:pPr marL="166688" lvl="0" indent="-166688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A40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dirty="0">
                <a:solidFill>
                  <a:srgbClr val="A400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conical transition between beam pipe and end cell.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6614" y="3520932"/>
            <a:ext cx="1793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Lunin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T.Khabiboulline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347" y="1675862"/>
            <a:ext cx="5139656" cy="205766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0088" y="3815191"/>
            <a:ext cx="5139656" cy="193000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N.Solyak , 3.9 GHz RF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80088" y="5864874"/>
            <a:ext cx="862108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current design lowest mode separated by~10-20 MHz (vs. 100MHz in simulation)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hanging the beam pipe aperture to 38 mm detune nearest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HOMmode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by ~ 100 MHz up.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LCLS-II 3.9GHz CM FDR, Jan.30-31,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03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_Milestone_Review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20884</TotalTime>
  <Words>2602</Words>
  <Application>Microsoft Office PowerPoint</Application>
  <PresentationFormat>On-screen Show (4:3)</PresentationFormat>
  <Paragraphs>498</Paragraphs>
  <Slides>36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Cambria Math</vt:lpstr>
      <vt:lpstr>Courier New</vt:lpstr>
      <vt:lpstr>Symbol</vt:lpstr>
      <vt:lpstr>Times New Roman</vt:lpstr>
      <vt:lpstr>TimesNewRomanPSMT</vt:lpstr>
      <vt:lpstr>Wingdings</vt:lpstr>
      <vt:lpstr>Design_Milestone_Review</vt:lpstr>
      <vt:lpstr>Office Theme</vt:lpstr>
      <vt:lpstr>SPW 13.0 Graph</vt:lpstr>
      <vt:lpstr>3.9 GHz RF components design</vt:lpstr>
      <vt:lpstr>Outline</vt:lpstr>
      <vt:lpstr>3.9 GHz CM Physical Requirements ( LCLSII-4.1-PR-0097-R2 )</vt:lpstr>
      <vt:lpstr>Cavity design parameters</vt:lpstr>
      <vt:lpstr>Cavity gradient and Q0 requirements (from XFEL cavity production)</vt:lpstr>
      <vt:lpstr>Chimney Power Limit </vt:lpstr>
      <vt:lpstr>Cavity and couplers design issues and proposed modifications for LCLS-II CW operation</vt:lpstr>
      <vt:lpstr>PowerPoint Presentation</vt:lpstr>
      <vt:lpstr>PowerPoint Presentation</vt:lpstr>
      <vt:lpstr>PowerPoint Presentation</vt:lpstr>
      <vt:lpstr>PowerPoint Presentation</vt:lpstr>
      <vt:lpstr>Pick-up antenna</vt:lpstr>
      <vt:lpstr>FEA analysis (Cavity+HV+Tuner)</vt:lpstr>
      <vt:lpstr>Modal analysis</vt:lpstr>
      <vt:lpstr>Proposed modification of 3.9 GHz power coupler for LCLS-II CW operation</vt:lpstr>
      <vt:lpstr>RF Power requirements</vt:lpstr>
      <vt:lpstr>Main Coupler Design</vt:lpstr>
      <vt:lpstr>PowerPoint Presentation</vt:lpstr>
      <vt:lpstr>FPC Heating and Cryoload simulations</vt:lpstr>
      <vt:lpstr>PowerPoint Presentation</vt:lpstr>
      <vt:lpstr>Power losses in 3.9 GHz Cryomodule</vt:lpstr>
      <vt:lpstr>RF Losses in the Bellow due to the Operating Mode Fringing Field </vt:lpstr>
      <vt:lpstr>Analysis of HOM Spectrum in the 3.9GHz LCLS-II cavity</vt:lpstr>
      <vt:lpstr>PowerPoint Presentation</vt:lpstr>
      <vt:lpstr>Wakefields in 3.9 GHz CM for 1mm beam</vt:lpstr>
      <vt:lpstr>Wakefield loss distribution in CM</vt:lpstr>
      <vt:lpstr>PowerPoint Presentation</vt:lpstr>
      <vt:lpstr>PowerPoint Presentation</vt:lpstr>
      <vt:lpstr>BPM and HOM absorber</vt:lpstr>
      <vt:lpstr>Conclusion</vt:lpstr>
      <vt:lpstr>PowerPoint Presentation</vt:lpstr>
      <vt:lpstr>Back-up slides</vt:lpstr>
      <vt:lpstr>PowerPoint Presentation</vt:lpstr>
      <vt:lpstr>LCLS-II 3.9GHz Cryomodule, (F10014857 in Team Center)</vt:lpstr>
      <vt:lpstr>LCLS-II. 3.9GHz Cavity String (F10014812)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XFEL Button-type BPM</dc:title>
  <dc:creator>Nikolay A. Solyak x8841 12664N</dc:creator>
  <cp:lastModifiedBy>Nikolay A Solyak</cp:lastModifiedBy>
  <cp:revision>452</cp:revision>
  <dcterms:created xsi:type="dcterms:W3CDTF">2014-04-14T23:32:34Z</dcterms:created>
  <dcterms:modified xsi:type="dcterms:W3CDTF">2017-01-29T23:33:47Z</dcterms:modified>
</cp:coreProperties>
</file>