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5"/>
  </p:sldMasterIdLst>
  <p:notesMasterIdLst>
    <p:notesMasterId r:id="rId54"/>
  </p:notesMasterIdLst>
  <p:handoutMasterIdLst>
    <p:handoutMasterId r:id="rId55"/>
  </p:handoutMasterIdLst>
  <p:sldIdLst>
    <p:sldId id="562" r:id="rId6"/>
    <p:sldId id="627" r:id="rId7"/>
    <p:sldId id="620" r:id="rId8"/>
    <p:sldId id="624" r:id="rId9"/>
    <p:sldId id="622" r:id="rId10"/>
    <p:sldId id="649" r:id="rId11"/>
    <p:sldId id="623" r:id="rId12"/>
    <p:sldId id="626" r:id="rId13"/>
    <p:sldId id="592" r:id="rId14"/>
    <p:sldId id="563" r:id="rId15"/>
    <p:sldId id="631" r:id="rId16"/>
    <p:sldId id="632" r:id="rId17"/>
    <p:sldId id="570" r:id="rId18"/>
    <p:sldId id="609" r:id="rId19"/>
    <p:sldId id="569" r:id="rId20"/>
    <p:sldId id="633" r:id="rId21"/>
    <p:sldId id="572" r:id="rId22"/>
    <p:sldId id="567" r:id="rId23"/>
    <p:sldId id="573" r:id="rId24"/>
    <p:sldId id="577" r:id="rId25"/>
    <p:sldId id="574" r:id="rId26"/>
    <p:sldId id="610" r:id="rId27"/>
    <p:sldId id="582" r:id="rId28"/>
    <p:sldId id="578" r:id="rId29"/>
    <p:sldId id="584" r:id="rId30"/>
    <p:sldId id="587" r:id="rId31"/>
    <p:sldId id="648" r:id="rId32"/>
    <p:sldId id="647" r:id="rId33"/>
    <p:sldId id="583" r:id="rId34"/>
    <p:sldId id="545" r:id="rId35"/>
    <p:sldId id="618" r:id="rId36"/>
    <p:sldId id="612" r:id="rId37"/>
    <p:sldId id="613" r:id="rId38"/>
    <p:sldId id="590" r:id="rId39"/>
    <p:sldId id="616" r:id="rId40"/>
    <p:sldId id="637" r:id="rId41"/>
    <p:sldId id="604" r:id="rId42"/>
    <p:sldId id="617" r:id="rId43"/>
    <p:sldId id="646" r:id="rId44"/>
    <p:sldId id="638" r:id="rId45"/>
    <p:sldId id="639" r:id="rId46"/>
    <p:sldId id="640" r:id="rId47"/>
    <p:sldId id="641" r:id="rId48"/>
    <p:sldId id="634" r:id="rId49"/>
    <p:sldId id="635" r:id="rId50"/>
    <p:sldId id="636" r:id="rId51"/>
    <p:sldId id="645" r:id="rId52"/>
    <p:sldId id="644" r:id="rId53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A2B4F6C1-4C70-2F41-A643-56E805BBE862}">
          <p14:sldIdLst>
            <p14:sldId id="562"/>
          </p14:sldIdLst>
        </p14:section>
        <p14:section name="Other Constraints" id="{70B659DC-F282-A944-9A01-67C683D1CDE8}">
          <p14:sldIdLst>
            <p14:sldId id="627"/>
            <p14:sldId id="620"/>
            <p14:sldId id="624"/>
            <p14:sldId id="622"/>
            <p14:sldId id="649"/>
            <p14:sldId id="623"/>
            <p14:sldId id="626"/>
            <p14:sldId id="592"/>
          </p14:sldIdLst>
        </p14:section>
        <p14:section name="Objective" id="{C3B39875-F23B-9C4D-A1EC-0EE9610A4A2D}">
          <p14:sldIdLst>
            <p14:sldId id="563"/>
          </p14:sldIdLst>
        </p14:section>
        <p14:section name="Microlensing Overview" id="{FE53DAFC-9BB2-8D4F-8B66-55E258A684FB}">
          <p14:sldIdLst>
            <p14:sldId id="631"/>
            <p14:sldId id="632"/>
            <p14:sldId id="570"/>
            <p14:sldId id="609"/>
            <p14:sldId id="569"/>
            <p14:sldId id="633"/>
            <p14:sldId id="572"/>
            <p14:sldId id="567"/>
          </p14:sldIdLst>
        </p14:section>
        <p14:section name="Parallax" id="{2A36AAE2-B960-CB4E-A3DF-64D77C3A3FFA}">
          <p14:sldIdLst>
            <p14:sldId id="573"/>
            <p14:sldId id="577"/>
            <p14:sldId id="574"/>
            <p14:sldId id="610"/>
            <p14:sldId id="582"/>
            <p14:sldId id="578"/>
          </p14:sldIdLst>
        </p14:section>
        <p14:section name="Astrometry" id="{8B6813FE-0690-9645-9BF9-F3B80458BBD7}">
          <p14:sldIdLst>
            <p14:sldId id="584"/>
            <p14:sldId id="587"/>
            <p14:sldId id="648"/>
            <p14:sldId id="647"/>
            <p14:sldId id="583"/>
          </p14:sldIdLst>
        </p14:section>
        <p14:section name="Proposed Survey" id="{A9AE59FF-C65B-274A-8209-210B569254BC}">
          <p14:sldIdLst>
            <p14:sldId id="545"/>
            <p14:sldId id="618"/>
            <p14:sldId id="612"/>
            <p14:sldId id="613"/>
            <p14:sldId id="590"/>
            <p14:sldId id="616"/>
          </p14:sldIdLst>
        </p14:section>
        <p14:section name="Cost" id="{76A6F2D3-15AA-2B45-B4BE-B8D821370D44}">
          <p14:sldIdLst>
            <p14:sldId id="637"/>
          </p14:sldIdLst>
        </p14:section>
        <p14:section name="Summary" id="{D722E1F4-0CF9-E042-AAC6-3046F584F99F}">
          <p14:sldIdLst>
            <p14:sldId id="604"/>
            <p14:sldId id="617"/>
          </p14:sldIdLst>
        </p14:section>
        <p14:section name="Brain Storm" id="{ED6F5C39-1293-7547-AEE7-426988240B48}">
          <p14:sldIdLst>
            <p14:sldId id="646"/>
            <p14:sldId id="638"/>
            <p14:sldId id="639"/>
            <p14:sldId id="640"/>
            <p14:sldId id="641"/>
            <p14:sldId id="634"/>
            <p14:sldId id="635"/>
            <p14:sldId id="636"/>
            <p14:sldId id="645"/>
            <p14:sldId id="6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79">
          <p15:clr>
            <a:srgbClr val="A4A3A4"/>
          </p15:clr>
        </p15:guide>
        <p15:guide id="2" orient="horz" pos="300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1E78B3"/>
    <a:srgbClr val="D95F0D"/>
    <a:srgbClr val="349F2B"/>
    <a:srgbClr val="636363"/>
    <a:srgbClr val="984807"/>
    <a:srgbClr val="FFFF00"/>
    <a:srgbClr val="00FA00"/>
    <a:srgbClr val="FFC000"/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66" autoAdjust="0"/>
    <p:restoredTop sz="77926" autoAdjust="0"/>
  </p:normalViewPr>
  <p:slideViewPr>
    <p:cSldViewPr snapToGrid="0">
      <p:cViewPr varScale="1">
        <p:scale>
          <a:sx n="110" d="100"/>
          <a:sy n="110" d="100"/>
        </p:scale>
        <p:origin x="184" y="568"/>
      </p:cViewPr>
      <p:guideLst>
        <p:guide orient="horz" pos="679"/>
        <p:guide orient="horz" pos="30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2T14:35:32.962" idx="4">
    <p:pos x="10" y="10"/>
    <p:text>Work on the titles of the presentation to state the main message of the slide.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20T14:53:24.773" idx="3">
    <p:pos x="10" y="10"/>
    <p:text>Perhaps delete this slide for combine with the previous one.</p:text>
    <p:extLst>
      <p:ext uri="{C676402C-5697-4E1C-873F-D02D1690AC5C}">
        <p15:threadingInfo xmlns:p15="http://schemas.microsoft.com/office/powerpoint/2012/main" timeZoneBias="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3/29/17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3/29/17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24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optical depth is independent of the</a:t>
            </a:r>
            <a:r>
              <a:rPr lang="en-US" baseline="0" dirty="0" smtClean="0"/>
              <a:t> MACHO mass.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 what we can do to increase 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Increase survey time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Increase number of monitored stars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Look in higher optical depth regions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Increase photometric precision so that we can use parallax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4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Note that optical depth is independent of the</a:t>
            </a:r>
            <a:r>
              <a:rPr lang="en-US" baseline="0" smtClean="0"/>
              <a:t> MACHO mass.</a:t>
            </a:r>
          </a:p>
          <a:p>
            <a:r>
              <a:rPr lang="en-US" baseline="0" smtClean="0"/>
              <a:t>So there is basically no high mass limit that we can’t constrain!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09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Backup if</a:t>
            </a:r>
            <a:r>
              <a:rPr lang="en-US" baseline="0" dirty="0" smtClean="0"/>
              <a:t> no time.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05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Backup if</a:t>
            </a:r>
            <a:r>
              <a:rPr lang="en-US" baseline="0" dirty="0" smtClean="0"/>
              <a:t> no time.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68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84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7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We need</a:t>
            </a:r>
            <a:r>
              <a:rPr lang="en-US" baseline="0" smtClean="0"/>
              <a:t> to influence the LSST Survey now.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18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3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9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0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Skip if short on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54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50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927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47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03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0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89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731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Note that optical depth is independent of the</a:t>
            </a:r>
            <a:r>
              <a:rPr lang="en-US" baseline="0" smtClean="0"/>
              <a:t> MACHO mass.</a:t>
            </a:r>
          </a:p>
          <a:p>
            <a:endParaRPr lang="en-US" baseline="0" smtClean="0"/>
          </a:p>
          <a:p>
            <a:r>
              <a:rPr lang="en-US" baseline="0" smtClean="0"/>
              <a:t>Note what we can do to increase N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Increase survey time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Increase number of monitored stars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Look in higher optical depth regions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Increase photometric precision so that we can use parallax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5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it the most direct measurement</a:t>
            </a:r>
          </a:p>
          <a:p>
            <a:r>
              <a:rPr lang="en-US" dirty="0" smtClean="0"/>
              <a:t>don't</a:t>
            </a:r>
            <a:r>
              <a:rPr lang="en-US" baseline="0" dirty="0" smtClean="0"/>
              <a:t> have to assume know the rest of astrophysics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7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07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4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42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while 200 is the average circular velocity in the Milky</a:t>
            </a:r>
            <a:r>
              <a:rPr lang="en-US" baseline="0" dirty="0" smtClean="0"/>
              <a:t> Way there can be many events with </a:t>
            </a:r>
            <a:r>
              <a:rPr lang="en-US" baseline="0" dirty="0" err="1" smtClean="0"/>
              <a:t>v_perp</a:t>
            </a:r>
            <a:r>
              <a:rPr lang="en-US" baseline="0" dirty="0" smtClean="0"/>
              <a:t> much smaller due to elliptical orbits, thus some </a:t>
            </a:r>
            <a:r>
              <a:rPr lang="en-US" baseline="0" dirty="0" smtClean="0"/>
              <a:t>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332"/>
            <a:ext cx="9144000" cy="27432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378" y="4737717"/>
            <a:ext cx="9144000" cy="40866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60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423844"/>
            <a:ext cx="8229600" cy="1085682"/>
          </a:xfrm>
        </p:spPr>
        <p:txBody>
          <a:bodyPr anchor="b" anchorCtr="0"/>
          <a:lstStyle>
            <a:lvl1pPr>
              <a:lnSpc>
                <a:spcPts val="3800"/>
              </a:lnSpc>
              <a:defRPr sz="2800" b="1" i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cs typeface="Calibri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1518647"/>
            <a:ext cx="5629274" cy="277416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1600" b="0">
                <a:latin typeface="Calibri"/>
                <a:cs typeface="Calibri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0" y="1812353"/>
            <a:ext cx="4572000" cy="453767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4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 smtClean="0"/>
              <a:t>Author’s Name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20963" y="4792854"/>
            <a:ext cx="3722600" cy="3536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6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</a:t>
            </a:r>
            <a:r>
              <a:rPr lang="is-IS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rPr>
              <a:t>727265</a:t>
            </a:r>
            <a:endParaRPr lang="en-US" sz="600" kern="1200" dirty="0" smtClean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5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5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5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5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5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5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4129" y="4818044"/>
            <a:ext cx="1588690" cy="26802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8466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4078115"/>
            <a:ext cx="2710739" cy="4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1FA7AC5-6045-4418-8E60-F48788734473}" type="datetimeFigureOut">
              <a:rPr lang="en-US" smtClean="0"/>
              <a:t>3/29/17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8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164631"/>
            <a:ext cx="8229600" cy="756578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077516"/>
            <a:ext cx="3968496" cy="3661149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077516"/>
            <a:ext cx="3968496" cy="3661149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077516"/>
            <a:ext cx="3968496" cy="3661149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6178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1"/>
            <a:ext cx="9143999" cy="921680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6178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766310"/>
            <a:ext cx="9144000" cy="3771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65102"/>
            <a:ext cx="8229600" cy="75438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1143"/>
            <a:ext cx="8229600" cy="36801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4766310"/>
            <a:ext cx="9144000" cy="3429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988" y="5029055"/>
            <a:ext cx="873871" cy="769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500" dirty="0" smtClean="0">
                <a:latin typeface="Arial"/>
                <a:cs typeface="Arial"/>
              </a:rPr>
              <a:t>LLNL-PRES-</a:t>
            </a:r>
            <a:r>
              <a:rPr lang="is-IS" sz="500" dirty="0" smtClean="0">
                <a:latin typeface="+mn-lt"/>
                <a:cs typeface="Arial"/>
              </a:rPr>
              <a:t>727265</a:t>
            </a:r>
            <a:endParaRPr lang="en-US" sz="500" dirty="0" smtClean="0">
              <a:latin typeface="Arial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4" y="4802440"/>
            <a:ext cx="317877" cy="341060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950366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04" y="4841530"/>
            <a:ext cx="716993" cy="276372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9" y="4872247"/>
            <a:ext cx="2043496" cy="2084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  <p:sldLayoutId id="2147483725" r:id="rId11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24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18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2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5" Type="http://schemas.openxmlformats.org/officeDocument/2006/relationships/image" Target="../media/image120.png"/><Relationship Id="rId6" Type="http://schemas.openxmlformats.org/officeDocument/2006/relationships/image" Target="../media/image130.png"/><Relationship Id="rId7" Type="http://schemas.openxmlformats.org/officeDocument/2006/relationships/image" Target="../media/image140.png"/><Relationship Id="rId8" Type="http://schemas.openxmlformats.org/officeDocument/2006/relationships/image" Target="../media/image150.png"/><Relationship Id="rId9" Type="http://schemas.openxmlformats.org/officeDocument/2006/relationships/image" Target="../media/image15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tiff"/><Relationship Id="rId5" Type="http://schemas.openxmlformats.org/officeDocument/2006/relationships/image" Target="../media/image31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0.png"/><Relationship Id="rId5" Type="http://schemas.openxmlformats.org/officeDocument/2006/relationships/image" Target="../media/image350.png"/><Relationship Id="rId6" Type="http://schemas.openxmlformats.org/officeDocument/2006/relationships/image" Target="../media/image3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0.png"/><Relationship Id="rId5" Type="http://schemas.openxmlformats.org/officeDocument/2006/relationships/image" Target="../media/image350.png"/><Relationship Id="rId6" Type="http://schemas.openxmlformats.org/officeDocument/2006/relationships/image" Target="../media/image3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microsoft.com/office/2007/relationships/hdphoto" Target="../media/hdphoto2.wdp"/><Relationship Id="rId5" Type="http://schemas.openxmlformats.org/officeDocument/2006/relationships/image" Target="../media/image4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14.png"/><Relationship Id="rId7" Type="http://schemas.openxmlformats.org/officeDocument/2006/relationships/image" Target="../media/image110.png"/><Relationship Id="rId8" Type="http://schemas.openxmlformats.org/officeDocument/2006/relationships/image" Target="../media/image120.png"/><Relationship Id="rId9" Type="http://schemas.openxmlformats.org/officeDocument/2006/relationships/image" Target="../media/image130.png"/><Relationship Id="rId10" Type="http://schemas.openxmlformats.org/officeDocument/2006/relationships/image" Target="../media/image140.png"/><Relationship Id="rId11" Type="http://schemas.openxmlformats.org/officeDocument/2006/relationships/image" Target="../media/image1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0.png"/><Relationship Id="rId5" Type="http://schemas.openxmlformats.org/officeDocument/2006/relationships/image" Target="../media/image120.png"/><Relationship Id="rId6" Type="http://schemas.openxmlformats.org/officeDocument/2006/relationships/image" Target="../media/image130.png"/><Relationship Id="rId7" Type="http://schemas.openxmlformats.org/officeDocument/2006/relationships/image" Target="../media/image140.png"/><Relationship Id="rId8" Type="http://schemas.openxmlformats.org/officeDocument/2006/relationships/image" Target="../media/image150.png"/><Relationship Id="rId9" Type="http://schemas.openxmlformats.org/officeDocument/2006/relationships/image" Target="../media/image50.png"/><Relationship Id="rId10" Type="http://schemas.openxmlformats.org/officeDocument/2006/relationships/image" Target="../media/image53.png"/><Relationship Id="rId11" Type="http://schemas.openxmlformats.org/officeDocument/2006/relationships/comments" Target="../comments/commen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5" Type="http://schemas.openxmlformats.org/officeDocument/2006/relationships/image" Target="../media/image120.png"/><Relationship Id="rId6" Type="http://schemas.openxmlformats.org/officeDocument/2006/relationships/image" Target="../media/image130.png"/><Relationship Id="rId7" Type="http://schemas.openxmlformats.org/officeDocument/2006/relationships/image" Target="../media/image140.png"/><Relationship Id="rId8" Type="http://schemas.openxmlformats.org/officeDocument/2006/relationships/image" Target="../media/image150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200.png"/><Relationship Id="rId6" Type="http://schemas.openxmlformats.org/officeDocument/2006/relationships/image" Target="../media/image210.png"/><Relationship Id="rId7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230.png"/><Relationship Id="rId6" Type="http://schemas.openxmlformats.org/officeDocument/2006/relationships/image" Target="../media/image200.png"/><Relationship Id="rId7" Type="http://schemas.openxmlformats.org/officeDocument/2006/relationships/image" Target="../media/image210.png"/><Relationship Id="rId8" Type="http://schemas.openxmlformats.org/officeDocument/2006/relationships/image" Target="../media/image2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DECam</a:t>
            </a:r>
            <a:r>
              <a:rPr lang="en-US" dirty="0" smtClean="0"/>
              <a:t> and LSST microlensing survey of </a:t>
            </a:r>
            <a:br>
              <a:rPr lang="en-US" dirty="0" smtClean="0"/>
            </a:br>
            <a:r>
              <a:rPr lang="en-US" dirty="0" smtClean="0"/>
              <a:t>intermediate mass black hole dark matter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1" y="1518646"/>
            <a:ext cx="4114799" cy="74747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/>
              <a:t>U.S. Cosmic Visions: New Ideas in Dark </a:t>
            </a:r>
            <a:r>
              <a:rPr lang="en-US" smtClean="0"/>
              <a:t>Matter</a:t>
            </a:r>
            <a:endParaRPr lang="en-US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mtClean="0"/>
              <a:t>2017 March 24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153186" y="1518647"/>
            <a:ext cx="3990814" cy="953333"/>
          </a:xfrm>
        </p:spPr>
        <p:txBody>
          <a:bodyPr/>
          <a:lstStyle/>
          <a:p>
            <a:r>
              <a:rPr lang="en-US" dirty="0" smtClean="0"/>
              <a:t>Will Dawson</a:t>
            </a:r>
            <a:r>
              <a:rPr lang="en-US" baseline="30000" dirty="0" smtClean="0"/>
              <a:t>1</a:t>
            </a:r>
            <a:r>
              <a:rPr lang="en-US" dirty="0"/>
              <a:t>, Mark Ammons</a:t>
            </a:r>
            <a:r>
              <a:rPr lang="en-US" baseline="30000" dirty="0"/>
              <a:t>1</a:t>
            </a:r>
            <a:r>
              <a:rPr lang="en-US" dirty="0"/>
              <a:t>, Tim Axelrod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George </a:t>
            </a:r>
            <a:r>
              <a:rPr lang="en-US" dirty="0"/>
              <a:t>Chapline</a:t>
            </a:r>
            <a:r>
              <a:rPr lang="en-US" baseline="30000" dirty="0"/>
              <a:t>1</a:t>
            </a:r>
            <a:r>
              <a:rPr lang="en-US" dirty="0"/>
              <a:t>, Alex </a:t>
            </a:r>
            <a:r>
              <a:rPr lang="en-US" dirty="0" smtClean="0"/>
              <a:t>Drlica-Wagner</a:t>
            </a:r>
            <a:r>
              <a:rPr lang="en-US" baseline="30000" dirty="0" smtClean="0"/>
              <a:t>3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Nathan </a:t>
            </a:r>
            <a:r>
              <a:rPr lang="en-US" dirty="0"/>
              <a:t>Golovich</a:t>
            </a:r>
            <a:r>
              <a:rPr lang="en-US" baseline="30000" dirty="0"/>
              <a:t>4</a:t>
            </a:r>
            <a:r>
              <a:rPr lang="en-US" dirty="0"/>
              <a:t>,  </a:t>
            </a:r>
            <a:r>
              <a:rPr lang="en-US" dirty="0" smtClean="0"/>
              <a:t>and </a:t>
            </a:r>
            <a:r>
              <a:rPr lang="en-US" dirty="0"/>
              <a:t>Michael Schneider</a:t>
            </a:r>
            <a:r>
              <a:rPr lang="en-US" baseline="30000" dirty="0"/>
              <a:t>1</a:t>
            </a:r>
            <a:r>
              <a:rPr lang="en-US" dirty="0"/>
              <a:t> </a:t>
            </a:r>
          </a:p>
          <a:p>
            <a:r>
              <a:rPr lang="en-US" sz="1000" dirty="0" smtClean="0"/>
              <a:t>1 Lawrence </a:t>
            </a:r>
            <a:r>
              <a:rPr lang="en-US" sz="1000" dirty="0"/>
              <a:t>Livermore National Laboratory, 2 University </a:t>
            </a:r>
            <a:r>
              <a:rPr lang="en-US" sz="1000"/>
              <a:t>of </a:t>
            </a:r>
            <a:r>
              <a:rPr lang="en-US" sz="1000" smtClean="0"/>
              <a:t>Arizona,</a:t>
            </a:r>
          </a:p>
          <a:p>
            <a:r>
              <a:rPr lang="en-US" sz="1000" smtClean="0"/>
              <a:t>3 </a:t>
            </a:r>
            <a:r>
              <a:rPr lang="en-US" sz="1000" dirty="0"/>
              <a:t>Fermi National Accelerator Laboratory, 4 University of California: Davis</a:t>
            </a:r>
          </a:p>
        </p:txBody>
      </p:sp>
    </p:spTree>
    <p:extLst>
      <p:ext uri="{BB962C8B-B14F-4D97-AF65-F5344CB8AC3E}">
        <p14:creationId xmlns:p14="http://schemas.microsoft.com/office/powerpoint/2010/main" val="70941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81143"/>
                <a:ext cx="4999703" cy="368016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Objective</a:t>
                </a:r>
              </a:p>
              <a:p>
                <a:pPr lvl="1"/>
                <a:r>
                  <a:rPr lang="en-US" dirty="0" smtClean="0"/>
                  <a:t>Confirm or reject primordial black holes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&gt;10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 smtClean="0"/>
                  <a:t>) as the predominant form of dark matter</a:t>
                </a:r>
              </a:p>
              <a:p>
                <a:r>
                  <a:rPr lang="en-US" dirty="0"/>
                  <a:t>Method</a:t>
                </a:r>
              </a:p>
              <a:p>
                <a:pPr lvl="1"/>
                <a:r>
                  <a:rPr lang="en-US" dirty="0"/>
                  <a:t>Near Term: A multi-band low cadence </a:t>
                </a:r>
                <a:r>
                  <a:rPr lang="en-US" dirty="0" smtClean="0"/>
                  <a:t>DOE </a:t>
                </a:r>
                <a:r>
                  <a:rPr lang="en-US" dirty="0" err="1" smtClean="0"/>
                  <a:t>DECam</a:t>
                </a:r>
                <a:r>
                  <a:rPr lang="en-US" dirty="0" smtClean="0"/>
                  <a:t> microlensing survey of Milky Way Bulge</a:t>
                </a:r>
                <a:endParaRPr lang="en-US" dirty="0"/>
              </a:p>
              <a:p>
                <a:pPr lvl="2"/>
                <a:r>
                  <a:rPr lang="en-US" dirty="0"/>
                  <a:t>LLNL investing with LDRD now to verify plan via simulations</a:t>
                </a:r>
              </a:p>
              <a:p>
                <a:pPr lvl="1"/>
                <a:r>
                  <a:rPr lang="en-US" dirty="0"/>
                  <a:t>Long Term: LSST microlensing survey of the Milky Way and its local group</a:t>
                </a:r>
              </a:p>
              <a:p>
                <a:pPr lvl="2"/>
                <a:r>
                  <a:rPr lang="en-US" dirty="0"/>
                  <a:t>Follow-up JWST, and 30 m class telescope astrometric microlensing measurements</a:t>
                </a:r>
              </a:p>
              <a:p>
                <a:pPr lvl="1"/>
                <a:r>
                  <a:rPr lang="en-US" u="sng" dirty="0" smtClean="0"/>
                  <a:t>DOE is 96% of the way there</a:t>
                </a:r>
                <a:r>
                  <a:rPr lang="en-US" dirty="0" smtClean="0"/>
                  <a:t>: </a:t>
                </a:r>
                <a:r>
                  <a:rPr lang="en-US" dirty="0"/>
                  <a:t>leverages DOE investments in </a:t>
                </a:r>
                <a:r>
                  <a:rPr lang="en-US" dirty="0" err="1"/>
                  <a:t>DECam</a:t>
                </a:r>
                <a:r>
                  <a:rPr lang="en-US" dirty="0"/>
                  <a:t>, </a:t>
                </a:r>
                <a:r>
                  <a:rPr lang="en-US" dirty="0" err="1" smtClean="0"/>
                  <a:t>DECam</a:t>
                </a:r>
                <a:r>
                  <a:rPr lang="en-US" dirty="0" smtClean="0"/>
                  <a:t> </a:t>
                </a:r>
                <a:r>
                  <a:rPr lang="en-US" dirty="0"/>
                  <a:t>survey computation, and </a:t>
                </a:r>
                <a:r>
                  <a:rPr lang="en-US" dirty="0" smtClean="0"/>
                  <a:t>LSST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81143"/>
                <a:ext cx="4999703" cy="3680167"/>
              </a:xfrm>
              <a:blipFill rotWithShape="0">
                <a:blip r:embed="rId3"/>
                <a:stretch>
                  <a:fillRect l="-1220" t="-2815" r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discover or rule out</a:t>
            </a:r>
            <a:br>
              <a:rPr lang="en-US" dirty="0" smtClean="0"/>
            </a:br>
            <a:r>
              <a:rPr lang="en-US" dirty="0" smtClean="0"/>
              <a:t>primordial black holes as dark matter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38" y="1100335"/>
            <a:ext cx="3149257" cy="1445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97" y="2724804"/>
            <a:ext cx="2715341" cy="20365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0238" y="107345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DECam</a:t>
            </a:r>
            <a:endParaRPr lang="en-US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7197" y="265153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LSST</a:t>
            </a:r>
            <a:endParaRPr lang="en-US" b="1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5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Arrow Connector 68"/>
          <p:cNvCxnSpPr/>
          <p:nvPr/>
        </p:nvCxnSpPr>
        <p:spPr>
          <a:xfrm>
            <a:off x="4787064" y="3891060"/>
            <a:ext cx="177857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567505" y="3893462"/>
            <a:ext cx="177857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787063" y="4204823"/>
            <a:ext cx="355715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microlensing </a:t>
            </a:r>
            <a:r>
              <a:rPr lang="en-US" dirty="0"/>
              <a:t>b</a:t>
            </a:r>
            <a:r>
              <a:rPr lang="en-US" dirty="0" smtClean="0"/>
              <a:t>asics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565643" y="1523272"/>
            <a:ext cx="0" cy="2395743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344222" y="1523272"/>
            <a:ext cx="0" cy="283241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789356" y="1523272"/>
            <a:ext cx="0" cy="283241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1"/>
            <a:endCxn id="42" idx="3"/>
          </p:cNvCxnSpPr>
          <p:nvPr/>
        </p:nvCxnSpPr>
        <p:spPr>
          <a:xfrm flipH="1" flipV="1">
            <a:off x="4915940" y="1753851"/>
            <a:ext cx="3299407" cy="1316741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6" idx="1"/>
            <a:endCxn id="41" idx="3"/>
          </p:cNvCxnSpPr>
          <p:nvPr/>
        </p:nvCxnSpPr>
        <p:spPr>
          <a:xfrm flipH="1">
            <a:off x="4920524" y="3070592"/>
            <a:ext cx="3294822" cy="635803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6" idx="1"/>
          </p:cNvCxnSpPr>
          <p:nvPr/>
        </p:nvCxnSpPr>
        <p:spPr>
          <a:xfrm flipH="1">
            <a:off x="4787064" y="3070592"/>
            <a:ext cx="3428283" cy="0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n 9"/>
          <p:cNvSpPr/>
          <p:nvPr/>
        </p:nvSpPr>
        <p:spPr bwMode="auto">
          <a:xfrm>
            <a:off x="4658188" y="2453821"/>
            <a:ext cx="257752" cy="255445"/>
          </a:xfrm>
          <a:prstGeom prst="sun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6" y="2942869"/>
            <a:ext cx="257752" cy="255445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 bwMode="auto">
          <a:xfrm rot="10800000">
            <a:off x="4862934" y="2587381"/>
            <a:ext cx="3368874" cy="757688"/>
          </a:xfrm>
          <a:custGeom>
            <a:avLst/>
            <a:gdLst>
              <a:gd name="connsiteX0" fmla="*/ 0 w 2959510"/>
              <a:gd name="connsiteY0" fmla="*/ 238060 h 670679"/>
              <a:gd name="connsiteX1" fmla="*/ 1130710 w 2959510"/>
              <a:gd name="connsiteY1" fmla="*/ 41415 h 670679"/>
              <a:gd name="connsiteX2" fmla="*/ 1730478 w 2959510"/>
              <a:gd name="connsiteY2" fmla="*/ 61079 h 670679"/>
              <a:gd name="connsiteX3" fmla="*/ 2959510 w 2959510"/>
              <a:gd name="connsiteY3" fmla="*/ 670679 h 670679"/>
              <a:gd name="connsiteX4" fmla="*/ 2959510 w 2959510"/>
              <a:gd name="connsiteY4" fmla="*/ 670679 h 6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9510" h="670679">
                <a:moveTo>
                  <a:pt x="0" y="238060"/>
                </a:moveTo>
                <a:cubicBezTo>
                  <a:pt x="421148" y="154486"/>
                  <a:pt x="842297" y="70912"/>
                  <a:pt x="1130710" y="41415"/>
                </a:cubicBezTo>
                <a:cubicBezTo>
                  <a:pt x="1419123" y="11918"/>
                  <a:pt x="1425678" y="-43798"/>
                  <a:pt x="1730478" y="61079"/>
                </a:cubicBezTo>
                <a:cubicBezTo>
                  <a:pt x="2035278" y="165956"/>
                  <a:pt x="2959510" y="670679"/>
                  <a:pt x="2959510" y="670679"/>
                </a:cubicBezTo>
                <a:lnTo>
                  <a:pt x="2959510" y="670679"/>
                </a:lnTo>
              </a:path>
            </a:pathLst>
          </a:custGeom>
          <a:noFill/>
          <a:ln w="9525"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un 40"/>
          <p:cNvSpPr/>
          <p:nvPr/>
        </p:nvSpPr>
        <p:spPr bwMode="auto">
          <a:xfrm>
            <a:off x="4662773" y="3578672"/>
            <a:ext cx="257752" cy="255445"/>
          </a:xfrm>
          <a:prstGeom prst="sun">
            <a:avLst/>
          </a:prstGeom>
          <a:solidFill>
            <a:srgbClr val="0432FF"/>
          </a:solidFill>
          <a:ln>
            <a:solidFill>
              <a:srgbClr val="376092">
                <a:alpha val="29804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2" name="Sun 41"/>
          <p:cNvSpPr/>
          <p:nvPr/>
        </p:nvSpPr>
        <p:spPr bwMode="auto">
          <a:xfrm>
            <a:off x="4658188" y="1626128"/>
            <a:ext cx="257752" cy="255445"/>
          </a:xfrm>
          <a:prstGeom prst="sun">
            <a:avLst/>
          </a:prstGeom>
          <a:solidFill>
            <a:srgbClr val="0432FF"/>
          </a:solidFill>
          <a:ln>
            <a:solidFill>
              <a:srgbClr val="376092">
                <a:alpha val="29804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5865585" y="2222090"/>
            <a:ext cx="262123" cy="855407"/>
          </a:xfrm>
          <a:custGeom>
            <a:avLst/>
            <a:gdLst>
              <a:gd name="connsiteX0" fmla="*/ 139835 w 139835"/>
              <a:gd name="connsiteY0" fmla="*/ 0 h 855407"/>
              <a:gd name="connsiteX1" fmla="*/ 61177 w 139835"/>
              <a:gd name="connsiteY1" fmla="*/ 186813 h 855407"/>
              <a:gd name="connsiteX2" fmla="*/ 31681 w 139835"/>
              <a:gd name="connsiteY2" fmla="*/ 324465 h 855407"/>
              <a:gd name="connsiteX3" fmla="*/ 2184 w 139835"/>
              <a:gd name="connsiteY3" fmla="*/ 589936 h 855407"/>
              <a:gd name="connsiteX4" fmla="*/ 2184 w 139835"/>
              <a:gd name="connsiteY4" fmla="*/ 855407 h 85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5" h="855407">
                <a:moveTo>
                  <a:pt x="139835" y="0"/>
                </a:moveTo>
                <a:cubicBezTo>
                  <a:pt x="109519" y="66367"/>
                  <a:pt x="79203" y="132735"/>
                  <a:pt x="61177" y="186813"/>
                </a:cubicBezTo>
                <a:cubicBezTo>
                  <a:pt x="43151" y="240891"/>
                  <a:pt x="41513" y="257278"/>
                  <a:pt x="31681" y="324465"/>
                </a:cubicBezTo>
                <a:cubicBezTo>
                  <a:pt x="21849" y="391652"/>
                  <a:pt x="7100" y="501446"/>
                  <a:pt x="2184" y="589936"/>
                </a:cubicBezTo>
                <a:cubicBezTo>
                  <a:pt x="-2732" y="678426"/>
                  <a:pt x="2184" y="855407"/>
                  <a:pt x="2184" y="855407"/>
                </a:cubicBezTo>
              </a:path>
            </a:pathLst>
          </a:custGeom>
          <a:noFill/>
          <a:ln w="1905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718338" y="2488640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Observer</a:t>
            </a:r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774548" y="238164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Source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740160" y="352172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Image -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36129" y="1569185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432FF"/>
                </a:solidFill>
              </a:rPr>
              <a:t>Image +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11010" y="2614561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Lens</a:t>
            </a:r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6436767" y="2942869"/>
            <a:ext cx="257752" cy="255445"/>
          </a:xfrm>
          <a:prstGeom prst="ellipse">
            <a:avLst/>
          </a:prstGeom>
          <a:solidFill>
            <a:schemeClr val="tx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647067" y="2213877"/>
                <a:ext cx="31045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θ</m:t>
                      </m:r>
                    </m:oMath>
                  </m:oMathPara>
                </a14:m>
                <a:endParaRPr lang="en-US" sz="2400" b="0" smtClean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067" y="2213877"/>
                <a:ext cx="310454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65" r="-1176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234651" y="3667244"/>
                <a:ext cx="4442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651" y="3667244"/>
                <a:ext cx="4442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3699" r="-411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464147" y="3667244"/>
                <a:ext cx="5507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147" y="3667244"/>
                <a:ext cx="55079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0989" r="-4396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421534" y="4017755"/>
                <a:ext cx="4065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534" y="4017755"/>
                <a:ext cx="40652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4925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reeform 33"/>
          <p:cNvSpPr/>
          <p:nvPr/>
        </p:nvSpPr>
        <p:spPr bwMode="auto">
          <a:xfrm>
            <a:off x="4872723" y="2512343"/>
            <a:ext cx="3347999" cy="549906"/>
          </a:xfrm>
          <a:custGeom>
            <a:avLst/>
            <a:gdLst>
              <a:gd name="connsiteX0" fmla="*/ 0 w 2969342"/>
              <a:gd name="connsiteY0" fmla="*/ 59497 h 492116"/>
              <a:gd name="connsiteX1" fmla="*/ 1238864 w 2969342"/>
              <a:gd name="connsiteY1" fmla="*/ 503 h 492116"/>
              <a:gd name="connsiteX2" fmla="*/ 1838632 w 2969342"/>
              <a:gd name="connsiteY2" fmla="*/ 88994 h 492116"/>
              <a:gd name="connsiteX3" fmla="*/ 2969342 w 2969342"/>
              <a:gd name="connsiteY3" fmla="*/ 492116 h 49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342" h="492116">
                <a:moveTo>
                  <a:pt x="0" y="59497"/>
                </a:moveTo>
                <a:cubicBezTo>
                  <a:pt x="466212" y="27542"/>
                  <a:pt x="932425" y="-4413"/>
                  <a:pt x="1238864" y="503"/>
                </a:cubicBezTo>
                <a:cubicBezTo>
                  <a:pt x="1545303" y="5419"/>
                  <a:pt x="1550219" y="7059"/>
                  <a:pt x="1838632" y="88994"/>
                </a:cubicBezTo>
                <a:cubicBezTo>
                  <a:pt x="2127045" y="170929"/>
                  <a:pt x="2969342" y="492116"/>
                  <a:pt x="2969342" y="492116"/>
                </a:cubicBezTo>
              </a:path>
            </a:pathLst>
          </a:custGeom>
          <a:noFill/>
          <a:ln w="9525"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314" y="1334574"/>
            <a:ext cx="2838450" cy="8763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23466" y="108146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Einstein Radius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01955" y="2108946"/>
            <a:ext cx="2103120" cy="2559093"/>
            <a:chOff x="991025" y="2246343"/>
            <a:chExt cx="2103120" cy="2559093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2106906" y="3753876"/>
              <a:ext cx="987239" cy="1"/>
            </a:xfrm>
            <a:prstGeom prst="straightConnector1">
              <a:avLst/>
            </a:prstGeom>
            <a:ln w="28575" cmpd="sng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700186" y="3753877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Lens</a:t>
              </a:r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84769" y="3068362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Source</a:t>
              </a:r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640745" y="2246343"/>
                  <a:ext cx="8596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Ima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ge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0" i="0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0745" y="2246343"/>
                  <a:ext cx="859659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4965" r="-354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1590577" y="4338641"/>
                  <a:ext cx="9861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Ima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ge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0577" y="4338641"/>
                  <a:ext cx="986104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Oval 38"/>
            <p:cNvSpPr/>
            <p:nvPr/>
          </p:nvSpPr>
          <p:spPr bwMode="auto">
            <a:xfrm>
              <a:off x="991025" y="2702316"/>
              <a:ext cx="2103120" cy="2103120"/>
            </a:xfrm>
            <a:prstGeom prst="ellipse">
              <a:avLst/>
            </a:prstGeom>
            <a:noFill/>
            <a:ln w="28575">
              <a:solidFill>
                <a:srgbClr val="00FA00"/>
              </a:solidFill>
              <a:prstDash val="lgDash"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1978265" y="3470469"/>
              <a:ext cx="128641" cy="1354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1978265" y="3686143"/>
              <a:ext cx="128641" cy="135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6" name="Moon 45"/>
            <p:cNvSpPr/>
            <p:nvPr/>
          </p:nvSpPr>
          <p:spPr bwMode="auto">
            <a:xfrm rot="5400000">
              <a:off x="1993373" y="2289365"/>
              <a:ext cx="98424" cy="602886"/>
            </a:xfrm>
            <a:prstGeom prst="moon">
              <a:avLst>
                <a:gd name="adj" fmla="val 72581"/>
              </a:avLst>
            </a:prstGeom>
            <a:solidFill>
              <a:srgbClr val="0432F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7" name="Moon 46"/>
            <p:cNvSpPr/>
            <p:nvPr/>
          </p:nvSpPr>
          <p:spPr bwMode="auto">
            <a:xfrm rot="16200000">
              <a:off x="2011441" y="4472627"/>
              <a:ext cx="62296" cy="474252"/>
            </a:xfrm>
            <a:prstGeom prst="moon">
              <a:avLst>
                <a:gd name="adj" fmla="val 72581"/>
              </a:avLst>
            </a:prstGeom>
            <a:solidFill>
              <a:srgbClr val="0432F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2393994" y="3567567"/>
                  <a:ext cx="413062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charset="0"/>
                              </a:rPr>
                              <m:t>𝐸</m:t>
                            </m:r>
                          </m:sub>
                        </m:sSub>
                      </m:oMath>
                    </m:oMathPara>
                  </a14:m>
                  <a:endParaRPr lang="en-US" sz="2400" b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3994" y="3567567"/>
                  <a:ext cx="413062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16176" r="-1471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6358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350179" y="0"/>
            <a:ext cx="21031200" cy="21031200"/>
            <a:chOff x="-2996218" y="0"/>
            <a:chExt cx="21031200" cy="21031200"/>
          </a:xfrm>
        </p:grpSpPr>
        <p:sp>
          <p:nvSpPr>
            <p:cNvPr id="51" name="Oval 50"/>
            <p:cNvSpPr/>
            <p:nvPr/>
          </p:nvSpPr>
          <p:spPr bwMode="auto">
            <a:xfrm>
              <a:off x="-2996218" y="0"/>
              <a:ext cx="21031200" cy="21031200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50000"/>
                  </a:schemeClr>
                </a:gs>
                <a:gs pos="5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noFill/>
              <a:prstDash val="lgDash"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 rot="20439205">
              <a:off x="-435770" y="737633"/>
              <a:ext cx="11237377" cy="57576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12955159"/>
                </a:avLst>
              </a:prstTxWarp>
              <a:spAutoFit/>
            </a:bodyPr>
            <a:lstStyle/>
            <a:p>
              <a:pPr algn="ctr"/>
              <a:r>
                <a:rPr lang="en-US" sz="3200" dirty="0" smtClean="0">
                  <a:ln w="0"/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Relative Ground Based Resolution</a:t>
              </a:r>
              <a:endParaRPr lang="en-US" sz="3200" b="0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magnification is</a:t>
            </a:r>
            <a:br>
              <a:rPr lang="en-US" dirty="0" smtClean="0"/>
            </a:br>
            <a:r>
              <a:rPr lang="en-US" dirty="0" smtClean="0"/>
              <a:t>what is measured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01955" y="2108946"/>
            <a:ext cx="2103120" cy="2559093"/>
            <a:chOff x="991025" y="2246343"/>
            <a:chExt cx="2103120" cy="2559093"/>
          </a:xfrm>
        </p:grpSpPr>
        <p:sp>
          <p:nvSpPr>
            <p:cNvPr id="32" name="TextBox 31"/>
            <p:cNvSpPr txBox="1"/>
            <p:nvPr/>
          </p:nvSpPr>
          <p:spPr>
            <a:xfrm>
              <a:off x="1700186" y="3753877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Lens</a:t>
              </a:r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84769" y="3068362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Source</a:t>
              </a:r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640745" y="2246343"/>
                  <a:ext cx="8596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Ima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ge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0" i="0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+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0745" y="2246343"/>
                  <a:ext cx="859659" cy="27699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965" r="-354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1590577" y="4338641"/>
                  <a:ext cx="98610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mtClean="0">
                            <a:solidFill>
                              <a:srgbClr val="0432FF"/>
                            </a:solidFill>
                            <a:latin typeface="Cambria Math" charset="0"/>
                          </a:rPr>
                          <m:t>Ima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ge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432FF"/>
                                </a:solidFill>
                                <a:latin typeface="Cambria Math" charset="0"/>
                              </a:rPr>
                              <m:t>−</m:t>
                            </m:r>
                          </m:sub>
                        </m:sSub>
                      </m:oMath>
                    </m:oMathPara>
                  </a14:m>
                  <a:endParaRPr lang="en-US">
                    <a:solidFill>
                      <a:srgbClr val="0432FF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0577" y="4338641"/>
                  <a:ext cx="986104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Oval 38"/>
            <p:cNvSpPr/>
            <p:nvPr/>
          </p:nvSpPr>
          <p:spPr bwMode="auto">
            <a:xfrm>
              <a:off x="991025" y="2702316"/>
              <a:ext cx="2103120" cy="2103120"/>
            </a:xfrm>
            <a:prstGeom prst="ellipse">
              <a:avLst/>
            </a:prstGeom>
            <a:noFill/>
            <a:ln w="28575">
              <a:solidFill>
                <a:srgbClr val="00FA00"/>
              </a:solidFill>
              <a:prstDash val="lgDash"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1978265" y="3470469"/>
              <a:ext cx="128641" cy="13546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1978265" y="3686143"/>
              <a:ext cx="128641" cy="1354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6" name="Moon 45"/>
            <p:cNvSpPr/>
            <p:nvPr/>
          </p:nvSpPr>
          <p:spPr bwMode="auto">
            <a:xfrm rot="5400000">
              <a:off x="1993373" y="2289365"/>
              <a:ext cx="98424" cy="602886"/>
            </a:xfrm>
            <a:prstGeom prst="moon">
              <a:avLst>
                <a:gd name="adj" fmla="val 72581"/>
              </a:avLst>
            </a:prstGeom>
            <a:solidFill>
              <a:srgbClr val="0432F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7" name="Moon 46"/>
            <p:cNvSpPr/>
            <p:nvPr/>
          </p:nvSpPr>
          <p:spPr bwMode="auto">
            <a:xfrm rot="16200000">
              <a:off x="2011441" y="4472627"/>
              <a:ext cx="62296" cy="474252"/>
            </a:xfrm>
            <a:prstGeom prst="moon">
              <a:avLst>
                <a:gd name="adj" fmla="val 72581"/>
              </a:avLst>
            </a:prstGeom>
            <a:solidFill>
              <a:srgbClr val="0432FF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43678" y="2779990"/>
            <a:ext cx="2373769" cy="932419"/>
            <a:chOff x="4878734" y="2615039"/>
            <a:chExt cx="2373769" cy="932419"/>
          </a:xfrm>
        </p:grpSpPr>
        <p:sp>
          <p:nvSpPr>
            <p:cNvPr id="53" name="TextBox 52"/>
            <p:cNvSpPr txBox="1"/>
            <p:nvPr/>
          </p:nvSpPr>
          <p:spPr>
            <a:xfrm>
              <a:off x="4878734" y="2615039"/>
              <a:ext cx="2159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Total magnification: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5340761" y="3178126"/>
                  <a:ext cx="191174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charset="0"/>
                          </a:rPr>
                          <m:t>𝜇</m:t>
                        </m:r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hr-H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0761" y="3178126"/>
                  <a:ext cx="1911742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86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5" name="Straight Arrow Connector 54"/>
          <p:cNvCxnSpPr/>
          <p:nvPr/>
        </p:nvCxnSpPr>
        <p:spPr>
          <a:xfrm>
            <a:off x="2717986" y="3616480"/>
            <a:ext cx="287089" cy="1643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304924" y="3431814"/>
                <a:ext cx="4130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4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924" y="3431814"/>
                <a:ext cx="41306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6176" r="-1471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/>
          <p:cNvCxnSpPr/>
          <p:nvPr/>
        </p:nvCxnSpPr>
        <p:spPr>
          <a:xfrm flipV="1">
            <a:off x="2017836" y="3616480"/>
            <a:ext cx="287088" cy="1644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0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Basics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86690" y="438377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Gaudi</a:t>
            </a:r>
            <a:endParaRPr lang="en-US"/>
          </a:p>
        </p:txBody>
      </p:sp>
      <p:pic>
        <p:nvPicPr>
          <p:cNvPr id="11" name="Picture 5" descr="gaudipoin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888" y="555667"/>
            <a:ext cx="4766072" cy="4766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33938" y="998140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Black Hole </a:t>
            </a:r>
            <a:r>
              <a:rPr lang="mr-IN" dirty="0" smtClean="0"/>
              <a:t>–</a:t>
            </a:r>
            <a:r>
              <a:rPr lang="en-US" dirty="0" smtClean="0"/>
              <a:t> Observer 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Microlensing is achromatic. Powerful discriminator.</a:t>
            </a:r>
            <a:br>
              <a:rPr lang="en-US" dirty="0" smtClean="0"/>
            </a:br>
            <a:r>
              <a:rPr lang="en-US" dirty="0" smtClean="0"/>
              <a:t>Motivates multi-band microlensing survey.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94803" y="436933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Guy et al. 2007</a:t>
            </a:r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718050" y="1620072"/>
            <a:ext cx="3968750" cy="257645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b="49927"/>
          <a:stretch/>
        </p:blipFill>
        <p:spPr>
          <a:xfrm>
            <a:off x="457200" y="1392033"/>
            <a:ext cx="3968750" cy="1412173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0631"/>
          <a:stretch/>
        </p:blipFill>
        <p:spPr>
          <a:xfrm>
            <a:off x="457200" y="2804206"/>
            <a:ext cx="3968750" cy="13923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000" y="436933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Alcock</a:t>
            </a:r>
            <a:r>
              <a:rPr lang="en-US" smtClean="0"/>
              <a:t> et al. 1995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790" y="994850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Microlensing signal </a:t>
            </a:r>
            <a:r>
              <a:rPr lang="en-US" u="sng" dirty="0" smtClean="0"/>
              <a:t>does not vary with color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16129" y="981571"/>
            <a:ext cx="4227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Typically astrophysical variable </a:t>
            </a:r>
            <a:r>
              <a:rPr lang="en-US" dirty="0" smtClean="0"/>
              <a:t>sources</a:t>
            </a:r>
          </a:p>
          <a:p>
            <a:pPr algn="ctr"/>
            <a:r>
              <a:rPr lang="en-US" u="sng" dirty="0" smtClean="0"/>
              <a:t>vary with color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88363" y="221767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Supernova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microlensing constraints only go up to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Why did they stop 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30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 smtClean="0"/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536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97" y="1077913"/>
            <a:ext cx="3727056" cy="3660775"/>
          </a:xfrm>
        </p:spPr>
      </p:pic>
    </p:spTree>
    <p:extLst>
      <p:ext uri="{BB962C8B-B14F-4D97-AF65-F5344CB8AC3E}">
        <p14:creationId xmlns:p14="http://schemas.microsoft.com/office/powerpoint/2010/main" val="13779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72" y="1077516"/>
            <a:ext cx="4221365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surveys were limited by survey length relative to event time-scale and detection methods.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6262" y="1077913"/>
            <a:ext cx="3646502" cy="3660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3628" y="119720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>
                <a:solidFill>
                  <a:schemeClr val="bg1"/>
                </a:solidFill>
              </a:rPr>
              <a:t>Magellanic</a:t>
            </a:r>
            <a:r>
              <a:rPr lang="en-US" smtClean="0">
                <a:solidFill>
                  <a:schemeClr val="bg1"/>
                </a:solidFill>
              </a:rPr>
              <a:t> Clouds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182" y="123491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MW Bulge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281085" y="4041057"/>
            <a:ext cx="609599" cy="0"/>
          </a:xfrm>
          <a:prstGeom prst="straightConnector1">
            <a:avLst/>
          </a:prstGeom>
          <a:ln w="38100" cmpd="sng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36836" y="4041057"/>
                <a:ext cx="302903" cy="287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𝒕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836" y="4041057"/>
                <a:ext cx="302903" cy="287515"/>
              </a:xfrm>
              <a:prstGeom prst="rect">
                <a:avLst/>
              </a:prstGeom>
              <a:blipFill rotWithShape="0">
                <a:blip r:embed="rId5"/>
                <a:stretch>
                  <a:fillRect l="-14286" r="-14286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3285891" y="1814467"/>
            <a:ext cx="580936" cy="0"/>
          </a:xfrm>
          <a:prstGeom prst="straightConnector1">
            <a:avLst/>
          </a:prstGeom>
          <a:ln w="38100" cmpd="sng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441642" y="1814467"/>
                <a:ext cx="302903" cy="287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𝒕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1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E</m:t>
                          </m:r>
                        </m:sub>
                      </m:sSub>
                    </m:oMath>
                  </m:oMathPara>
                </a14:m>
                <a:endParaRPr lang="en-US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1642" y="1814467"/>
                <a:ext cx="302903" cy="287515"/>
              </a:xfrm>
              <a:prstGeom prst="rect">
                <a:avLst/>
              </a:prstGeom>
              <a:blipFill rotWithShape="0">
                <a:blip r:embed="rId6"/>
                <a:stretch>
                  <a:fillRect l="-14286" r="-14286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7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Statistical Ensembles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17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3651" y="959215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Expected number of events</a:t>
            </a:r>
          </a:p>
          <a:p>
            <a:r>
              <a:rPr lang="en-US" smtClean="0"/>
              <a:t>(assuming all have same timescale)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817860" y="3137674"/>
            <a:ext cx="6148272" cy="1588637"/>
            <a:chOff x="2717848" y="1005824"/>
            <a:chExt cx="6148272" cy="15886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7848" y="1284390"/>
              <a:ext cx="3740102" cy="914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7755" y="1005824"/>
              <a:ext cx="2608365" cy="411480"/>
            </a:xfrm>
            <a:prstGeom prst="rect">
              <a:avLst/>
            </a:prstGeom>
          </p:spPr>
        </p:pic>
        <p:sp>
          <p:nvSpPr>
            <p:cNvPr id="8" name="Line Callout 2 (Accent Bar) 7"/>
            <p:cNvSpPr/>
            <p:nvPr/>
          </p:nvSpPr>
          <p:spPr bwMode="auto">
            <a:xfrm>
              <a:off x="6715166" y="1993957"/>
              <a:ext cx="1980166" cy="600504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236"/>
                <a:gd name="adj6" fmla="val -74499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smtClean="0">
                  <a:solidFill>
                    <a:srgbClr val="000000"/>
                  </a:solidFill>
                </a:rPr>
                <a:t>Average dark matter </a:t>
              </a:r>
              <a:r>
                <a:rPr lang="en-US" sz="1600" dirty="0" smtClean="0">
                  <a:solidFill>
                    <a:srgbClr val="000000"/>
                  </a:solidFill>
                </a:rPr>
                <a:t>density at </a:t>
              </a:r>
              <a:r>
                <a:rPr lang="en-US" sz="1600" dirty="0" err="1" smtClean="0">
                  <a:solidFill>
                    <a:srgbClr val="000000"/>
                  </a:solidFill>
                </a:rPr>
                <a:t>D</a:t>
              </a:r>
              <a:r>
                <a:rPr lang="en-US" sz="1600" baseline="-25000" dirty="0" err="1" smtClean="0">
                  <a:solidFill>
                    <a:srgbClr val="000000"/>
                  </a:solidFill>
                </a:rPr>
                <a:t>d</a:t>
              </a:r>
              <a:endParaRPr lang="en-US" sz="16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3" name="Line Callout 2 (Accent Bar) 12"/>
            <p:cNvSpPr/>
            <p:nvPr/>
          </p:nvSpPr>
          <p:spPr bwMode="auto">
            <a:xfrm>
              <a:off x="6338095" y="1023908"/>
              <a:ext cx="1693542" cy="281680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44725"/>
                <a:gd name="adj6" fmla="val -72828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baseline="-250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78709" y="1060826"/>
            <a:ext cx="5008613" cy="2022978"/>
            <a:chOff x="3324808" y="2632778"/>
            <a:chExt cx="5008613" cy="202297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4808" y="3268003"/>
              <a:ext cx="2494384" cy="914400"/>
            </a:xfrm>
            <a:prstGeom prst="rect">
              <a:avLst/>
            </a:prstGeom>
          </p:spPr>
        </p:pic>
        <p:sp>
          <p:nvSpPr>
            <p:cNvPr id="14" name="Line Callout 2 (Accent Bar) 13"/>
            <p:cNvSpPr/>
            <p:nvPr/>
          </p:nvSpPr>
          <p:spPr bwMode="auto">
            <a:xfrm>
              <a:off x="5410984" y="2632778"/>
              <a:ext cx="1693542" cy="53833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62985"/>
                <a:gd name="adj6" fmla="val -36091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smtClean="0">
                  <a:solidFill>
                    <a:srgbClr val="000000"/>
                  </a:solidFill>
                </a:rPr>
                <a:t>Number of monitored stars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  <p:sp>
          <p:nvSpPr>
            <p:cNvPr id="15" name="Line Callout 2 (Accent Bar) 14"/>
            <p:cNvSpPr/>
            <p:nvPr/>
          </p:nvSpPr>
          <p:spPr bwMode="auto">
            <a:xfrm>
              <a:off x="6338095" y="4117420"/>
              <a:ext cx="1693542" cy="53833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619"/>
                <a:gd name="adj6" fmla="val -37205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smtClean="0">
                  <a:solidFill>
                    <a:srgbClr val="000000"/>
                  </a:solidFill>
                </a:rPr>
                <a:t>Timescale of lensing event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  <p:sp>
          <p:nvSpPr>
            <p:cNvPr id="16" name="Line Callout 2 (Accent Bar) 15"/>
            <p:cNvSpPr/>
            <p:nvPr/>
          </p:nvSpPr>
          <p:spPr bwMode="auto">
            <a:xfrm>
              <a:off x="6639879" y="3254163"/>
              <a:ext cx="1693542" cy="53833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43910"/>
                <a:gd name="adj6" fmla="val -47781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smtClean="0">
                  <a:solidFill>
                    <a:srgbClr val="000000"/>
                  </a:solidFill>
                </a:rPr>
                <a:t>Timescale of Survey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9109" y="438658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Paczynski</a:t>
            </a:r>
            <a:r>
              <a:rPr lang="en-US" smtClean="0"/>
              <a:t> 1986, 1996</a:t>
            </a:r>
            <a:endParaRPr lang="en-US"/>
          </a:p>
        </p:txBody>
      </p:sp>
      <p:sp>
        <p:nvSpPr>
          <p:cNvPr id="20" name="Line Callout 2 (Accent Bar) 19"/>
          <p:cNvSpPr/>
          <p:nvPr/>
        </p:nvSpPr>
        <p:spPr bwMode="auto">
          <a:xfrm>
            <a:off x="1676135" y="3168992"/>
            <a:ext cx="1693542" cy="380162"/>
          </a:xfrm>
          <a:prstGeom prst="accentCallout2">
            <a:avLst>
              <a:gd name="adj1" fmla="val 17163"/>
              <a:gd name="adj2" fmla="val 91580"/>
              <a:gd name="adj3" fmla="val 17163"/>
              <a:gd name="adj4" fmla="val 100908"/>
              <a:gd name="adj5" fmla="val -210137"/>
              <a:gd name="adj6" fmla="val 169582"/>
            </a:avLst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smtClean="0">
                <a:solidFill>
                  <a:srgbClr val="000000"/>
                </a:solidFill>
              </a:rPr>
              <a:t>Optical Depth</a:t>
            </a:r>
            <a:endParaRPr lang="en-US" sz="1600" baseline="-25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2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72" y="1077516"/>
            <a:ext cx="4221365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Time-scale of microlensing events.</a:t>
            </a:r>
            <a:br>
              <a:rPr lang="en-US" smtClean="0"/>
            </a:br>
            <a:r>
              <a:rPr lang="en-US" smtClean="0"/>
              <a:t>For high mass MACHOs MW Bulge is better.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0" y="1077516"/>
            <a:ext cx="4083861" cy="365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3628" y="119720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>
                <a:solidFill>
                  <a:schemeClr val="bg1"/>
                </a:solidFill>
              </a:rPr>
              <a:t>Magellanic</a:t>
            </a:r>
            <a:r>
              <a:rPr lang="en-US" smtClean="0">
                <a:solidFill>
                  <a:schemeClr val="bg1"/>
                </a:solidFill>
              </a:rPr>
              <a:t> Clouds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182" y="123491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MW Bulge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Parallax:</a:t>
            </a:r>
            <a:br>
              <a:rPr lang="en-US" smtClean="0"/>
            </a:br>
            <a:r>
              <a:rPr lang="en-US" smtClean="0"/>
              <a:t>Multi-year lensing events detected on order of 6 months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9814"/>
          <a:stretch/>
        </p:blipFill>
        <p:spPr>
          <a:xfrm>
            <a:off x="6158228" y="1530155"/>
            <a:ext cx="2891007" cy="2782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35594" y="440722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Gould &amp; Horne 2013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034582" y="1258500"/>
            <a:ext cx="2944715" cy="3072952"/>
            <a:chOff x="3034582" y="1258500"/>
            <a:chExt cx="2944715" cy="30729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50527"/>
            <a:stretch/>
          </p:blipFill>
          <p:spPr>
            <a:xfrm>
              <a:off x="3034582" y="1258500"/>
              <a:ext cx="2891619" cy="2743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4737" y="4001700"/>
              <a:ext cx="2194560" cy="329752"/>
            </a:xfrm>
            <a:prstGeom prst="rect">
              <a:avLst/>
            </a:prstGeom>
          </p:spPr>
        </p:pic>
      </p:grpSp>
      <p:sp>
        <p:nvSpPr>
          <p:cNvPr id="10" name="Oval 9"/>
          <p:cNvSpPr/>
          <p:nvPr/>
        </p:nvSpPr>
        <p:spPr bwMode="auto">
          <a:xfrm>
            <a:off x="184557" y="3195519"/>
            <a:ext cx="2416029" cy="696971"/>
          </a:xfrm>
          <a:prstGeom prst="ellipse">
            <a:avLst/>
          </a:prstGeom>
          <a:noFill/>
          <a:ln w="12700">
            <a:solidFill>
              <a:schemeClr val="accent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" name="Sun 10"/>
          <p:cNvSpPr/>
          <p:nvPr/>
        </p:nvSpPr>
        <p:spPr bwMode="auto">
          <a:xfrm>
            <a:off x="1278271" y="3429704"/>
            <a:ext cx="228600" cy="228600"/>
          </a:xfrm>
          <a:prstGeom prst="sun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2" name="Sun 11"/>
          <p:cNvSpPr/>
          <p:nvPr/>
        </p:nvSpPr>
        <p:spPr bwMode="auto">
          <a:xfrm>
            <a:off x="2001123" y="1530155"/>
            <a:ext cx="228600" cy="228600"/>
          </a:xfrm>
          <a:prstGeom prst="sun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1697142" y="2129373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028508" y="2243673"/>
            <a:ext cx="20121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3" y="3145889"/>
            <a:ext cx="228600" cy="228600"/>
          </a:xfrm>
          <a:prstGeom prst="rect">
            <a:avLst/>
          </a:prstGeom>
        </p:spPr>
      </p:pic>
      <p:sp>
        <p:nvSpPr>
          <p:cNvPr id="19" name="Arc 18"/>
          <p:cNvSpPr/>
          <p:nvPr/>
        </p:nvSpPr>
        <p:spPr>
          <a:xfrm>
            <a:off x="297393" y="3195519"/>
            <a:ext cx="2295605" cy="696971"/>
          </a:xfrm>
          <a:prstGeom prst="arc">
            <a:avLst>
              <a:gd name="adj1" fmla="val 12881648"/>
              <a:gd name="adj2" fmla="val 21367416"/>
            </a:avLst>
          </a:prstGeom>
          <a:ln w="28575" cmpd="sng"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98" y="3429704"/>
            <a:ext cx="228600" cy="228600"/>
          </a:xfrm>
          <a:prstGeom prst="rect">
            <a:avLst/>
          </a:prstGeom>
        </p:spPr>
      </p:pic>
      <p:cxnSp>
        <p:nvCxnSpPr>
          <p:cNvPr id="21" name="Straight Connector 20"/>
          <p:cNvCxnSpPr>
            <a:stCxn id="17" idx="0"/>
            <a:endCxn id="12" idx="2"/>
          </p:cNvCxnSpPr>
          <p:nvPr/>
        </p:nvCxnSpPr>
        <p:spPr>
          <a:xfrm flipH="1" flipV="1">
            <a:off x="2115423" y="1758755"/>
            <a:ext cx="477575" cy="1670949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0"/>
            <a:endCxn id="12" idx="2"/>
          </p:cNvCxnSpPr>
          <p:nvPr/>
        </p:nvCxnSpPr>
        <p:spPr>
          <a:xfrm flipV="1">
            <a:off x="790763" y="1758755"/>
            <a:ext cx="1324660" cy="1387134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5560" y="131413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Source Star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974" y="1091381"/>
            <a:ext cx="8725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What you might not know about MACHOs</a:t>
            </a:r>
          </a:p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could SHOCK YOU!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2429362"/>
            <a:ext cx="9144000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876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Parallactic effect</a:t>
            </a:r>
            <a:r>
              <a:rPr lang="en-US"/>
              <a:t> </a:t>
            </a:r>
            <a:r>
              <a:rPr lang="en-US" smtClean="0"/>
              <a:t>first discovered at LLNL</a:t>
            </a:r>
          </a:p>
          <a:p>
            <a:r>
              <a:rPr lang="en-US" smtClean="0"/>
              <a:t>Enables even short baseline surveys detect IM MACHOs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36" t="7187" r="7749" b="13965"/>
          <a:stretch/>
        </p:blipFill>
        <p:spPr>
          <a:xfrm>
            <a:off x="2451810" y="1156646"/>
            <a:ext cx="4240380" cy="30952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88975" y="4204730"/>
            <a:ext cx="2566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MACHO </a:t>
            </a:r>
            <a:r>
              <a:rPr lang="en-US"/>
              <a:t>S</a:t>
            </a:r>
            <a:r>
              <a:rPr lang="en-US" smtClean="0"/>
              <a:t>urvey (1995)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OGLE III parallax events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38" y="1431142"/>
            <a:ext cx="3968750" cy="295431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4718050" y="1455820"/>
            <a:ext cx="3968750" cy="2904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8512" y="4428171"/>
            <a:ext cx="2015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 smtClean="0"/>
              <a:t>Wyrzkowski</a:t>
            </a:r>
            <a:r>
              <a:rPr lang="en-US" sz="1400" smtClean="0"/>
              <a:t> et al. 2016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27470" y="1080653"/>
                <a:ext cx="2044086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9.3 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charset="0"/>
                            </a:rPr>
                            <m:t>M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⨀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Black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Hole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470" y="1080653"/>
                <a:ext cx="2044086" cy="375167"/>
              </a:xfrm>
              <a:prstGeom prst="rect">
                <a:avLst/>
              </a:prstGeom>
              <a:blipFill rotWithShape="0">
                <a:blip r:embed="rId4"/>
                <a:stretch>
                  <a:fillRect t="-91935" b="-1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80382" y="1080653"/>
                <a:ext cx="2273315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1</m:t>
                      </m:r>
                      <m:r>
                        <a:rPr lang="en-US" b="0" i="1" smtClean="0">
                          <a:latin typeface="Cambria Math" charset="0"/>
                        </a:rPr>
                        <m:t>.0 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charset="0"/>
                            </a:rPr>
                            <m:t>M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⨀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Neutron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Star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382" y="1080653"/>
                <a:ext cx="2273315" cy="375167"/>
              </a:xfrm>
              <a:prstGeom prst="rect">
                <a:avLst/>
              </a:prstGeom>
              <a:blipFill rotWithShape="0">
                <a:blip r:embed="rId5"/>
                <a:stretch>
                  <a:fillRect t="-91935" b="-1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939567" y="4582059"/>
            <a:ext cx="336398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56340" y="4350898"/>
                <a:ext cx="113043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8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years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340" y="4350898"/>
                <a:ext cx="1130438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6667" b="-1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49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have a significant and secure detection of multi-year event</a:t>
            </a:r>
            <a:br>
              <a:rPr lang="en-US" dirty="0" smtClean="0"/>
            </a:br>
            <a:r>
              <a:rPr lang="en-US" dirty="0" smtClean="0"/>
              <a:t>with 6 months of data!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38" y="1431142"/>
            <a:ext cx="3968750" cy="2954316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4718050" y="1455820"/>
            <a:ext cx="3968750" cy="2904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8512" y="4428171"/>
            <a:ext cx="2015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 smtClean="0"/>
              <a:t>Wyrzkowski</a:t>
            </a:r>
            <a:r>
              <a:rPr lang="en-US" sz="1400" smtClean="0"/>
              <a:t> et al. 2016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427470" y="1080653"/>
                <a:ext cx="2044086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9.3 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charset="0"/>
                            </a:rPr>
                            <m:t>M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⨀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Black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Hole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470" y="1080653"/>
                <a:ext cx="2044086" cy="375167"/>
              </a:xfrm>
              <a:prstGeom prst="rect">
                <a:avLst/>
              </a:prstGeom>
              <a:blipFill rotWithShape="0">
                <a:blip r:embed="rId4"/>
                <a:stretch>
                  <a:fillRect t="-91935" b="-1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80382" y="1080653"/>
                <a:ext cx="2273315" cy="375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1</m:t>
                      </m:r>
                      <m:r>
                        <a:rPr lang="en-US" b="0" i="1" smtClean="0">
                          <a:latin typeface="Cambria Math" charset="0"/>
                        </a:rPr>
                        <m:t>.0 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charset="0"/>
                            </a:rPr>
                            <m:t>M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⨀</m:t>
                          </m:r>
                        </m:sub>
                      </m:sSub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Neutron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Star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382" y="1080653"/>
                <a:ext cx="2273315" cy="375167"/>
              </a:xfrm>
              <a:prstGeom prst="rect">
                <a:avLst/>
              </a:prstGeom>
              <a:blipFill rotWithShape="0">
                <a:blip r:embed="rId5"/>
                <a:stretch>
                  <a:fillRect t="-91935" b="-1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>
            <a:off x="939567" y="4582059"/>
            <a:ext cx="3363985" cy="0"/>
          </a:xfrm>
          <a:prstGeom prst="straightConnector1">
            <a:avLst/>
          </a:prstGeom>
          <a:ln w="28575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56340" y="4350898"/>
                <a:ext cx="113043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8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years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340" y="4350898"/>
                <a:ext cx="1130438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96667" b="-1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 bwMode="auto">
          <a:xfrm>
            <a:off x="6351939" y="2533795"/>
            <a:ext cx="362968" cy="1479793"/>
          </a:xfrm>
          <a:prstGeom prst="rect">
            <a:avLst/>
          </a:prstGeom>
          <a:noFill/>
          <a:ln w="57150">
            <a:solidFill>
              <a:schemeClr val="accent2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449512" y="2533794"/>
            <a:ext cx="382587" cy="1479793"/>
          </a:xfrm>
          <a:prstGeom prst="rect">
            <a:avLst/>
          </a:prstGeom>
          <a:noFill/>
          <a:ln w="57150">
            <a:solidFill>
              <a:schemeClr val="accent2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6561" y="1652421"/>
            <a:ext cx="189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Significant event detection in </a:t>
            </a:r>
          </a:p>
          <a:p>
            <a:r>
              <a:rPr lang="en-US" smtClean="0">
                <a:solidFill>
                  <a:schemeClr val="accent2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</a:rPr>
              <a:t>6 months. </a:t>
            </a:r>
            <a:endParaRPr lang="en-US">
              <a:solidFill>
                <a:schemeClr val="accent2"/>
              </a:solidFill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93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Parallax fundamentally changes the MACHO constraint game.</a:t>
                </a:r>
                <a:br>
                  <a:rPr lang="en-US" dirty="0" smtClean="0"/>
                </a:br>
                <a:r>
                  <a:rPr lang="en-US" dirty="0" smtClean="0"/>
                  <a:t>Can constrain all mass ranges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≳</m:t>
                    </m:r>
                    <m:r>
                      <a:rPr lang="en-US" b="1" i="1" smtClean="0">
                        <a:latin typeface="Cambria Math" charset="0"/>
                      </a:rPr>
                      <m:t>𝟏𝟎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1" i="0" smtClean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 smtClean="0"/>
                  <a:t> with same survey!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222" t="-25000" b="-79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3651" y="959215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Expected number of events</a:t>
            </a:r>
          </a:p>
          <a:p>
            <a:r>
              <a:rPr lang="en-US" smtClean="0"/>
              <a:t>(assuming all have same timescale)</a:t>
            </a:r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817860" y="3137674"/>
            <a:ext cx="6148272" cy="1588637"/>
            <a:chOff x="2717848" y="1005824"/>
            <a:chExt cx="6148272" cy="15886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7848" y="1284390"/>
              <a:ext cx="3740102" cy="914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7755" y="1005824"/>
              <a:ext cx="2608365" cy="411480"/>
            </a:xfrm>
            <a:prstGeom prst="rect">
              <a:avLst/>
            </a:prstGeom>
          </p:spPr>
        </p:pic>
        <p:sp>
          <p:nvSpPr>
            <p:cNvPr id="8" name="Line Callout 2 (Accent Bar) 7"/>
            <p:cNvSpPr/>
            <p:nvPr/>
          </p:nvSpPr>
          <p:spPr bwMode="auto">
            <a:xfrm>
              <a:off x="6715166" y="1993957"/>
              <a:ext cx="1693542" cy="600504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236"/>
                <a:gd name="adj6" fmla="val -74499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smtClean="0">
                  <a:solidFill>
                    <a:srgbClr val="000000"/>
                  </a:solidFill>
                </a:rPr>
                <a:t>Average matter density at </a:t>
              </a:r>
              <a:r>
                <a:rPr lang="en-US" sz="1600" err="1" smtClean="0">
                  <a:solidFill>
                    <a:srgbClr val="000000"/>
                  </a:solidFill>
                </a:rPr>
                <a:t>D</a:t>
              </a:r>
              <a:r>
                <a:rPr lang="en-US" sz="1600" baseline="-25000" err="1" smtClean="0">
                  <a:solidFill>
                    <a:srgbClr val="000000"/>
                  </a:solidFill>
                </a:rPr>
                <a:t>d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  <p:sp>
          <p:nvSpPr>
            <p:cNvPr id="13" name="Line Callout 2 (Accent Bar) 12"/>
            <p:cNvSpPr/>
            <p:nvPr/>
          </p:nvSpPr>
          <p:spPr bwMode="auto">
            <a:xfrm>
              <a:off x="6338095" y="1023908"/>
              <a:ext cx="1693542" cy="281680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44725"/>
                <a:gd name="adj6" fmla="val -72828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baseline="-25000">
                <a:solidFill>
                  <a:srgbClr val="00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78709" y="1060826"/>
            <a:ext cx="5008613" cy="2022978"/>
            <a:chOff x="3324808" y="2632778"/>
            <a:chExt cx="5008613" cy="202297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24808" y="3268003"/>
              <a:ext cx="2494384" cy="914400"/>
            </a:xfrm>
            <a:prstGeom prst="rect">
              <a:avLst/>
            </a:prstGeom>
          </p:spPr>
        </p:pic>
        <p:sp>
          <p:nvSpPr>
            <p:cNvPr id="14" name="Line Callout 2 (Accent Bar) 13"/>
            <p:cNvSpPr/>
            <p:nvPr/>
          </p:nvSpPr>
          <p:spPr bwMode="auto">
            <a:xfrm>
              <a:off x="5410984" y="2632778"/>
              <a:ext cx="1693542" cy="53833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62985"/>
                <a:gd name="adj6" fmla="val -36091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smtClean="0">
                  <a:solidFill>
                    <a:srgbClr val="000000"/>
                  </a:solidFill>
                </a:rPr>
                <a:t>Number of monitored stars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  <p:sp>
          <p:nvSpPr>
            <p:cNvPr id="15" name="Line Callout 2 (Accent Bar) 14"/>
            <p:cNvSpPr/>
            <p:nvPr/>
          </p:nvSpPr>
          <p:spPr bwMode="auto">
            <a:xfrm>
              <a:off x="6338095" y="4117420"/>
              <a:ext cx="1693542" cy="53833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619"/>
                <a:gd name="adj6" fmla="val -37205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smtClean="0">
                  <a:solidFill>
                    <a:srgbClr val="000000"/>
                  </a:solidFill>
                </a:rPr>
                <a:t>Timescale of lensing event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  <p:sp>
          <p:nvSpPr>
            <p:cNvPr id="16" name="Line Callout 2 (Accent Bar) 15"/>
            <p:cNvSpPr/>
            <p:nvPr/>
          </p:nvSpPr>
          <p:spPr bwMode="auto">
            <a:xfrm>
              <a:off x="6639879" y="3254163"/>
              <a:ext cx="1693542" cy="538336"/>
            </a:xfrm>
            <a:prstGeom prst="accent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43910"/>
                <a:gd name="adj6" fmla="val -47781"/>
              </a:avLst>
            </a:prstGeom>
            <a:noFill/>
            <a:ln>
              <a:solidFill>
                <a:schemeClr val="accent1">
                  <a:lumMod val="7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smtClean="0">
                  <a:solidFill>
                    <a:srgbClr val="000000"/>
                  </a:solidFill>
                </a:rPr>
                <a:t>Timescale of Survey</a:t>
              </a:r>
              <a:endParaRPr lang="en-US" sz="1600" baseline="-2500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79109" y="438658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Paczynski</a:t>
            </a:r>
            <a:r>
              <a:rPr lang="en-US" smtClean="0"/>
              <a:t> 1986, 1996</a:t>
            </a:r>
            <a:endParaRPr lang="en-US"/>
          </a:p>
        </p:txBody>
      </p:sp>
      <p:sp>
        <p:nvSpPr>
          <p:cNvPr id="20" name="Line Callout 2 (Accent Bar) 19"/>
          <p:cNvSpPr/>
          <p:nvPr/>
        </p:nvSpPr>
        <p:spPr bwMode="auto">
          <a:xfrm>
            <a:off x="1676135" y="3168992"/>
            <a:ext cx="1693542" cy="380162"/>
          </a:xfrm>
          <a:prstGeom prst="accentCallout2">
            <a:avLst>
              <a:gd name="adj1" fmla="val 17163"/>
              <a:gd name="adj2" fmla="val 91580"/>
              <a:gd name="adj3" fmla="val 17163"/>
              <a:gd name="adj4" fmla="val 100908"/>
              <a:gd name="adj5" fmla="val -210137"/>
              <a:gd name="adj6" fmla="val 169582"/>
            </a:avLst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smtClean="0">
                <a:solidFill>
                  <a:srgbClr val="000000"/>
                </a:solidFill>
              </a:rPr>
              <a:t>Optical Depth</a:t>
            </a:r>
            <a:endParaRPr lang="en-US" sz="1600" baseline="-25000">
              <a:solidFill>
                <a:srgbClr val="0000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372555" y="2079707"/>
            <a:ext cx="3212983" cy="1216891"/>
          </a:xfrm>
          <a:prstGeom prst="ellipse">
            <a:avLst/>
          </a:prstGeom>
          <a:noFill/>
          <a:ln w="76200">
            <a:solidFill>
              <a:schemeClr val="accent2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320" y="2314594"/>
            <a:ext cx="2937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2"/>
                </a:solidFill>
              </a:rPr>
              <a:t>From 10’s of years to ~6 months!</a:t>
            </a:r>
            <a:endParaRPr lang="en-US" sz="2400" b="1">
              <a:solidFill>
                <a:schemeClr val="accent2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3337240" y="2504001"/>
            <a:ext cx="978408" cy="48463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parallax constraint on black hole mass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Parallactic</a:t>
            </a:r>
            <a:r>
              <a:rPr lang="en-US"/>
              <a:t> signal is a strong function of mass</a:t>
            </a:r>
          </a:p>
          <a:p>
            <a:pPr lvl="1"/>
            <a:r>
              <a:rPr lang="en-US"/>
              <a:t>Without the parallax you basically have no constraint on the lens mass.</a:t>
            </a:r>
          </a:p>
          <a:p>
            <a:r>
              <a:rPr lang="en-US" smtClean="0"/>
              <a:t>However there is still a degeneracy between lens mass and lens distance.</a:t>
            </a:r>
          </a:p>
          <a:p>
            <a:r>
              <a:rPr lang="en-US" smtClean="0"/>
              <a:t>With an </a:t>
            </a:r>
            <a:r>
              <a:rPr lang="en-US" i="1" u="sng" smtClean="0"/>
              <a:t>ensemble can place tighter constraints on the population mass spectrum</a:t>
            </a:r>
            <a:r>
              <a:rPr lang="en-US" smtClean="0"/>
              <a:t>, by utilizing our knowledge of the MW dark matter halo density function.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718050" y="1578744"/>
            <a:ext cx="3968750" cy="2659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28512" y="4428171"/>
            <a:ext cx="2015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 smtClean="0"/>
              <a:t>Wyrzkowski</a:t>
            </a:r>
            <a:r>
              <a:rPr lang="en-US" sz="1400" smtClean="0"/>
              <a:t> et al. 2016</a:t>
            </a:r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55691" y="1298921"/>
                <a:ext cx="18934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OGLE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Black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charset="0"/>
                        </a:rPr>
                        <m:t>Hole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691" y="1298921"/>
                <a:ext cx="1893467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95082" b="-12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8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entroid_s0_SAIdhi.mp4">
            <a:hlinkClick r:id="" action="ppaction://media"/>
          </p:cNvPr>
          <p:cNvPicPr>
            <a:picLocks noGrp="1" noChangeAspect="1"/>
          </p:cNvPicPr>
          <p:nvPr>
            <p:ph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8050" y="1018541"/>
            <a:ext cx="3968750" cy="364966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also affects the astrometry of the source star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can break the mass </a:t>
            </a:r>
            <a:r>
              <a:rPr lang="mr-IN" sz="2400" dirty="0" smtClean="0"/>
              <a:t>–</a:t>
            </a:r>
            <a:r>
              <a:rPr lang="en-US" sz="2400" dirty="0" smtClean="0"/>
              <a:t> lens distance degeneracy by measuring the microlensing astrometric signal</a:t>
            </a:r>
          </a:p>
          <a:p>
            <a:r>
              <a:rPr lang="en-US" sz="2400" dirty="0"/>
              <a:t>Current Keck (Lu et al.) and HST (</a:t>
            </a:r>
            <a:r>
              <a:rPr lang="en-US" sz="2400" dirty="0" err="1"/>
              <a:t>Kains</a:t>
            </a:r>
            <a:r>
              <a:rPr lang="en-US" sz="2400" dirty="0"/>
              <a:t> et al.) studies underway to measure astrometric </a:t>
            </a:r>
            <a:r>
              <a:rPr lang="en-US" sz="2400" dirty="0" smtClean="0"/>
              <a:t>shifts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8C71CAF9-4461-454A-B702-D536C3775752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43781" y="439793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Gaudi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40237" y="361249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Relative </a:t>
            </a:r>
            <a:r>
              <a:rPr lang="en-US"/>
              <a:t>C</a:t>
            </a:r>
            <a:r>
              <a:rPr lang="en-US" smtClean="0"/>
              <a:t>entroid Shift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Astrometric follow-up is easily facilitated</a:t>
            </a:r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4718050" y="1173202"/>
            <a:ext cx="3968750" cy="3470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1957" r="53263" b="1486"/>
          <a:stretch/>
        </p:blipFill>
        <p:spPr>
          <a:xfrm>
            <a:off x="553673" y="1265219"/>
            <a:ext cx="3776589" cy="2990801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4489509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Lu et al. 2016</a:t>
            </a:r>
            <a:endParaRPr lang="en-US" sz="1400"/>
          </a:p>
        </p:txBody>
      </p:sp>
      <p:sp>
        <p:nvSpPr>
          <p:cNvPr id="6" name="Rectangle 5"/>
          <p:cNvSpPr/>
          <p:nvPr/>
        </p:nvSpPr>
        <p:spPr>
          <a:xfrm>
            <a:off x="909048" y="4120177"/>
            <a:ext cx="3212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Time Since </a:t>
            </a:r>
            <a:r>
              <a:rPr lang="en-US" smtClean="0"/>
              <a:t>Closest Approach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76345" y="3671245"/>
            <a:ext cx="3510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Max astrometric shift occurs</a:t>
            </a:r>
          </a:p>
          <a:p>
            <a:pPr algn="ctr"/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before/</a:t>
            </a:r>
            <a:r>
              <a:rPr lang="en-US" sz="1600" b="1" smtClean="0">
                <a:solidFill>
                  <a:schemeClr val="accent1">
                    <a:lumMod val="75000"/>
                  </a:schemeClr>
                </a:solidFill>
              </a:rPr>
              <a:t>after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 peak magnification.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6931573" y="3394841"/>
            <a:ext cx="1329558" cy="276404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0"/>
          </p:cNvCxnSpPr>
          <p:nvPr/>
        </p:nvCxnSpPr>
        <p:spPr>
          <a:xfrm flipH="1" flipV="1">
            <a:off x="5559972" y="3394841"/>
            <a:ext cx="1371601" cy="276404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43781" y="439793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Gaudi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8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Parallax + Astrometric Microlensing = Tight Mass Constraint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410449" y="1150865"/>
            <a:ext cx="4554140" cy="3429000"/>
            <a:chOff x="2294930" y="1150865"/>
            <a:chExt cx="4554140" cy="3429000"/>
          </a:xfrm>
        </p:grpSpPr>
        <p:grpSp>
          <p:nvGrpSpPr>
            <p:cNvPr id="3" name="Group 2"/>
            <p:cNvGrpSpPr/>
            <p:nvPr/>
          </p:nvGrpSpPr>
          <p:grpSpPr>
            <a:xfrm>
              <a:off x="2294930" y="1150865"/>
              <a:ext cx="4554140" cy="3429000"/>
              <a:chOff x="1535907" y="1143000"/>
              <a:chExt cx="6072187" cy="4572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907" y="1143000"/>
                <a:ext cx="6072187" cy="4572000"/>
              </a:xfrm>
              <a:prstGeom prst="rect">
                <a:avLst/>
              </a:prstGeom>
              <a:solidFill>
                <a:schemeClr val="bg1"/>
              </a:solidFill>
              <a:ln w="88900" cap="sq">
                <a:noFill/>
                <a:miter lim="800000"/>
              </a:ln>
              <a:effectLst/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47" t="12816" r="16830" b="68061"/>
              <a:stretch/>
            </p:blipFill>
            <p:spPr>
              <a:xfrm>
                <a:off x="2432193" y="3147935"/>
                <a:ext cx="1583896" cy="826960"/>
              </a:xfrm>
              <a:prstGeom prst="rect">
                <a:avLst/>
              </a:prstGeom>
              <a:solidFill>
                <a:schemeClr val="bg1"/>
              </a:solidFill>
              <a:ln w="88900" cap="sq">
                <a:noFill/>
                <a:miter lim="800000"/>
              </a:ln>
              <a:effectLst/>
            </p:spPr>
          </p:pic>
        </p:grpSp>
        <p:sp>
          <p:nvSpPr>
            <p:cNvPr id="7" name="Oval 6"/>
            <p:cNvSpPr/>
            <p:nvPr/>
          </p:nvSpPr>
          <p:spPr bwMode="auto">
            <a:xfrm rot="1425896">
              <a:off x="4396513" y="2635419"/>
              <a:ext cx="416205" cy="800244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967144" y="2835479"/>
              <a:ext cx="1187922" cy="43930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92916" y="4395199"/>
            <a:ext cx="11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Yee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Parallax + Astrometric Microlensing = Tight Mass Constraint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410449" y="1150865"/>
            <a:ext cx="4554140" cy="3429000"/>
            <a:chOff x="2294930" y="1150865"/>
            <a:chExt cx="4554140" cy="3429000"/>
          </a:xfrm>
        </p:grpSpPr>
        <p:grpSp>
          <p:nvGrpSpPr>
            <p:cNvPr id="3" name="Group 2"/>
            <p:cNvGrpSpPr/>
            <p:nvPr/>
          </p:nvGrpSpPr>
          <p:grpSpPr>
            <a:xfrm>
              <a:off x="2294930" y="1150865"/>
              <a:ext cx="4554140" cy="3429000"/>
              <a:chOff x="1535907" y="1143000"/>
              <a:chExt cx="6072187" cy="4572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5907" y="1143000"/>
                <a:ext cx="6072187" cy="4572000"/>
              </a:xfrm>
              <a:prstGeom prst="rect">
                <a:avLst/>
              </a:prstGeom>
              <a:solidFill>
                <a:schemeClr val="bg1"/>
              </a:solidFill>
              <a:ln w="88900" cap="sq">
                <a:noFill/>
                <a:miter lim="800000"/>
              </a:ln>
              <a:effectLst/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47" t="12816" r="16830" b="68061"/>
              <a:stretch/>
            </p:blipFill>
            <p:spPr>
              <a:xfrm>
                <a:off x="2432193" y="3147935"/>
                <a:ext cx="1583896" cy="826960"/>
              </a:xfrm>
              <a:prstGeom prst="rect">
                <a:avLst/>
              </a:prstGeom>
              <a:solidFill>
                <a:schemeClr val="bg1"/>
              </a:solidFill>
              <a:ln w="88900" cap="sq">
                <a:noFill/>
                <a:miter lim="800000"/>
              </a:ln>
              <a:effectLst/>
            </p:spPr>
          </p:pic>
        </p:grpSp>
        <p:sp>
          <p:nvSpPr>
            <p:cNvPr id="7" name="Oval 6"/>
            <p:cNvSpPr/>
            <p:nvPr/>
          </p:nvSpPr>
          <p:spPr bwMode="auto">
            <a:xfrm rot="1425896">
              <a:off x="4396513" y="2635419"/>
              <a:ext cx="416205" cy="800244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967144" y="2835479"/>
              <a:ext cx="1187922" cy="43930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992916" y="4395199"/>
            <a:ext cx="1151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Yee 2015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5171" y="1915902"/>
            <a:ext cx="40295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 charset="0"/>
              </a:rPr>
              <a:t>If primordial BHs make up dark matter, then measuring their mass spectrum will be especially exciting </a:t>
            </a:r>
            <a:r>
              <a:rPr lang="en-US" dirty="0" smtClean="0">
                <a:solidFill>
                  <a:srgbClr val="000000"/>
                </a:solidFill>
                <a:latin typeface="-webkit-standard" charset="0"/>
              </a:rPr>
              <a:t>because </a:t>
            </a:r>
            <a:r>
              <a:rPr lang="en-US" dirty="0">
                <a:solidFill>
                  <a:srgbClr val="000000"/>
                </a:solidFill>
                <a:latin typeface="-webkit-standard" charset="0"/>
              </a:rPr>
              <a:t>it will tell us something about the fundamental physics of the Big Bang</a:t>
            </a:r>
            <a:r>
              <a:rPr lang="en-US" dirty="0" smtClean="0">
                <a:solidFill>
                  <a:srgbClr val="000000"/>
                </a:solidFill>
                <a:latin typeface="-webkit-standard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Ability to resolve multiple lensed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Potential to resolve multiple images from IM MACHO events!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572000" y="1069127"/>
            <a:ext cx="4236658" cy="3657600"/>
            <a:chOff x="216816" y="1077516"/>
            <a:chExt cx="4236658" cy="36576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0" t="5132" r="9653" b="3413"/>
            <a:stretch/>
          </p:blipFill>
          <p:spPr>
            <a:xfrm>
              <a:off x="216816" y="1077516"/>
              <a:ext cx="4236658" cy="36576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6182" y="1234912"/>
              <a:ext cx="124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bg1"/>
                  </a:solidFill>
                </a:rPr>
                <a:t>MW Bulge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9" y="2464230"/>
            <a:ext cx="1629045" cy="189830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2950755" y="3537508"/>
            <a:ext cx="767166" cy="77491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lumMod val="75000"/>
                  <a:alpha val="69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4093" y="2891177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Adaptive Optics</a:t>
            </a:r>
          </a:p>
          <a:p>
            <a:pPr algn="ctr"/>
            <a:r>
              <a:rPr lang="en-US" dirty="0" smtClean="0"/>
              <a:t>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1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MACHO Constraints circ. 2008</a:t>
            </a:r>
            <a:br>
              <a:rPr lang="en-US" dirty="0" smtClean="0"/>
            </a:br>
            <a:r>
              <a:rPr lang="en-US" dirty="0" smtClean="0"/>
              <a:t>Completely ruled out massive MACHOs as Dark Matter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1E78B3"/>
                    </a:solidFill>
                  </a:rPr>
                  <a:t>Microlensing</a:t>
                </a:r>
              </a:p>
              <a:p>
                <a:pPr lvl="1"/>
                <a:r>
                  <a:rPr lang="en-US" dirty="0" err="1">
                    <a:solidFill>
                      <a:srgbClr val="1E78B3"/>
                    </a:solidFill>
                  </a:rPr>
                  <a:t>Alcock</a:t>
                </a:r>
                <a:r>
                  <a:rPr lang="en-US" dirty="0">
                    <a:solidFill>
                      <a:srgbClr val="1E78B3"/>
                    </a:solidFill>
                  </a:rPr>
                  <a:t> et al. 2001</a:t>
                </a:r>
              </a:p>
              <a:p>
                <a:pPr lvl="1"/>
                <a:r>
                  <a:rPr lang="en-US" dirty="0" err="1">
                    <a:solidFill>
                      <a:srgbClr val="1E78B3"/>
                    </a:solidFill>
                  </a:rPr>
                  <a:t>Tisserand</a:t>
                </a:r>
                <a:r>
                  <a:rPr lang="en-US" dirty="0">
                    <a:solidFill>
                      <a:srgbClr val="1E78B3"/>
                    </a:solidFill>
                  </a:rPr>
                  <a:t> </a:t>
                </a:r>
                <a:r>
                  <a:rPr lang="en-US" dirty="0" smtClean="0">
                    <a:solidFill>
                      <a:srgbClr val="1E78B3"/>
                    </a:solidFill>
                  </a:rPr>
                  <a:t>et al. 2007</a:t>
                </a:r>
                <a:endParaRPr lang="en-US" dirty="0">
                  <a:solidFill>
                    <a:srgbClr val="1E78B3"/>
                  </a:solidFill>
                </a:endParaRPr>
              </a:p>
              <a:p>
                <a:r>
                  <a:rPr lang="en-US" dirty="0">
                    <a:solidFill>
                      <a:srgbClr val="636363"/>
                    </a:solidFill>
                  </a:rPr>
                  <a:t>CMB</a:t>
                </a:r>
              </a:p>
              <a:p>
                <a:pPr lvl="1"/>
                <a:r>
                  <a:rPr lang="en-US" dirty="0" err="1">
                    <a:solidFill>
                      <a:srgbClr val="636363"/>
                    </a:solidFill>
                  </a:rPr>
                  <a:t>Ricotti</a:t>
                </a:r>
                <a:r>
                  <a:rPr lang="en-US" dirty="0">
                    <a:solidFill>
                      <a:srgbClr val="636363"/>
                    </a:solidFill>
                  </a:rPr>
                  <a:t>, </a:t>
                </a:r>
                <a:r>
                  <a:rPr lang="en-US" dirty="0" err="1">
                    <a:solidFill>
                      <a:srgbClr val="636363"/>
                    </a:solidFill>
                  </a:rPr>
                  <a:t>Ostriker</a:t>
                </a:r>
                <a:r>
                  <a:rPr lang="en-US" dirty="0">
                    <a:solidFill>
                      <a:srgbClr val="636363"/>
                    </a:solidFill>
                  </a:rPr>
                  <a:t>, &amp; Mack 2008</a:t>
                </a:r>
              </a:p>
              <a:p>
                <a:r>
                  <a:rPr lang="en-US" dirty="0">
                    <a:solidFill>
                      <a:srgbClr val="349F2B"/>
                    </a:solidFill>
                  </a:rPr>
                  <a:t>Wide Binary</a:t>
                </a:r>
              </a:p>
              <a:p>
                <a:pPr lvl="1"/>
                <a:r>
                  <a:rPr lang="en-US" dirty="0" err="1">
                    <a:solidFill>
                      <a:srgbClr val="349F2B"/>
                    </a:solidFill>
                  </a:rPr>
                  <a:t>Yoo</a:t>
                </a:r>
                <a:r>
                  <a:rPr lang="en-US" dirty="0">
                    <a:solidFill>
                      <a:srgbClr val="349F2B"/>
                    </a:solidFill>
                  </a:rPr>
                  <a:t> et al. 2004</a:t>
                </a:r>
              </a:p>
              <a:p>
                <a:r>
                  <a:rPr lang="en-US" dirty="0" smtClean="0"/>
                  <a:t>Other constraints at masses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≳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0">
                <a:blip r:embed="rId2"/>
                <a:stretch>
                  <a:fillRect l="-1536" t="-2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5" y="1077913"/>
            <a:ext cx="3727056" cy="3660775"/>
          </a:xfrm>
        </p:spPr>
      </p:pic>
    </p:spTree>
    <p:extLst>
      <p:ext uri="{BB962C8B-B14F-4D97-AF65-F5344CB8AC3E}">
        <p14:creationId xmlns:p14="http://schemas.microsoft.com/office/powerpoint/2010/main" val="72198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81143"/>
            <a:ext cx="7408190" cy="3680167"/>
          </a:xfrm>
        </p:spPr>
        <p:txBody>
          <a:bodyPr>
            <a:normAutofit/>
          </a:bodyPr>
          <a:lstStyle/>
          <a:p>
            <a:r>
              <a:rPr lang="en-US" dirty="0" smtClean="0"/>
              <a:t>Model a microlensing survey off DOE supported </a:t>
            </a:r>
            <a:r>
              <a:rPr lang="en-US" dirty="0" err="1" smtClean="0"/>
              <a:t>DECaLS</a:t>
            </a:r>
            <a:endParaRPr lang="en-US" dirty="0" smtClean="0"/>
          </a:p>
          <a:p>
            <a:pPr lvl="1"/>
            <a:r>
              <a:rPr lang="en-US" dirty="0" err="1" smtClean="0"/>
              <a:t>DECam</a:t>
            </a:r>
            <a:r>
              <a:rPr lang="en-US" dirty="0" smtClean="0"/>
              <a:t> imaging survey</a:t>
            </a:r>
          </a:p>
          <a:p>
            <a:pPr lvl="1"/>
            <a:r>
              <a:rPr lang="en-US" dirty="0" smtClean="0"/>
              <a:t>Survey time through NOAO</a:t>
            </a:r>
          </a:p>
          <a:p>
            <a:pPr lvl="1"/>
            <a:r>
              <a:rPr lang="en-US" dirty="0" smtClean="0"/>
              <a:t>Data analysis on LLNL and FNAL computing</a:t>
            </a:r>
          </a:p>
          <a:p>
            <a:pPr lvl="1"/>
            <a:r>
              <a:rPr lang="en-US" dirty="0" smtClean="0"/>
              <a:t>Project effort funded through DOE</a:t>
            </a:r>
          </a:p>
          <a:p>
            <a:r>
              <a:rPr lang="en-US" dirty="0" smtClean="0"/>
              <a:t>Building to and supplementing the LSST microlensing survey</a:t>
            </a:r>
          </a:p>
          <a:p>
            <a:pPr lvl="1"/>
            <a:r>
              <a:rPr lang="en-US" dirty="0" smtClean="0"/>
              <a:t>LSST is currently not optimized for microlensing science</a:t>
            </a:r>
          </a:p>
          <a:p>
            <a:pPr lvl="1"/>
            <a:r>
              <a:rPr lang="en-US" dirty="0" smtClean="0"/>
              <a:t>LSST will survey the Milky Way Galaxy, but not as much as the extragalactic fields. Need to supplement the survey with </a:t>
            </a:r>
            <a:r>
              <a:rPr lang="en-US" dirty="0" err="1" smtClean="0"/>
              <a:t>DECam</a:t>
            </a:r>
            <a:r>
              <a:rPr lang="en-US" dirty="0" smtClean="0"/>
              <a:t> microlensing survey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are we actually proposing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63255"/>
          <a:stretch/>
        </p:blipFill>
        <p:spPr>
          <a:xfrm>
            <a:off x="457200" y="1975314"/>
            <a:ext cx="8229600" cy="19491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Proposing a 5 year </a:t>
            </a:r>
            <a:r>
              <a:rPr lang="en-US" err="1" smtClean="0"/>
              <a:t>DECam</a:t>
            </a:r>
            <a:r>
              <a:rPr lang="en-US" smtClean="0"/>
              <a:t> MACHO Survey</a:t>
            </a:r>
            <a:br>
              <a:rPr lang="en-US" smtClean="0"/>
            </a:br>
            <a:r>
              <a:rPr lang="en-US" smtClean="0"/>
              <a:t>Influence and bridge to LSST</a:t>
            </a:r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/>
          <a:srcRect t="94956" b="430"/>
          <a:stretch/>
        </p:blipFill>
        <p:spPr>
          <a:xfrm>
            <a:off x="457200" y="3924472"/>
            <a:ext cx="8229600" cy="2447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572000" y="1253614"/>
            <a:ext cx="2890434" cy="9223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7462434" y="994858"/>
            <a:ext cx="1681566" cy="1418895"/>
          </a:xfrm>
          <a:prstGeom prst="rightArrow">
            <a:avLst>
              <a:gd name="adj1" fmla="val 64943"/>
              <a:gd name="adj2" fmla="val 52500"/>
            </a:avLst>
          </a:prstGeom>
          <a:solidFill>
            <a:schemeClr val="tx2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smtClean="0">
                <a:solidFill>
                  <a:schemeClr val="bg1"/>
                </a:solidFill>
              </a:rPr>
              <a:t>LSST Survey Starts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10703" y="1253613"/>
            <a:ext cx="651730" cy="922398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tint val="44500"/>
                  <a:satMod val="160000"/>
                  <a:lumMod val="10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9657" y="1530147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DECam</a:t>
            </a:r>
            <a:r>
              <a:rPr lang="en-US" b="1" smtClean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 MACHO Survey</a:t>
            </a:r>
            <a:endParaRPr lang="en-US" b="1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Left Brace 16"/>
          <p:cNvSpPr/>
          <p:nvPr/>
        </p:nvSpPr>
        <p:spPr>
          <a:xfrm rot="16200000">
            <a:off x="5289882" y="2942733"/>
            <a:ext cx="294290" cy="2747357"/>
          </a:xfrm>
          <a:prstGeom prst="leftBrace">
            <a:avLst>
              <a:gd name="adj1" fmla="val 22619"/>
              <a:gd name="adj2" fmla="val 50000"/>
            </a:avLst>
          </a:pr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472386" y="441406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tx2"/>
                </a:solidFill>
              </a:rPr>
              <a:t>LSST Survey Strategy Determined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3530549"/>
            <a:ext cx="2565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LSST Survey Schedule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Survey Footprint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07765" y="448478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ESO/S. </a:t>
            </a:r>
            <a:r>
              <a:rPr lang="en-US" sz="1200" err="1">
                <a:solidFill>
                  <a:schemeClr val="bg1"/>
                </a:solidFill>
              </a:rPr>
              <a:t>Brunier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142057" y="1893094"/>
            <a:ext cx="887144" cy="821531"/>
          </a:xfrm>
          <a:prstGeom prst="ellipse">
            <a:avLst/>
          </a:prstGeom>
          <a:noFill/>
          <a:ln w="38100">
            <a:solidFill>
              <a:schemeClr val="accent3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18740" y="2714625"/>
                <a:ext cx="5235600" cy="400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𝑨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𝝅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𝟏𝟓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∘</m:t>
                              </m:r>
                            </m:sup>
                          </m:sSup>
                        </m:e>
                        <m:sup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𝟕𝟎𝟎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sq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deg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𝟐𝟎𝟎</m:t>
                      </m:r>
                      <m:r>
                        <a:rPr lang="en-US" b="1" i="1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DECam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i="0" smtClean="0">
                          <a:solidFill>
                            <a:schemeClr val="bg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Pointings</m:t>
                      </m:r>
                    </m:oMath>
                  </m:oMathPara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740" y="2714625"/>
                <a:ext cx="5235600" cy="400431"/>
              </a:xfrm>
              <a:prstGeom prst="rect">
                <a:avLst/>
              </a:prstGeom>
              <a:blipFill rotWithShape="0">
                <a:blip r:embed="rId5"/>
                <a:stretch>
                  <a:fillRect t="-77273" b="-1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 bwMode="auto">
          <a:xfrm>
            <a:off x="7190333" y="2914840"/>
            <a:ext cx="64008" cy="54864"/>
          </a:xfrm>
          <a:prstGeom prst="ellipse">
            <a:avLst/>
          </a:prstGeom>
          <a:solidFill>
            <a:schemeClr val="accent3"/>
          </a:solidFill>
          <a:ln w="38100">
            <a:solidFill>
              <a:schemeClr val="accent3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6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 limiting magnitude of 23.3</a:t>
            </a:r>
          </a:p>
          <a:p>
            <a:pPr lvl="1"/>
            <a:r>
              <a:rPr lang="en-US" dirty="0" smtClean="0"/>
              <a:t>70 s in g; 130 s in r = 200 s per g &amp; r epoch</a:t>
            </a:r>
          </a:p>
          <a:p>
            <a:r>
              <a:rPr lang="en-US" dirty="0"/>
              <a:t>~</a:t>
            </a:r>
            <a:r>
              <a:rPr lang="en-US" dirty="0" smtClean="0"/>
              <a:t>500 Million stars</a:t>
            </a:r>
          </a:p>
          <a:p>
            <a:r>
              <a:rPr lang="en-US" dirty="0" smtClean="0"/>
              <a:t>13 hours per g &amp; r epoch</a:t>
            </a:r>
          </a:p>
          <a:p>
            <a:r>
              <a:rPr lang="en-US" dirty="0" smtClean="0"/>
              <a:t>4 nights per month</a:t>
            </a:r>
          </a:p>
          <a:p>
            <a:r>
              <a:rPr lang="en-US" dirty="0" smtClean="0"/>
              <a:t>8 months per year</a:t>
            </a:r>
          </a:p>
          <a:p>
            <a:r>
              <a:rPr lang="en-US" dirty="0" smtClean="0"/>
              <a:t>5 years</a:t>
            </a:r>
          </a:p>
          <a:p>
            <a:r>
              <a:rPr lang="en-US" dirty="0" smtClean="0"/>
              <a:t>~60 measurements per year per star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Survey Numbers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50524" y="1895849"/>
                <a:ext cx="3836276" cy="2050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sz="32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100</m:t>
                      </m:r>
                    </m:oMath>
                  </m:oMathPara>
                </a14:m>
                <a:endParaRPr lang="en-US" sz="3200" b="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black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hole</m:t>
                      </m:r>
                    </m:oMath>
                  </m:oMathPara>
                </a14:m>
                <a:endParaRPr lang="en-US" sz="3200" b="0" i="0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microlensing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events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if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all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dark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matter</m:t>
                      </m:r>
                      <m:r>
                        <m:rPr>
                          <m:nor/>
                        </m:rPr>
                        <a:rPr lang="en-US" sz="32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320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524" y="1895849"/>
                <a:ext cx="3836276" cy="205075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40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81143"/>
            <a:ext cx="4324525" cy="3680167"/>
          </a:xfrm>
        </p:spPr>
        <p:txBody>
          <a:bodyPr/>
          <a:lstStyle/>
          <a:p>
            <a:r>
              <a:rPr lang="en-US" dirty="0" smtClean="0"/>
              <a:t>Old</a:t>
            </a:r>
          </a:p>
          <a:p>
            <a:pPr lvl="1"/>
            <a:r>
              <a:rPr lang="en-US" dirty="0" smtClean="0"/>
              <a:t>Detect based off complete rise and fall</a:t>
            </a:r>
          </a:p>
          <a:p>
            <a:pPr lvl="1"/>
            <a:r>
              <a:rPr lang="en-US" dirty="0" smtClean="0"/>
              <a:t>Photometry from difference imaging</a:t>
            </a:r>
          </a:p>
          <a:p>
            <a:r>
              <a:rPr lang="en-US" dirty="0" smtClean="0"/>
              <a:t>Modern computation enables better new ways </a:t>
            </a:r>
          </a:p>
          <a:p>
            <a:pPr lvl="1"/>
            <a:r>
              <a:rPr lang="en-US" dirty="0" smtClean="0"/>
              <a:t>Maximum likelihood </a:t>
            </a:r>
            <a:r>
              <a:rPr lang="en-US" dirty="0" err="1" smtClean="0"/>
              <a:t>parallactic</a:t>
            </a:r>
            <a:r>
              <a:rPr lang="en-US" dirty="0" smtClean="0"/>
              <a:t> event detection (see e.g. Dawson, Schneider, &amp; Kamath 2016)</a:t>
            </a:r>
          </a:p>
          <a:p>
            <a:pPr lvl="1"/>
            <a:r>
              <a:rPr lang="en-US" dirty="0" smtClean="0"/>
              <a:t>Bayesian image analysis</a:t>
            </a:r>
            <a:r>
              <a:rPr lang="en-US" dirty="0"/>
              <a:t> </a:t>
            </a:r>
            <a:r>
              <a:rPr lang="en-US" dirty="0" smtClean="0"/>
              <a:t>to forward model variability (Schneider &amp; Dawson in prep)</a:t>
            </a:r>
          </a:p>
          <a:p>
            <a:pPr lvl="1"/>
            <a:r>
              <a:rPr lang="en-US" dirty="0" smtClean="0"/>
              <a:t>Leverage experience with first weak lensing measurement through galactic plane (Dawson et al. 2015; </a:t>
            </a:r>
            <a:r>
              <a:rPr lang="en-US" dirty="0" err="1" smtClean="0"/>
              <a:t>Jee</a:t>
            </a:r>
            <a:r>
              <a:rPr lang="en-US" dirty="0" smtClean="0"/>
              <a:t> et al. 2015)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focus</a:t>
            </a:r>
            <a:endParaRPr lang="en-US"/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443" y="1195761"/>
            <a:ext cx="3968750" cy="2904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649850" y="2278073"/>
            <a:ext cx="362968" cy="1479793"/>
          </a:xfrm>
          <a:prstGeom prst="rect">
            <a:avLst/>
          </a:prstGeom>
          <a:noFill/>
          <a:ln w="57150">
            <a:solidFill>
              <a:schemeClr val="accent2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0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081088"/>
            <a:ext cx="4909507" cy="36798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Leveraging existing DOE investments in pipeline development:</a:t>
            </a:r>
            <a:br>
              <a:rPr lang="en-US" smtClean="0"/>
            </a:br>
            <a:r>
              <a:rPr lang="en-US" smtClean="0"/>
              <a:t>LLNL will develop the Level 3 microlensing plugin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51421" y="439158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</a:t>
            </a:r>
            <a:r>
              <a:rPr lang="en-US" err="1" smtClean="0"/>
              <a:t>Juric</a:t>
            </a:r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5435599" y="1583268"/>
            <a:ext cx="296333" cy="1905000"/>
          </a:xfrm>
          <a:prstGeom prst="rightBrace">
            <a:avLst/>
          </a:pr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00824" y="2074103"/>
            <a:ext cx="2624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Leverage existing </a:t>
            </a:r>
            <a:r>
              <a:rPr lang="en-US" err="1" smtClean="0"/>
              <a:t>DECam</a:t>
            </a:r>
            <a:r>
              <a:rPr lang="en-US" smtClean="0"/>
              <a:t> &amp; LSST pipeline investments</a:t>
            </a:r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435599" y="3556000"/>
            <a:ext cx="296333" cy="761999"/>
          </a:xfrm>
          <a:prstGeom prst="rightBrace">
            <a:avLst/>
          </a:pr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00824" y="3622299"/>
            <a:ext cx="304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We develop the Level 3 microlensing analysis plugin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3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592364"/>
              </p:ext>
            </p:extLst>
          </p:nvPr>
        </p:nvGraphicFramePr>
        <p:xfrm>
          <a:off x="274319" y="1405552"/>
          <a:ext cx="4297681" cy="13585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6001"/>
                <a:gridCol w="2011680"/>
              </a:tblGrid>
              <a:tr h="3396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Investment</a:t>
                      </a:r>
                      <a:endParaRPr lang="en-US" sz="1600" dirty="0"/>
                    </a:p>
                  </a:txBody>
                  <a:tcPr/>
                </a:tc>
              </a:tr>
              <a:tr h="33962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DECam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~$50 M</a:t>
                      </a:r>
                      <a:endParaRPr lang="en-US" sz="1600" dirty="0"/>
                    </a:p>
                  </a:txBody>
                  <a:tcPr/>
                </a:tc>
              </a:tr>
              <a:tr h="3396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LSST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~$175 M</a:t>
                      </a:r>
                    </a:p>
                  </a:txBody>
                  <a:tcPr/>
                </a:tc>
              </a:tr>
              <a:tr h="33962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DECam</a:t>
                      </a:r>
                      <a:r>
                        <a:rPr lang="en-US" sz="1600" dirty="0" smtClean="0"/>
                        <a:t> data</a:t>
                      </a:r>
                      <a:r>
                        <a:rPr lang="en-US" sz="1600" baseline="0" dirty="0" smtClean="0"/>
                        <a:t> reduction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FNAL Computing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 has already invested in</a:t>
            </a:r>
            <a:br>
              <a:rPr lang="en-US" dirty="0" smtClean="0"/>
            </a:br>
            <a:r>
              <a:rPr lang="en-US" dirty="0" smtClean="0"/>
              <a:t>the vast majority of the needed resources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4318" y="1046053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Office of Science Current Investment</a:t>
            </a:r>
            <a:endParaRPr lang="en-US" b="1" dirty="0">
              <a:solidFill>
                <a:schemeClr val="accent6"/>
              </a:solidFill>
            </a:endParaRPr>
          </a:p>
        </p:txBody>
      </p:sp>
      <p:graphicFrame>
        <p:nvGraphicFramePr>
          <p:cNvPr id="14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73613"/>
              </p:ext>
            </p:extLst>
          </p:nvPr>
        </p:nvGraphicFramePr>
        <p:xfrm>
          <a:off x="274318" y="3258244"/>
          <a:ext cx="429768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011680"/>
              </a:tblGrid>
              <a:tr h="33089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Investment</a:t>
                      </a:r>
                      <a:endParaRPr lang="en-US" sz="1600" dirty="0"/>
                    </a:p>
                  </a:txBody>
                  <a:tcPr/>
                </a:tc>
              </a:tr>
              <a:tr h="33089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Staff Support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0.5 FTE</a:t>
                      </a:r>
                      <a:endParaRPr lang="en-US" sz="1600" dirty="0"/>
                    </a:p>
                  </a:txBody>
                  <a:tcPr/>
                </a:tc>
              </a:tr>
              <a:tr h="33089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Postdoc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 FTE</a:t>
                      </a:r>
                    </a:p>
                  </a:txBody>
                  <a:tcPr/>
                </a:tc>
              </a:tr>
              <a:tr h="33089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Microlensing analysis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LLNL Computing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74318" y="2888912"/>
            <a:ext cx="29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LLNL Current Investment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997885"/>
              </p:ext>
            </p:extLst>
          </p:nvPr>
        </p:nvGraphicFramePr>
        <p:xfrm>
          <a:off x="4879858" y="1836968"/>
          <a:ext cx="3961528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6000"/>
                <a:gridCol w="167552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Investment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Obs. Travel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 runs/year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Univ.</a:t>
                      </a:r>
                      <a:r>
                        <a:rPr lang="en-US" sz="1600" baseline="0" dirty="0" smtClean="0"/>
                        <a:t> Summer Salary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months/year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Postdocs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FTE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Grad.</a:t>
                      </a:r>
                      <a:r>
                        <a:rPr lang="en-US" sz="1600" baseline="0" dirty="0" smtClean="0"/>
                        <a:t> Student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FTE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879858" y="146763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New Investment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9859" y="3886717"/>
            <a:ext cx="396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LLNL and FNAL will contribute staff support.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 direct measurement of black hole MACHOs via microlensing</a:t>
                </a:r>
              </a:p>
              <a:p>
                <a:pPr lvl="1"/>
                <a:r>
                  <a:rPr lang="en-US" dirty="0" smtClean="0"/>
                  <a:t>Shortcut astrophysical complications of other methods</a:t>
                </a:r>
              </a:p>
              <a:p>
                <a:r>
                  <a:rPr lang="en-US" dirty="0" smtClean="0"/>
                  <a:t>DOE 96% of the way there. Leveraging:</a:t>
                </a:r>
              </a:p>
              <a:p>
                <a:pPr lvl="1"/>
                <a:r>
                  <a:rPr lang="en-US" dirty="0" err="1" smtClean="0"/>
                  <a:t>DECam</a:t>
                </a:r>
                <a:r>
                  <a:rPr lang="en-US" dirty="0" smtClean="0"/>
                  <a:t> &amp; LSST</a:t>
                </a:r>
              </a:p>
              <a:p>
                <a:pPr lvl="1"/>
                <a:r>
                  <a:rPr lang="en-US" dirty="0" smtClean="0"/>
                  <a:t>LLNL &amp; FNAL computing</a:t>
                </a:r>
              </a:p>
              <a:p>
                <a:pPr lvl="1"/>
                <a:r>
                  <a:rPr lang="en-US" dirty="0" smtClean="0"/>
                  <a:t>Current investments by DOE labs</a:t>
                </a:r>
              </a:p>
              <a:p>
                <a:r>
                  <a:rPr lang="en-US" dirty="0" err="1" smtClean="0"/>
                  <a:t>DECam</a:t>
                </a:r>
                <a:r>
                  <a:rPr lang="en-US" dirty="0" smtClean="0"/>
                  <a:t> 5 year survey</a:t>
                </a:r>
                <a:endParaRPr lang="en-US" b="0" dirty="0" smtClean="0"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≈100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b</a:t>
                </a:r>
                <a:r>
                  <a:rPr lang="en-US" dirty="0" smtClean="0"/>
                  <a:t>lack hole microlensing events if all dark matter</a:t>
                </a:r>
              </a:p>
              <a:p>
                <a:r>
                  <a:rPr lang="en-US" dirty="0" smtClean="0"/>
                  <a:t>Measure the mass of each black hole with parallax and astrometry</a:t>
                </a:r>
              </a:p>
              <a:p>
                <a:pPr lvl="1"/>
                <a:r>
                  <a:rPr lang="en-US" dirty="0" smtClean="0"/>
                  <a:t>Black hole mass spectrum could give insight into fundamental physics of the big bang.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741" t="-2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8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Arrow Connector 68"/>
          <p:cNvCxnSpPr/>
          <p:nvPr/>
        </p:nvCxnSpPr>
        <p:spPr>
          <a:xfrm>
            <a:off x="4787064" y="3891060"/>
            <a:ext cx="177857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567505" y="3893462"/>
            <a:ext cx="177857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787063" y="4204823"/>
            <a:ext cx="355715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Basics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0" y="1766977"/>
            <a:ext cx="2838450" cy="87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263" y="3153070"/>
            <a:ext cx="1450569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792" y="133860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Einstein Radius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91" y="3865372"/>
            <a:ext cx="1553115" cy="39078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6565643" y="1523272"/>
            <a:ext cx="0" cy="2395743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344222" y="1523272"/>
            <a:ext cx="0" cy="283241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789356" y="1523272"/>
            <a:ext cx="0" cy="283241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1"/>
            <a:endCxn id="42" idx="3"/>
          </p:cNvCxnSpPr>
          <p:nvPr/>
        </p:nvCxnSpPr>
        <p:spPr>
          <a:xfrm flipH="1" flipV="1">
            <a:off x="4915940" y="1753851"/>
            <a:ext cx="3299407" cy="1316741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6" idx="1"/>
          </p:cNvCxnSpPr>
          <p:nvPr/>
        </p:nvCxnSpPr>
        <p:spPr>
          <a:xfrm flipH="1">
            <a:off x="4787064" y="3070592"/>
            <a:ext cx="3428283" cy="0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1"/>
            <a:endCxn id="10" idx="3"/>
          </p:cNvCxnSpPr>
          <p:nvPr/>
        </p:nvCxnSpPr>
        <p:spPr>
          <a:xfrm flipH="1" flipV="1">
            <a:off x="4915940" y="2581544"/>
            <a:ext cx="3299407" cy="48904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n 9"/>
          <p:cNvSpPr/>
          <p:nvPr/>
        </p:nvSpPr>
        <p:spPr bwMode="auto">
          <a:xfrm>
            <a:off x="4658188" y="2453821"/>
            <a:ext cx="257752" cy="255445"/>
          </a:xfrm>
          <a:prstGeom prst="sun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6" y="2942869"/>
            <a:ext cx="257752" cy="255445"/>
          </a:xfrm>
          <a:prstGeom prst="rect">
            <a:avLst/>
          </a:prstGeom>
        </p:spPr>
      </p:pic>
      <p:sp>
        <p:nvSpPr>
          <p:cNvPr id="41" name="Sun 40"/>
          <p:cNvSpPr/>
          <p:nvPr/>
        </p:nvSpPr>
        <p:spPr bwMode="auto">
          <a:xfrm>
            <a:off x="4662773" y="3578672"/>
            <a:ext cx="257752" cy="255445"/>
          </a:xfrm>
          <a:prstGeom prst="sun">
            <a:avLst/>
          </a:prstGeom>
          <a:solidFill>
            <a:srgbClr val="FFC000">
              <a:alpha val="50196"/>
            </a:srgbClr>
          </a:solidFill>
          <a:ln>
            <a:solidFill>
              <a:srgbClr val="376092">
                <a:alpha val="29804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2" name="Sun 41"/>
          <p:cNvSpPr/>
          <p:nvPr/>
        </p:nvSpPr>
        <p:spPr bwMode="auto">
          <a:xfrm>
            <a:off x="4658188" y="1626128"/>
            <a:ext cx="257752" cy="255445"/>
          </a:xfrm>
          <a:prstGeom prst="sun">
            <a:avLst/>
          </a:prstGeom>
          <a:solidFill>
            <a:srgbClr val="FFC000">
              <a:alpha val="50196"/>
            </a:srgbClr>
          </a:solidFill>
          <a:ln>
            <a:solidFill>
              <a:srgbClr val="376092">
                <a:alpha val="29804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5573033" y="2703871"/>
            <a:ext cx="110012" cy="373626"/>
          </a:xfrm>
          <a:custGeom>
            <a:avLst/>
            <a:gdLst>
              <a:gd name="connsiteX0" fmla="*/ 110012 w 110012"/>
              <a:gd name="connsiteY0" fmla="*/ 0 h 373626"/>
              <a:gd name="connsiteX1" fmla="*/ 11690 w 110012"/>
              <a:gd name="connsiteY1" fmla="*/ 167148 h 373626"/>
              <a:gd name="connsiteX2" fmla="*/ 1857 w 110012"/>
              <a:gd name="connsiteY2" fmla="*/ 373626 h 37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12" h="373626">
                <a:moveTo>
                  <a:pt x="110012" y="0"/>
                </a:moveTo>
                <a:cubicBezTo>
                  <a:pt x="69864" y="52438"/>
                  <a:pt x="29716" y="104877"/>
                  <a:pt x="11690" y="167148"/>
                </a:cubicBezTo>
                <a:cubicBezTo>
                  <a:pt x="-6336" y="229419"/>
                  <a:pt x="1857" y="373626"/>
                  <a:pt x="1857" y="373626"/>
                </a:cubicBezTo>
              </a:path>
            </a:pathLst>
          </a:custGeom>
          <a:noFill/>
          <a:ln w="1905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 bwMode="auto">
          <a:xfrm>
            <a:off x="5865585" y="2222090"/>
            <a:ext cx="262123" cy="855407"/>
          </a:xfrm>
          <a:custGeom>
            <a:avLst/>
            <a:gdLst>
              <a:gd name="connsiteX0" fmla="*/ 139835 w 139835"/>
              <a:gd name="connsiteY0" fmla="*/ 0 h 855407"/>
              <a:gd name="connsiteX1" fmla="*/ 61177 w 139835"/>
              <a:gd name="connsiteY1" fmla="*/ 186813 h 855407"/>
              <a:gd name="connsiteX2" fmla="*/ 31681 w 139835"/>
              <a:gd name="connsiteY2" fmla="*/ 324465 h 855407"/>
              <a:gd name="connsiteX3" fmla="*/ 2184 w 139835"/>
              <a:gd name="connsiteY3" fmla="*/ 589936 h 855407"/>
              <a:gd name="connsiteX4" fmla="*/ 2184 w 139835"/>
              <a:gd name="connsiteY4" fmla="*/ 855407 h 85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5" h="855407">
                <a:moveTo>
                  <a:pt x="139835" y="0"/>
                </a:moveTo>
                <a:cubicBezTo>
                  <a:pt x="109519" y="66367"/>
                  <a:pt x="79203" y="132735"/>
                  <a:pt x="61177" y="186813"/>
                </a:cubicBezTo>
                <a:cubicBezTo>
                  <a:pt x="43151" y="240891"/>
                  <a:pt x="41513" y="257278"/>
                  <a:pt x="31681" y="324465"/>
                </a:cubicBezTo>
                <a:cubicBezTo>
                  <a:pt x="21849" y="391652"/>
                  <a:pt x="7100" y="501446"/>
                  <a:pt x="2184" y="589936"/>
                </a:cubicBezTo>
                <a:cubicBezTo>
                  <a:pt x="-2732" y="678426"/>
                  <a:pt x="2184" y="855407"/>
                  <a:pt x="2184" y="855407"/>
                </a:cubicBezTo>
              </a:path>
            </a:pathLst>
          </a:custGeom>
          <a:noFill/>
          <a:ln w="1905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310007" y="2703871"/>
                <a:ext cx="2802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007" y="2703871"/>
                <a:ext cx="280205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4783" r="-30435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7718338" y="2488640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Observer</a:t>
            </a:r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774548" y="238164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Source</a:t>
            </a:r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736129" y="156918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Image 1</a:t>
            </a:r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211010" y="2614561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Lens</a:t>
            </a:r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6436767" y="2942869"/>
            <a:ext cx="257752" cy="255445"/>
          </a:xfrm>
          <a:prstGeom prst="ellipse">
            <a:avLst/>
          </a:prstGeom>
          <a:solidFill>
            <a:schemeClr val="tx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647067" y="2213877"/>
                <a:ext cx="31045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θ</m:t>
                      </m:r>
                    </m:oMath>
                  </m:oMathPara>
                </a14:m>
                <a:endParaRPr lang="en-US" sz="2400" b="0" smtClean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067" y="2213877"/>
                <a:ext cx="310454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1765" r="-1176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234651" y="3667244"/>
                <a:ext cx="4442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651" y="3667244"/>
                <a:ext cx="444288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3699" r="-411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464147" y="3667244"/>
                <a:ext cx="5507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147" y="3667244"/>
                <a:ext cx="55079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10989" r="-4396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421534" y="4017755"/>
                <a:ext cx="4065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534" y="4017755"/>
                <a:ext cx="406522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14925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TextBox 72"/>
          <p:cNvSpPr txBox="1"/>
          <p:nvPr/>
        </p:nvSpPr>
        <p:spPr>
          <a:xfrm>
            <a:off x="348791" y="2743267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Convenient </a:t>
            </a:r>
            <a:r>
              <a:rPr lang="en-US" err="1" smtClean="0"/>
              <a:t>coord</a:t>
            </a:r>
            <a:r>
              <a:rPr lang="en-US" smtClean="0"/>
              <a:t>. system</a:t>
            </a:r>
            <a:endParaRPr lang="en-US"/>
          </a:p>
        </p:txBody>
      </p:sp>
      <p:sp>
        <p:nvSpPr>
          <p:cNvPr id="34" name="Freeform 33"/>
          <p:cNvSpPr/>
          <p:nvPr/>
        </p:nvSpPr>
        <p:spPr bwMode="auto">
          <a:xfrm>
            <a:off x="4872723" y="2512343"/>
            <a:ext cx="3347999" cy="549906"/>
          </a:xfrm>
          <a:custGeom>
            <a:avLst/>
            <a:gdLst>
              <a:gd name="connsiteX0" fmla="*/ 0 w 2969342"/>
              <a:gd name="connsiteY0" fmla="*/ 59497 h 492116"/>
              <a:gd name="connsiteX1" fmla="*/ 1238864 w 2969342"/>
              <a:gd name="connsiteY1" fmla="*/ 503 h 492116"/>
              <a:gd name="connsiteX2" fmla="*/ 1838632 w 2969342"/>
              <a:gd name="connsiteY2" fmla="*/ 88994 h 492116"/>
              <a:gd name="connsiteX3" fmla="*/ 2969342 w 2969342"/>
              <a:gd name="connsiteY3" fmla="*/ 492116 h 49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342" h="492116">
                <a:moveTo>
                  <a:pt x="0" y="59497"/>
                </a:moveTo>
                <a:cubicBezTo>
                  <a:pt x="466212" y="27542"/>
                  <a:pt x="932425" y="-4413"/>
                  <a:pt x="1238864" y="503"/>
                </a:cubicBezTo>
                <a:cubicBezTo>
                  <a:pt x="1545303" y="5419"/>
                  <a:pt x="1550219" y="7059"/>
                  <a:pt x="1838632" y="88994"/>
                </a:cubicBezTo>
                <a:cubicBezTo>
                  <a:pt x="2127045" y="170929"/>
                  <a:pt x="2969342" y="492116"/>
                  <a:pt x="2969342" y="492116"/>
                </a:cubicBezTo>
              </a:path>
            </a:pathLst>
          </a:custGeom>
          <a:noFill/>
          <a:ln w="9525"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5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5" y="1077913"/>
            <a:ext cx="3727056" cy="36607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MACHO Constraints circ. 2008</a:t>
            </a:r>
            <a:br>
              <a:rPr lang="en-US" dirty="0" smtClean="0"/>
            </a:br>
            <a:r>
              <a:rPr lang="en-US" dirty="0" smtClean="0"/>
              <a:t>Completely ruled out massive MACHOs as Dark Matter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0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1E78B3"/>
                    </a:solidFill>
                  </a:rPr>
                  <a:t>Microlensing</a:t>
                </a:r>
              </a:p>
              <a:p>
                <a:pPr lvl="1"/>
                <a:r>
                  <a:rPr lang="en-US" dirty="0" err="1">
                    <a:solidFill>
                      <a:srgbClr val="1E78B3"/>
                    </a:solidFill>
                  </a:rPr>
                  <a:t>Alcock</a:t>
                </a:r>
                <a:r>
                  <a:rPr lang="en-US" dirty="0">
                    <a:solidFill>
                      <a:srgbClr val="1E78B3"/>
                    </a:solidFill>
                  </a:rPr>
                  <a:t> et al. 2001</a:t>
                </a:r>
              </a:p>
              <a:p>
                <a:pPr lvl="1"/>
                <a:r>
                  <a:rPr lang="en-US" dirty="0" err="1">
                    <a:solidFill>
                      <a:srgbClr val="1E78B3"/>
                    </a:solidFill>
                  </a:rPr>
                  <a:t>Tisserand</a:t>
                </a:r>
                <a:r>
                  <a:rPr lang="en-US" dirty="0">
                    <a:solidFill>
                      <a:srgbClr val="1E78B3"/>
                    </a:solidFill>
                  </a:rPr>
                  <a:t> </a:t>
                </a:r>
                <a:r>
                  <a:rPr lang="en-US" dirty="0" smtClean="0">
                    <a:solidFill>
                      <a:srgbClr val="1E78B3"/>
                    </a:solidFill>
                  </a:rPr>
                  <a:t>et al. 2007</a:t>
                </a:r>
                <a:endParaRPr lang="en-US" dirty="0">
                  <a:solidFill>
                    <a:srgbClr val="1E78B3"/>
                  </a:solidFill>
                </a:endParaRPr>
              </a:p>
              <a:p>
                <a:r>
                  <a:rPr lang="en-US" dirty="0">
                    <a:solidFill>
                      <a:srgbClr val="636363"/>
                    </a:solidFill>
                  </a:rPr>
                  <a:t>CMB</a:t>
                </a:r>
              </a:p>
              <a:p>
                <a:pPr lvl="1"/>
                <a:r>
                  <a:rPr lang="en-US" dirty="0" err="1">
                    <a:solidFill>
                      <a:srgbClr val="636363"/>
                    </a:solidFill>
                  </a:rPr>
                  <a:t>Ricotti</a:t>
                </a:r>
                <a:r>
                  <a:rPr lang="en-US" dirty="0">
                    <a:solidFill>
                      <a:srgbClr val="636363"/>
                    </a:solidFill>
                  </a:rPr>
                  <a:t>, </a:t>
                </a:r>
                <a:r>
                  <a:rPr lang="en-US" dirty="0" err="1">
                    <a:solidFill>
                      <a:srgbClr val="636363"/>
                    </a:solidFill>
                  </a:rPr>
                  <a:t>Ostriker</a:t>
                </a:r>
                <a:r>
                  <a:rPr lang="en-US" dirty="0">
                    <a:solidFill>
                      <a:srgbClr val="636363"/>
                    </a:solidFill>
                  </a:rPr>
                  <a:t>, &amp; Mack 2008</a:t>
                </a:r>
              </a:p>
              <a:p>
                <a:r>
                  <a:rPr lang="en-US" dirty="0">
                    <a:solidFill>
                      <a:srgbClr val="349F2B"/>
                    </a:solidFill>
                  </a:rPr>
                  <a:t>Wide Binary</a:t>
                </a:r>
              </a:p>
              <a:p>
                <a:pPr lvl="1"/>
                <a:r>
                  <a:rPr lang="en-US" dirty="0" err="1">
                    <a:solidFill>
                      <a:srgbClr val="349F2B"/>
                    </a:solidFill>
                  </a:rPr>
                  <a:t>Yoo</a:t>
                </a:r>
                <a:r>
                  <a:rPr lang="en-US" dirty="0">
                    <a:solidFill>
                      <a:srgbClr val="349F2B"/>
                    </a:solidFill>
                  </a:rPr>
                  <a:t> et al. 2004</a:t>
                </a:r>
              </a:p>
              <a:p>
                <a:r>
                  <a:rPr lang="en-US" dirty="0" smtClean="0"/>
                  <a:t>Other constraints at masses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≳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4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0">
                <a:blip r:embed="rId3"/>
                <a:stretch>
                  <a:fillRect l="-1536" t="-2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154623" y="2169426"/>
            <a:ext cx="1986454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Complex assumptions and astrophysics involved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Arrow Connector 68"/>
          <p:cNvCxnSpPr/>
          <p:nvPr/>
        </p:nvCxnSpPr>
        <p:spPr>
          <a:xfrm>
            <a:off x="4787064" y="3891060"/>
            <a:ext cx="177857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567505" y="3893462"/>
            <a:ext cx="177857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787063" y="4204823"/>
            <a:ext cx="355715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Basics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565643" y="1523272"/>
            <a:ext cx="0" cy="2395743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344222" y="1523272"/>
            <a:ext cx="0" cy="283241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789356" y="1523272"/>
            <a:ext cx="0" cy="283241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1"/>
            <a:endCxn id="42" idx="3"/>
          </p:cNvCxnSpPr>
          <p:nvPr/>
        </p:nvCxnSpPr>
        <p:spPr>
          <a:xfrm flipH="1" flipV="1">
            <a:off x="4915940" y="1753851"/>
            <a:ext cx="3299407" cy="1316741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6" idx="1"/>
            <a:endCxn id="41" idx="3"/>
          </p:cNvCxnSpPr>
          <p:nvPr/>
        </p:nvCxnSpPr>
        <p:spPr>
          <a:xfrm flipH="1">
            <a:off x="4920524" y="3070592"/>
            <a:ext cx="3294822" cy="635803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6" idx="1"/>
          </p:cNvCxnSpPr>
          <p:nvPr/>
        </p:nvCxnSpPr>
        <p:spPr>
          <a:xfrm flipH="1">
            <a:off x="4787064" y="3070592"/>
            <a:ext cx="3428283" cy="0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6" idx="1"/>
            <a:endCxn id="10" idx="3"/>
          </p:cNvCxnSpPr>
          <p:nvPr/>
        </p:nvCxnSpPr>
        <p:spPr>
          <a:xfrm flipH="1" flipV="1">
            <a:off x="4915940" y="2581544"/>
            <a:ext cx="3299407" cy="48904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n 9"/>
          <p:cNvSpPr/>
          <p:nvPr/>
        </p:nvSpPr>
        <p:spPr bwMode="auto">
          <a:xfrm>
            <a:off x="4658188" y="2453821"/>
            <a:ext cx="257752" cy="255445"/>
          </a:xfrm>
          <a:prstGeom prst="sun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6" y="2942869"/>
            <a:ext cx="257752" cy="255445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 bwMode="auto">
          <a:xfrm rot="10800000">
            <a:off x="4862934" y="2587381"/>
            <a:ext cx="3368874" cy="757688"/>
          </a:xfrm>
          <a:custGeom>
            <a:avLst/>
            <a:gdLst>
              <a:gd name="connsiteX0" fmla="*/ 0 w 2959510"/>
              <a:gd name="connsiteY0" fmla="*/ 238060 h 670679"/>
              <a:gd name="connsiteX1" fmla="*/ 1130710 w 2959510"/>
              <a:gd name="connsiteY1" fmla="*/ 41415 h 670679"/>
              <a:gd name="connsiteX2" fmla="*/ 1730478 w 2959510"/>
              <a:gd name="connsiteY2" fmla="*/ 61079 h 670679"/>
              <a:gd name="connsiteX3" fmla="*/ 2959510 w 2959510"/>
              <a:gd name="connsiteY3" fmla="*/ 670679 h 670679"/>
              <a:gd name="connsiteX4" fmla="*/ 2959510 w 2959510"/>
              <a:gd name="connsiteY4" fmla="*/ 670679 h 6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9510" h="670679">
                <a:moveTo>
                  <a:pt x="0" y="238060"/>
                </a:moveTo>
                <a:cubicBezTo>
                  <a:pt x="421148" y="154486"/>
                  <a:pt x="842297" y="70912"/>
                  <a:pt x="1130710" y="41415"/>
                </a:cubicBezTo>
                <a:cubicBezTo>
                  <a:pt x="1419123" y="11918"/>
                  <a:pt x="1425678" y="-43798"/>
                  <a:pt x="1730478" y="61079"/>
                </a:cubicBezTo>
                <a:cubicBezTo>
                  <a:pt x="2035278" y="165956"/>
                  <a:pt x="2959510" y="670679"/>
                  <a:pt x="2959510" y="670679"/>
                </a:cubicBezTo>
                <a:lnTo>
                  <a:pt x="2959510" y="670679"/>
                </a:lnTo>
              </a:path>
            </a:pathLst>
          </a:custGeom>
          <a:noFill/>
          <a:ln w="9525"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un 40"/>
          <p:cNvSpPr/>
          <p:nvPr/>
        </p:nvSpPr>
        <p:spPr bwMode="auto">
          <a:xfrm>
            <a:off x="4662773" y="3578672"/>
            <a:ext cx="257752" cy="255445"/>
          </a:xfrm>
          <a:prstGeom prst="sun">
            <a:avLst/>
          </a:prstGeom>
          <a:solidFill>
            <a:srgbClr val="FFC000">
              <a:alpha val="50196"/>
            </a:srgbClr>
          </a:solidFill>
          <a:ln>
            <a:solidFill>
              <a:srgbClr val="376092">
                <a:alpha val="29804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2" name="Sun 41"/>
          <p:cNvSpPr/>
          <p:nvPr/>
        </p:nvSpPr>
        <p:spPr bwMode="auto">
          <a:xfrm>
            <a:off x="4658188" y="1626128"/>
            <a:ext cx="257752" cy="255445"/>
          </a:xfrm>
          <a:prstGeom prst="sun">
            <a:avLst/>
          </a:prstGeom>
          <a:solidFill>
            <a:srgbClr val="FFC000">
              <a:alpha val="50196"/>
            </a:srgbClr>
          </a:solidFill>
          <a:ln>
            <a:solidFill>
              <a:srgbClr val="376092">
                <a:alpha val="29804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5573033" y="2703871"/>
            <a:ext cx="110012" cy="373626"/>
          </a:xfrm>
          <a:custGeom>
            <a:avLst/>
            <a:gdLst>
              <a:gd name="connsiteX0" fmla="*/ 110012 w 110012"/>
              <a:gd name="connsiteY0" fmla="*/ 0 h 373626"/>
              <a:gd name="connsiteX1" fmla="*/ 11690 w 110012"/>
              <a:gd name="connsiteY1" fmla="*/ 167148 h 373626"/>
              <a:gd name="connsiteX2" fmla="*/ 1857 w 110012"/>
              <a:gd name="connsiteY2" fmla="*/ 373626 h 37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12" h="373626">
                <a:moveTo>
                  <a:pt x="110012" y="0"/>
                </a:moveTo>
                <a:cubicBezTo>
                  <a:pt x="69864" y="52438"/>
                  <a:pt x="29716" y="104877"/>
                  <a:pt x="11690" y="167148"/>
                </a:cubicBezTo>
                <a:cubicBezTo>
                  <a:pt x="-6336" y="229419"/>
                  <a:pt x="1857" y="373626"/>
                  <a:pt x="1857" y="373626"/>
                </a:cubicBezTo>
              </a:path>
            </a:pathLst>
          </a:custGeom>
          <a:noFill/>
          <a:ln w="1905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 bwMode="auto">
          <a:xfrm>
            <a:off x="5865585" y="2222090"/>
            <a:ext cx="262123" cy="855407"/>
          </a:xfrm>
          <a:custGeom>
            <a:avLst/>
            <a:gdLst>
              <a:gd name="connsiteX0" fmla="*/ 139835 w 139835"/>
              <a:gd name="connsiteY0" fmla="*/ 0 h 855407"/>
              <a:gd name="connsiteX1" fmla="*/ 61177 w 139835"/>
              <a:gd name="connsiteY1" fmla="*/ 186813 h 855407"/>
              <a:gd name="connsiteX2" fmla="*/ 31681 w 139835"/>
              <a:gd name="connsiteY2" fmla="*/ 324465 h 855407"/>
              <a:gd name="connsiteX3" fmla="*/ 2184 w 139835"/>
              <a:gd name="connsiteY3" fmla="*/ 589936 h 855407"/>
              <a:gd name="connsiteX4" fmla="*/ 2184 w 139835"/>
              <a:gd name="connsiteY4" fmla="*/ 855407 h 85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5" h="855407">
                <a:moveTo>
                  <a:pt x="139835" y="0"/>
                </a:moveTo>
                <a:cubicBezTo>
                  <a:pt x="109519" y="66367"/>
                  <a:pt x="79203" y="132735"/>
                  <a:pt x="61177" y="186813"/>
                </a:cubicBezTo>
                <a:cubicBezTo>
                  <a:pt x="43151" y="240891"/>
                  <a:pt x="41513" y="257278"/>
                  <a:pt x="31681" y="324465"/>
                </a:cubicBezTo>
                <a:cubicBezTo>
                  <a:pt x="21849" y="391652"/>
                  <a:pt x="7100" y="501446"/>
                  <a:pt x="2184" y="589936"/>
                </a:cubicBezTo>
                <a:cubicBezTo>
                  <a:pt x="-2732" y="678426"/>
                  <a:pt x="2184" y="855407"/>
                  <a:pt x="2184" y="855407"/>
                </a:cubicBezTo>
              </a:path>
            </a:pathLst>
          </a:custGeom>
          <a:noFill/>
          <a:ln w="1905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310007" y="2703871"/>
                <a:ext cx="2802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007" y="2703871"/>
                <a:ext cx="280205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34783" r="-30435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7718338" y="2488640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Observer</a:t>
            </a:r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774548" y="238164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Source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740160" y="352172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Image 2</a:t>
            </a:r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736129" y="156918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Image 1</a:t>
            </a:r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211010" y="2614561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Lens</a:t>
            </a:r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6436767" y="2942869"/>
            <a:ext cx="257752" cy="255445"/>
          </a:xfrm>
          <a:prstGeom prst="ellipse">
            <a:avLst/>
          </a:prstGeom>
          <a:solidFill>
            <a:schemeClr val="tx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647067" y="2213877"/>
                <a:ext cx="31045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θ</m:t>
                      </m:r>
                    </m:oMath>
                  </m:oMathPara>
                </a14:m>
                <a:endParaRPr lang="en-US" sz="2400" b="0" smtClean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067" y="2213877"/>
                <a:ext cx="310454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65" r="-1176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234651" y="3667244"/>
                <a:ext cx="4442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651" y="3667244"/>
                <a:ext cx="4442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3699" r="-411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464147" y="3667244"/>
                <a:ext cx="5507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147" y="3667244"/>
                <a:ext cx="55079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0989" r="-4396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421534" y="4017755"/>
                <a:ext cx="4065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534" y="4017755"/>
                <a:ext cx="40652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4925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reeform 33"/>
          <p:cNvSpPr/>
          <p:nvPr/>
        </p:nvSpPr>
        <p:spPr bwMode="auto">
          <a:xfrm>
            <a:off x="4872723" y="2512343"/>
            <a:ext cx="3347999" cy="549906"/>
          </a:xfrm>
          <a:custGeom>
            <a:avLst/>
            <a:gdLst>
              <a:gd name="connsiteX0" fmla="*/ 0 w 2969342"/>
              <a:gd name="connsiteY0" fmla="*/ 59497 h 492116"/>
              <a:gd name="connsiteX1" fmla="*/ 1238864 w 2969342"/>
              <a:gd name="connsiteY1" fmla="*/ 503 h 492116"/>
              <a:gd name="connsiteX2" fmla="*/ 1838632 w 2969342"/>
              <a:gd name="connsiteY2" fmla="*/ 88994 h 492116"/>
              <a:gd name="connsiteX3" fmla="*/ 2969342 w 2969342"/>
              <a:gd name="connsiteY3" fmla="*/ 492116 h 49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342" h="492116">
                <a:moveTo>
                  <a:pt x="0" y="59497"/>
                </a:moveTo>
                <a:cubicBezTo>
                  <a:pt x="466212" y="27542"/>
                  <a:pt x="932425" y="-4413"/>
                  <a:pt x="1238864" y="503"/>
                </a:cubicBezTo>
                <a:cubicBezTo>
                  <a:pt x="1545303" y="5419"/>
                  <a:pt x="1550219" y="7059"/>
                  <a:pt x="1838632" y="88994"/>
                </a:cubicBezTo>
                <a:cubicBezTo>
                  <a:pt x="2127045" y="170929"/>
                  <a:pt x="2969342" y="492116"/>
                  <a:pt x="2969342" y="492116"/>
                </a:cubicBezTo>
              </a:path>
            </a:pathLst>
          </a:custGeom>
          <a:noFill/>
          <a:ln w="9525"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34" y="1826043"/>
            <a:ext cx="1828800" cy="9144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48" y="3325135"/>
            <a:ext cx="3721100" cy="97155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4000" y="1308972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Solving the lensing equation:</a:t>
            </a:r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8558" y="2885925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 solutions</a:t>
            </a:r>
            <a:r>
              <a:rPr lang="mr-IN" smtClean="0"/>
              <a:t>…</a:t>
            </a:r>
            <a:r>
              <a:rPr lang="en-US" smtClean="0"/>
              <a:t> 2 images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97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Arrow Connector 68"/>
          <p:cNvCxnSpPr/>
          <p:nvPr/>
        </p:nvCxnSpPr>
        <p:spPr>
          <a:xfrm>
            <a:off x="4787064" y="3891060"/>
            <a:ext cx="177857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567505" y="3893462"/>
            <a:ext cx="177857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4787063" y="4204823"/>
            <a:ext cx="3557159" cy="0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Basics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565643" y="1523272"/>
            <a:ext cx="0" cy="2395743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344222" y="1523272"/>
            <a:ext cx="0" cy="283241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4789356" y="1523272"/>
            <a:ext cx="0" cy="2832418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6" idx="1"/>
            <a:endCxn id="42" idx="3"/>
          </p:cNvCxnSpPr>
          <p:nvPr/>
        </p:nvCxnSpPr>
        <p:spPr>
          <a:xfrm flipH="1" flipV="1">
            <a:off x="4915940" y="1753851"/>
            <a:ext cx="3299407" cy="1316741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6" idx="1"/>
            <a:endCxn id="41" idx="3"/>
          </p:cNvCxnSpPr>
          <p:nvPr/>
        </p:nvCxnSpPr>
        <p:spPr>
          <a:xfrm flipH="1">
            <a:off x="4920524" y="3070592"/>
            <a:ext cx="3294822" cy="635803"/>
          </a:xfrm>
          <a:prstGeom prst="line">
            <a:avLst/>
          </a:prstGeom>
          <a:ln w="28575" cmpd="sng">
            <a:solidFill>
              <a:schemeClr val="accent1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6" idx="1"/>
          </p:cNvCxnSpPr>
          <p:nvPr/>
        </p:nvCxnSpPr>
        <p:spPr>
          <a:xfrm flipH="1">
            <a:off x="4787064" y="3070592"/>
            <a:ext cx="3428283" cy="0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n 9"/>
          <p:cNvSpPr/>
          <p:nvPr/>
        </p:nvSpPr>
        <p:spPr bwMode="auto">
          <a:xfrm>
            <a:off x="4658188" y="2453821"/>
            <a:ext cx="257752" cy="255445"/>
          </a:xfrm>
          <a:prstGeom prst="sun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46" y="2942869"/>
            <a:ext cx="257752" cy="255445"/>
          </a:xfrm>
          <a:prstGeom prst="rect">
            <a:avLst/>
          </a:prstGeom>
        </p:spPr>
      </p:pic>
      <p:sp>
        <p:nvSpPr>
          <p:cNvPr id="29" name="Freeform 28"/>
          <p:cNvSpPr/>
          <p:nvPr/>
        </p:nvSpPr>
        <p:spPr bwMode="auto">
          <a:xfrm rot="10800000">
            <a:off x="4862934" y="2587381"/>
            <a:ext cx="3368874" cy="757688"/>
          </a:xfrm>
          <a:custGeom>
            <a:avLst/>
            <a:gdLst>
              <a:gd name="connsiteX0" fmla="*/ 0 w 2959510"/>
              <a:gd name="connsiteY0" fmla="*/ 238060 h 670679"/>
              <a:gd name="connsiteX1" fmla="*/ 1130710 w 2959510"/>
              <a:gd name="connsiteY1" fmla="*/ 41415 h 670679"/>
              <a:gd name="connsiteX2" fmla="*/ 1730478 w 2959510"/>
              <a:gd name="connsiteY2" fmla="*/ 61079 h 670679"/>
              <a:gd name="connsiteX3" fmla="*/ 2959510 w 2959510"/>
              <a:gd name="connsiteY3" fmla="*/ 670679 h 670679"/>
              <a:gd name="connsiteX4" fmla="*/ 2959510 w 2959510"/>
              <a:gd name="connsiteY4" fmla="*/ 670679 h 6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9510" h="670679">
                <a:moveTo>
                  <a:pt x="0" y="238060"/>
                </a:moveTo>
                <a:cubicBezTo>
                  <a:pt x="421148" y="154486"/>
                  <a:pt x="842297" y="70912"/>
                  <a:pt x="1130710" y="41415"/>
                </a:cubicBezTo>
                <a:cubicBezTo>
                  <a:pt x="1419123" y="11918"/>
                  <a:pt x="1425678" y="-43798"/>
                  <a:pt x="1730478" y="61079"/>
                </a:cubicBezTo>
                <a:cubicBezTo>
                  <a:pt x="2035278" y="165956"/>
                  <a:pt x="2959510" y="670679"/>
                  <a:pt x="2959510" y="670679"/>
                </a:cubicBezTo>
                <a:lnTo>
                  <a:pt x="2959510" y="670679"/>
                </a:lnTo>
              </a:path>
            </a:pathLst>
          </a:custGeom>
          <a:noFill/>
          <a:ln w="9525"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un 40"/>
          <p:cNvSpPr/>
          <p:nvPr/>
        </p:nvSpPr>
        <p:spPr bwMode="auto">
          <a:xfrm>
            <a:off x="4662773" y="3578672"/>
            <a:ext cx="257752" cy="255445"/>
          </a:xfrm>
          <a:prstGeom prst="sun">
            <a:avLst/>
          </a:prstGeom>
          <a:solidFill>
            <a:srgbClr val="FFC000">
              <a:alpha val="50196"/>
            </a:srgbClr>
          </a:solidFill>
          <a:ln>
            <a:solidFill>
              <a:srgbClr val="376092">
                <a:alpha val="29804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2" name="Sun 41"/>
          <p:cNvSpPr/>
          <p:nvPr/>
        </p:nvSpPr>
        <p:spPr bwMode="auto">
          <a:xfrm>
            <a:off x="4658188" y="1626128"/>
            <a:ext cx="257752" cy="255445"/>
          </a:xfrm>
          <a:prstGeom prst="sun">
            <a:avLst/>
          </a:prstGeom>
          <a:solidFill>
            <a:srgbClr val="FFC000">
              <a:alpha val="50196"/>
            </a:srgbClr>
          </a:solidFill>
          <a:ln>
            <a:solidFill>
              <a:srgbClr val="376092">
                <a:alpha val="29804"/>
              </a:srgb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Freeform 56"/>
          <p:cNvSpPr/>
          <p:nvPr/>
        </p:nvSpPr>
        <p:spPr bwMode="auto">
          <a:xfrm>
            <a:off x="5865585" y="2222090"/>
            <a:ext cx="262123" cy="855407"/>
          </a:xfrm>
          <a:custGeom>
            <a:avLst/>
            <a:gdLst>
              <a:gd name="connsiteX0" fmla="*/ 139835 w 139835"/>
              <a:gd name="connsiteY0" fmla="*/ 0 h 855407"/>
              <a:gd name="connsiteX1" fmla="*/ 61177 w 139835"/>
              <a:gd name="connsiteY1" fmla="*/ 186813 h 855407"/>
              <a:gd name="connsiteX2" fmla="*/ 31681 w 139835"/>
              <a:gd name="connsiteY2" fmla="*/ 324465 h 855407"/>
              <a:gd name="connsiteX3" fmla="*/ 2184 w 139835"/>
              <a:gd name="connsiteY3" fmla="*/ 589936 h 855407"/>
              <a:gd name="connsiteX4" fmla="*/ 2184 w 139835"/>
              <a:gd name="connsiteY4" fmla="*/ 855407 h 85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835" h="855407">
                <a:moveTo>
                  <a:pt x="139835" y="0"/>
                </a:moveTo>
                <a:cubicBezTo>
                  <a:pt x="109519" y="66367"/>
                  <a:pt x="79203" y="132735"/>
                  <a:pt x="61177" y="186813"/>
                </a:cubicBezTo>
                <a:cubicBezTo>
                  <a:pt x="43151" y="240891"/>
                  <a:pt x="41513" y="257278"/>
                  <a:pt x="31681" y="324465"/>
                </a:cubicBezTo>
                <a:cubicBezTo>
                  <a:pt x="21849" y="391652"/>
                  <a:pt x="7100" y="501446"/>
                  <a:pt x="2184" y="589936"/>
                </a:cubicBezTo>
                <a:cubicBezTo>
                  <a:pt x="-2732" y="678426"/>
                  <a:pt x="2184" y="855407"/>
                  <a:pt x="2184" y="855407"/>
                </a:cubicBezTo>
              </a:path>
            </a:pathLst>
          </a:custGeom>
          <a:noFill/>
          <a:ln w="19050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718338" y="2488640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Observer</a:t>
            </a:r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3774548" y="2381647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Source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740160" y="352172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Image 2</a:t>
            </a:r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736129" y="156918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Image 1</a:t>
            </a:r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211010" y="2614561"/>
            <a:ext cx="684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Lens</a:t>
            </a:r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6436767" y="2942869"/>
            <a:ext cx="257752" cy="255445"/>
          </a:xfrm>
          <a:prstGeom prst="ellipse">
            <a:avLst/>
          </a:prstGeom>
          <a:solidFill>
            <a:schemeClr val="tx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647067" y="2213877"/>
                <a:ext cx="31045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θ</m:t>
                      </m:r>
                    </m:oMath>
                  </m:oMathPara>
                </a14:m>
                <a:endParaRPr lang="en-US" sz="2400" b="0" smtClean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067" y="2213877"/>
                <a:ext cx="310454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1765" r="-1176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7234651" y="3667244"/>
                <a:ext cx="44428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4651" y="3667244"/>
                <a:ext cx="444288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3699" r="-411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5464147" y="3667244"/>
                <a:ext cx="5507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𝑑𝑠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4147" y="3667244"/>
                <a:ext cx="55079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0989" r="-4396" b="-2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421534" y="4017755"/>
                <a:ext cx="40652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1534" y="4017755"/>
                <a:ext cx="40652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4925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Freeform 33"/>
          <p:cNvSpPr/>
          <p:nvPr/>
        </p:nvSpPr>
        <p:spPr bwMode="auto">
          <a:xfrm>
            <a:off x="4872723" y="2512343"/>
            <a:ext cx="3347999" cy="549906"/>
          </a:xfrm>
          <a:custGeom>
            <a:avLst/>
            <a:gdLst>
              <a:gd name="connsiteX0" fmla="*/ 0 w 2969342"/>
              <a:gd name="connsiteY0" fmla="*/ 59497 h 492116"/>
              <a:gd name="connsiteX1" fmla="*/ 1238864 w 2969342"/>
              <a:gd name="connsiteY1" fmla="*/ 503 h 492116"/>
              <a:gd name="connsiteX2" fmla="*/ 1838632 w 2969342"/>
              <a:gd name="connsiteY2" fmla="*/ 88994 h 492116"/>
              <a:gd name="connsiteX3" fmla="*/ 2969342 w 2969342"/>
              <a:gd name="connsiteY3" fmla="*/ 492116 h 492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342" h="492116">
                <a:moveTo>
                  <a:pt x="0" y="59497"/>
                </a:moveTo>
                <a:cubicBezTo>
                  <a:pt x="466212" y="27542"/>
                  <a:pt x="932425" y="-4413"/>
                  <a:pt x="1238864" y="503"/>
                </a:cubicBezTo>
                <a:cubicBezTo>
                  <a:pt x="1545303" y="5419"/>
                  <a:pt x="1550219" y="7059"/>
                  <a:pt x="1838632" y="88994"/>
                </a:cubicBezTo>
                <a:cubicBezTo>
                  <a:pt x="2127045" y="170929"/>
                  <a:pt x="2969342" y="492116"/>
                  <a:pt x="2969342" y="492116"/>
                </a:cubicBezTo>
              </a:path>
            </a:pathLst>
          </a:custGeom>
          <a:noFill/>
          <a:ln w="9525">
            <a:solidFill>
              <a:srgbClr val="FFC000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314" y="1334574"/>
            <a:ext cx="2838450" cy="8763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23466" y="108146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Einstein Radius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5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Arrow Connector 27"/>
          <p:cNvCxnSpPr>
            <a:stCxn id="23" idx="6"/>
            <a:endCxn id="21" idx="6"/>
          </p:cNvCxnSpPr>
          <p:nvPr/>
        </p:nvCxnSpPr>
        <p:spPr>
          <a:xfrm flipV="1">
            <a:off x="7215416" y="2657037"/>
            <a:ext cx="987239" cy="1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Basics</a:t>
            </a: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57200" y="1934681"/>
            <a:ext cx="4483806" cy="914400"/>
            <a:chOff x="729547" y="3421650"/>
            <a:chExt cx="4483806" cy="914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682" y="3421650"/>
              <a:ext cx="4020671" cy="914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547" y="3421650"/>
              <a:ext cx="463135" cy="91223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93469" y="1358515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Magnification of the two images: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08696" y="265703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Lens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93279" y="197152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Source</a:t>
            </a:r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49255" y="1149504"/>
                <a:ext cx="8596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Ima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ge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55" y="1149504"/>
                <a:ext cx="859659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4965" r="-42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99087" y="3241802"/>
                <a:ext cx="9861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Ima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ge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87" y="3241802"/>
                <a:ext cx="986104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 bwMode="auto">
          <a:xfrm>
            <a:off x="6099535" y="1605477"/>
            <a:ext cx="2103120" cy="2103120"/>
          </a:xfrm>
          <a:prstGeom prst="ellipse">
            <a:avLst/>
          </a:prstGeom>
          <a:noFill/>
          <a:ln w="28575">
            <a:solidFill>
              <a:srgbClr val="00FA00"/>
            </a:solidFill>
            <a:prstDash val="lgDash"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086775" y="2373630"/>
            <a:ext cx="128641" cy="135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086775" y="2589304"/>
            <a:ext cx="128641" cy="1354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5" name="Moon 24"/>
          <p:cNvSpPr/>
          <p:nvPr/>
        </p:nvSpPr>
        <p:spPr bwMode="auto">
          <a:xfrm rot="5400000">
            <a:off x="7101883" y="1192526"/>
            <a:ext cx="98424" cy="602886"/>
          </a:xfrm>
          <a:prstGeom prst="moon">
            <a:avLst>
              <a:gd name="adj" fmla="val 72581"/>
            </a:avLst>
          </a:prstGeom>
          <a:solidFill>
            <a:srgbClr val="0432FF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6" name="Moon 25"/>
          <p:cNvSpPr/>
          <p:nvPr/>
        </p:nvSpPr>
        <p:spPr bwMode="auto">
          <a:xfrm rot="16200000">
            <a:off x="7119951" y="3375788"/>
            <a:ext cx="62296" cy="474252"/>
          </a:xfrm>
          <a:prstGeom prst="moon">
            <a:avLst>
              <a:gd name="adj" fmla="val 72581"/>
            </a:avLst>
          </a:prstGeom>
          <a:solidFill>
            <a:srgbClr val="0432FF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502504" y="2470728"/>
                <a:ext cx="41306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504" y="2470728"/>
                <a:ext cx="41306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6418" r="-2985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603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 bwMode="auto">
          <a:xfrm>
            <a:off x="-587315" y="165102"/>
            <a:ext cx="21031200" cy="210312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5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  <a:prstDash val="lgDash"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>
            <a:stCxn id="30" idx="3"/>
            <a:endCxn id="21" idx="6"/>
          </p:cNvCxnSpPr>
          <p:nvPr/>
        </p:nvCxnSpPr>
        <p:spPr>
          <a:xfrm>
            <a:off x="7915566" y="2655394"/>
            <a:ext cx="287089" cy="1643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Microlensing Basics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1934681"/>
            <a:ext cx="4483806" cy="914400"/>
            <a:chOff x="729547" y="3421650"/>
            <a:chExt cx="4483806" cy="9144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92682" y="3421650"/>
              <a:ext cx="4020671" cy="914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9547" y="3421650"/>
              <a:ext cx="463135" cy="91223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93469" y="1358515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Magnification of the two images: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3469" y="3053750"/>
            <a:ext cx="215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magnification: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5496" y="3616837"/>
                <a:ext cx="19117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𝜇</m:t>
                      </m:r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≡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hr-HR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496" y="3616837"/>
                <a:ext cx="191174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287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808696" y="265703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Lens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693279" y="197152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Source</a:t>
            </a:r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749255" y="1149504"/>
                <a:ext cx="8596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Ima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ge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255" y="1149504"/>
                <a:ext cx="859659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965" r="-425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99087" y="3241802"/>
                <a:ext cx="9861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mtClean="0">
                          <a:solidFill>
                            <a:srgbClr val="0432FF"/>
                          </a:solidFill>
                          <a:latin typeface="Cambria Math" charset="0"/>
                        </a:rPr>
                        <m:t>Ima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ge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432FF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87" y="3241802"/>
                <a:ext cx="986104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 bwMode="auto">
          <a:xfrm>
            <a:off x="6099535" y="1605477"/>
            <a:ext cx="2103120" cy="2103120"/>
          </a:xfrm>
          <a:prstGeom prst="ellipse">
            <a:avLst/>
          </a:prstGeom>
          <a:noFill/>
          <a:ln w="28575">
            <a:solidFill>
              <a:srgbClr val="00FA00"/>
            </a:solidFill>
            <a:prstDash val="lgDash"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086775" y="2373630"/>
            <a:ext cx="128641" cy="1354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5" name="Moon 24"/>
          <p:cNvSpPr/>
          <p:nvPr/>
        </p:nvSpPr>
        <p:spPr bwMode="auto">
          <a:xfrm rot="5400000">
            <a:off x="7101883" y="1192526"/>
            <a:ext cx="98424" cy="602886"/>
          </a:xfrm>
          <a:prstGeom prst="moon">
            <a:avLst>
              <a:gd name="adj" fmla="val 72581"/>
            </a:avLst>
          </a:prstGeom>
          <a:solidFill>
            <a:srgbClr val="0432FF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6" name="Moon 25"/>
          <p:cNvSpPr/>
          <p:nvPr/>
        </p:nvSpPr>
        <p:spPr bwMode="auto">
          <a:xfrm rot="16200000">
            <a:off x="7119951" y="3375788"/>
            <a:ext cx="62296" cy="474252"/>
          </a:xfrm>
          <a:prstGeom prst="moon">
            <a:avLst>
              <a:gd name="adj" fmla="val 72581"/>
            </a:avLst>
          </a:prstGeom>
          <a:solidFill>
            <a:srgbClr val="0432FF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502504" y="2470728"/>
                <a:ext cx="4130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400" b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504" y="2470728"/>
                <a:ext cx="41306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6418" r="-2985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 rot="20439205">
            <a:off x="1874810" y="922655"/>
            <a:ext cx="11237377" cy="57576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2955159"/>
              </a:avLst>
            </a:prstTxWarp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Relative Ground Based Resolution</a:t>
            </a:r>
            <a:endParaRPr lang="en-US" sz="3200" b="0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24" name="Straight Arrow Connector 23"/>
          <p:cNvCxnSpPr>
            <a:stCxn id="23" idx="6"/>
            <a:endCxn id="30" idx="1"/>
          </p:cNvCxnSpPr>
          <p:nvPr/>
        </p:nvCxnSpPr>
        <p:spPr>
          <a:xfrm flipV="1">
            <a:off x="7215416" y="2655394"/>
            <a:ext cx="287088" cy="1644"/>
          </a:xfrm>
          <a:prstGeom prst="straightConnector1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 bwMode="auto">
          <a:xfrm>
            <a:off x="7086775" y="2589304"/>
            <a:ext cx="128641" cy="1354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8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Statistical Ensembles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48" y="1284390"/>
            <a:ext cx="3740102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109" y="1061982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Optical Depth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755" y="1005824"/>
            <a:ext cx="2608365" cy="411480"/>
          </a:xfrm>
          <a:prstGeom prst="rect">
            <a:avLst/>
          </a:prstGeom>
        </p:spPr>
      </p:pic>
      <p:sp>
        <p:nvSpPr>
          <p:cNvPr id="8" name="Line Callout 2 (Accent Bar) 7"/>
          <p:cNvSpPr/>
          <p:nvPr/>
        </p:nvSpPr>
        <p:spPr bwMode="auto">
          <a:xfrm>
            <a:off x="6715166" y="1993957"/>
            <a:ext cx="1693542" cy="600504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236"/>
              <a:gd name="adj6" fmla="val -74499"/>
            </a:avLst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smtClean="0">
                <a:solidFill>
                  <a:srgbClr val="000000"/>
                </a:solidFill>
              </a:rPr>
              <a:t>Average matter density at </a:t>
            </a:r>
            <a:r>
              <a:rPr lang="en-US" sz="1600" err="1" smtClean="0">
                <a:solidFill>
                  <a:srgbClr val="000000"/>
                </a:solidFill>
              </a:rPr>
              <a:t>D</a:t>
            </a:r>
            <a:r>
              <a:rPr lang="en-US" sz="1600" baseline="-25000" err="1" smtClean="0">
                <a:solidFill>
                  <a:srgbClr val="000000"/>
                </a:solidFill>
              </a:rPr>
              <a:t>d</a:t>
            </a:r>
            <a:endParaRPr lang="en-US" sz="1600" baseline="-250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109" y="2563698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Expected number of events</a:t>
            </a:r>
          </a:p>
          <a:p>
            <a:r>
              <a:rPr lang="en-US" smtClean="0"/>
              <a:t>(assuming all have same timescale)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808" y="3268003"/>
            <a:ext cx="2494384" cy="914400"/>
          </a:xfrm>
          <a:prstGeom prst="rect">
            <a:avLst/>
          </a:prstGeom>
        </p:spPr>
      </p:pic>
      <p:sp>
        <p:nvSpPr>
          <p:cNvPr id="13" name="Line Callout 2 (Accent Bar) 12"/>
          <p:cNvSpPr/>
          <p:nvPr/>
        </p:nvSpPr>
        <p:spPr bwMode="auto">
          <a:xfrm>
            <a:off x="6338095" y="1023908"/>
            <a:ext cx="1693542" cy="281680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4725"/>
              <a:gd name="adj6" fmla="val -72828"/>
            </a:avLst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baseline="-25000">
              <a:solidFill>
                <a:srgbClr val="000000"/>
              </a:solidFill>
            </a:endParaRPr>
          </a:p>
        </p:txBody>
      </p:sp>
      <p:sp>
        <p:nvSpPr>
          <p:cNvPr id="14" name="Line Callout 2 (Accent Bar) 13"/>
          <p:cNvSpPr/>
          <p:nvPr/>
        </p:nvSpPr>
        <p:spPr bwMode="auto">
          <a:xfrm>
            <a:off x="5410984" y="2632778"/>
            <a:ext cx="1693542" cy="53833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2985"/>
              <a:gd name="adj6" fmla="val -36091"/>
            </a:avLst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smtClean="0">
                <a:solidFill>
                  <a:srgbClr val="000000"/>
                </a:solidFill>
              </a:rPr>
              <a:t>Number of monitored stars</a:t>
            </a:r>
            <a:endParaRPr lang="en-US" sz="1600" baseline="-25000">
              <a:solidFill>
                <a:srgbClr val="000000"/>
              </a:solidFill>
            </a:endParaRPr>
          </a:p>
        </p:txBody>
      </p:sp>
      <p:sp>
        <p:nvSpPr>
          <p:cNvPr id="15" name="Line Callout 2 (Accent Bar) 14"/>
          <p:cNvSpPr/>
          <p:nvPr/>
        </p:nvSpPr>
        <p:spPr bwMode="auto">
          <a:xfrm>
            <a:off x="6338095" y="4117420"/>
            <a:ext cx="1693542" cy="53833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619"/>
              <a:gd name="adj6" fmla="val -37205"/>
            </a:avLst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smtClean="0">
                <a:solidFill>
                  <a:srgbClr val="000000"/>
                </a:solidFill>
              </a:rPr>
              <a:t>Timescale of lensing event</a:t>
            </a:r>
            <a:endParaRPr lang="en-US" sz="1600" baseline="-25000">
              <a:solidFill>
                <a:srgbClr val="000000"/>
              </a:solidFill>
            </a:endParaRPr>
          </a:p>
        </p:txBody>
      </p:sp>
      <p:sp>
        <p:nvSpPr>
          <p:cNvPr id="16" name="Line Callout 2 (Accent Bar) 15"/>
          <p:cNvSpPr/>
          <p:nvPr/>
        </p:nvSpPr>
        <p:spPr bwMode="auto">
          <a:xfrm>
            <a:off x="6639879" y="3254163"/>
            <a:ext cx="1693542" cy="538336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3910"/>
              <a:gd name="adj6" fmla="val -47781"/>
            </a:avLst>
          </a:prstGeom>
          <a:noFill/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1600" smtClean="0">
                <a:solidFill>
                  <a:srgbClr val="000000"/>
                </a:solidFill>
              </a:rPr>
              <a:t>Timescale of Survey</a:t>
            </a:r>
            <a:endParaRPr lang="en-US" sz="1600" baseline="-2500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109" y="438658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Paczynski</a:t>
            </a:r>
            <a:r>
              <a:rPr lang="en-US" smtClean="0"/>
              <a:t> 1986, 1996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/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908981" y="1077913"/>
            <a:ext cx="3586887" cy="366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parallax also</a:t>
            </a:r>
            <a:br>
              <a:rPr lang="en-US" smtClean="0"/>
            </a:br>
            <a:r>
              <a:rPr lang="en-US" smtClean="0"/>
              <a:t>provides constraint on black hole mass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 smtClean="0"/>
              <a:t>Parallactic</a:t>
            </a:r>
            <a:r>
              <a:rPr lang="en-US" smtClean="0"/>
              <a:t> signal is a strong function of mass</a:t>
            </a:r>
          </a:p>
          <a:p>
            <a:pPr lvl="1"/>
            <a:r>
              <a:rPr lang="en-US" smtClean="0"/>
              <a:t>Without the parallax you basically have no constraint on the lens mass.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Parallax means no high mass limit to the constraining power of a microlensing survey</a:t>
            </a:r>
          </a:p>
          <a:p>
            <a:r>
              <a:rPr lang="en-US" smtClean="0"/>
              <a:t>Parallax provides constraint on the black hole mass</a:t>
            </a:r>
          </a:p>
          <a:p>
            <a:pPr lvl="1"/>
            <a:r>
              <a:rPr lang="en-US" smtClean="0"/>
              <a:t>Despite degeneracies with lens distance, powerful for an ensemble</a:t>
            </a:r>
          </a:p>
          <a:p>
            <a:r>
              <a:rPr lang="en-US" err="1" smtClean="0"/>
              <a:t>Parallactic</a:t>
            </a:r>
            <a:r>
              <a:rPr lang="en-US" smtClean="0"/>
              <a:t> + astrometric = tight mass constraints</a:t>
            </a:r>
          </a:p>
          <a:p>
            <a:r>
              <a:rPr lang="en-US" smtClean="0"/>
              <a:t>New telescopes can resolve the multiple images</a:t>
            </a:r>
          </a:p>
          <a:p>
            <a:r>
              <a:rPr lang="en-US" smtClean="0"/>
              <a:t>Achromatic, parallax, and astrometric microlensing signals are extremely powerful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Method Summary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4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838897" y="1077913"/>
            <a:ext cx="4185625" cy="3660775"/>
            <a:chOff x="4838897" y="1077913"/>
            <a:chExt cx="4185625" cy="3660775"/>
          </a:xfrm>
        </p:grpSpPr>
        <p:pic>
          <p:nvPicPr>
            <p:cNvPr id="5" name="Content Placeholder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8897" y="1077913"/>
              <a:ext cx="3727056" cy="3660775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6224666" y="2620421"/>
              <a:ext cx="2186418" cy="0"/>
            </a:xfrm>
            <a:prstGeom prst="straightConnector1">
              <a:avLst/>
            </a:prstGeom>
            <a:ln w="76200" cmpd="sng">
              <a:solidFill>
                <a:srgbClr val="1E78B3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6027174" y="1179871"/>
              <a:ext cx="0" cy="432619"/>
            </a:xfrm>
            <a:prstGeom prst="straightConnector1">
              <a:avLst/>
            </a:prstGeom>
            <a:ln w="38100" cmpd="sng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165900" y="1247701"/>
              <a:ext cx="8915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 smtClean="0">
                  <a:solidFill>
                    <a:schemeClr val="accent6"/>
                  </a:solidFill>
                </a:rPr>
                <a:t>OGLE III</a:t>
              </a:r>
            </a:p>
            <a:p>
              <a:pPr algn="r"/>
              <a:r>
                <a:rPr lang="en-US" sz="1400" b="1" dirty="0" smtClean="0">
                  <a:solidFill>
                    <a:schemeClr val="accent6"/>
                  </a:solidFill>
                </a:rPr>
                <a:t>2016</a:t>
              </a:r>
              <a:endParaRPr lang="en-US" sz="14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6523703" y="1174954"/>
              <a:ext cx="0" cy="432619"/>
            </a:xfrm>
            <a:prstGeom prst="straightConnector1">
              <a:avLst/>
            </a:prstGeom>
            <a:ln w="38100" cmpd="sng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523703" y="1247701"/>
              <a:ext cx="641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6"/>
                  </a:solidFill>
                </a:rPr>
                <a:t>LIGO</a:t>
              </a:r>
            </a:p>
            <a:p>
              <a:r>
                <a:rPr lang="en-US" sz="1400" b="1" dirty="0" smtClean="0">
                  <a:solidFill>
                    <a:schemeClr val="accent6"/>
                  </a:solidFill>
                </a:rPr>
                <a:t>2015</a:t>
              </a:r>
              <a:endParaRPr lang="en-US" sz="14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887749" y="1174954"/>
              <a:ext cx="0" cy="432619"/>
            </a:xfrm>
            <a:prstGeom prst="straightConnector1">
              <a:avLst/>
            </a:prstGeom>
            <a:ln w="38100" cmpd="sng"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880106" y="1242784"/>
              <a:ext cx="11444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</a:rPr>
                <a:t>47 Tucanae</a:t>
              </a:r>
              <a:endParaRPr lang="en-US" sz="1400" b="1" dirty="0" smtClean="0">
                <a:solidFill>
                  <a:schemeClr val="accent6"/>
                </a:solidFill>
              </a:endParaRPr>
            </a:p>
            <a:p>
              <a:r>
                <a:rPr lang="en-US" sz="1400" b="1" dirty="0" smtClean="0">
                  <a:solidFill>
                    <a:schemeClr val="accent6"/>
                  </a:solidFill>
                </a:rPr>
                <a:t>2017</a:t>
              </a:r>
              <a:endParaRPr lang="en-US" sz="1400" b="1" dirty="0">
                <a:solidFill>
                  <a:schemeClr val="accent6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47298" y="2321335"/>
              <a:ext cx="180850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 smtClean="0">
                  <a:solidFill>
                    <a:srgbClr val="1E78B3"/>
                  </a:solidFill>
                </a:rPr>
                <a:t>Extend Existing</a:t>
              </a:r>
            </a:p>
            <a:p>
              <a:pPr algn="ctr">
                <a:spcAft>
                  <a:spcPts val="600"/>
                </a:spcAft>
              </a:pPr>
              <a:r>
                <a:rPr lang="en-US" sz="1400" dirty="0" smtClean="0">
                  <a:solidFill>
                    <a:srgbClr val="1E78B3"/>
                  </a:solidFill>
                </a:rPr>
                <a:t>MACHO Constraints</a:t>
              </a:r>
              <a:endParaRPr lang="en-US" sz="1400" dirty="0">
                <a:solidFill>
                  <a:srgbClr val="1E78B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95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 have experience in dense environment survey planning and analysis</a:t>
            </a:r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5" y="1480580"/>
            <a:ext cx="3489003" cy="3200400"/>
          </a:xfrm>
        </p:spPr>
      </p:pic>
      <p:pic>
        <p:nvPicPr>
          <p:cNvPr id="6" name="Content Placeholder 5" descr="/Users/dawson29/Downloads/subaru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77" y="1480580"/>
            <a:ext cx="3823425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984434" y="4159858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Dawson et al. 2015</a:t>
            </a:r>
          </a:p>
        </p:txBody>
      </p:sp>
      <p:sp>
        <p:nvSpPr>
          <p:cNvPr id="9" name="Rectangle 8"/>
          <p:cNvSpPr/>
          <p:nvPr/>
        </p:nvSpPr>
        <p:spPr>
          <a:xfrm>
            <a:off x="5818274" y="4472368"/>
            <a:ext cx="3325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err="1" smtClean="0"/>
              <a:t>Jee</a:t>
            </a:r>
            <a:r>
              <a:rPr lang="en-US" smtClean="0"/>
              <a:t>, </a:t>
            </a:r>
            <a:r>
              <a:rPr lang="en-US" err="1" smtClean="0"/>
              <a:t>Stroe</a:t>
            </a:r>
            <a:r>
              <a:rPr lang="en-US" smtClean="0"/>
              <a:t>, Dawson </a:t>
            </a:r>
            <a:r>
              <a:rPr lang="en-US"/>
              <a:t>et al.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5060" y="983404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2"/>
                </a:solidFill>
              </a:rPr>
              <a:t>First weak lensing measurement through the galactic plane.</a:t>
            </a:r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2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5" y="1077913"/>
            <a:ext cx="3727056" cy="366077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MACHO Constraints circ. 2016</a:t>
            </a:r>
            <a:br>
              <a:rPr lang="en-US" dirty="0" smtClean="0"/>
            </a:br>
            <a:r>
              <a:rPr lang="en-US" dirty="0" smtClean="0"/>
              <a:t>As assumptions and systematics explored constraints loosened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solidFill>
                  <a:srgbClr val="1E78B3"/>
                </a:solidFill>
              </a:rPr>
              <a:t>Microlensing</a:t>
            </a:r>
          </a:p>
          <a:p>
            <a:pPr lvl="1"/>
            <a:r>
              <a:rPr lang="en-US" dirty="0" err="1">
                <a:solidFill>
                  <a:srgbClr val="1E78B3"/>
                </a:solidFill>
              </a:rPr>
              <a:t>Alcock</a:t>
            </a:r>
            <a:r>
              <a:rPr lang="en-US" dirty="0">
                <a:solidFill>
                  <a:srgbClr val="1E78B3"/>
                </a:solidFill>
              </a:rPr>
              <a:t> et al. 2001</a:t>
            </a:r>
          </a:p>
          <a:p>
            <a:pPr lvl="1"/>
            <a:r>
              <a:rPr lang="en-US" dirty="0" err="1">
                <a:solidFill>
                  <a:srgbClr val="1E78B3"/>
                </a:solidFill>
              </a:rPr>
              <a:t>Tisserand</a:t>
            </a:r>
            <a:r>
              <a:rPr lang="en-US" dirty="0">
                <a:solidFill>
                  <a:srgbClr val="1E78B3"/>
                </a:solidFill>
              </a:rPr>
              <a:t> </a:t>
            </a:r>
            <a:r>
              <a:rPr lang="en-US" dirty="0" smtClean="0">
                <a:solidFill>
                  <a:srgbClr val="1E78B3"/>
                </a:solidFill>
              </a:rPr>
              <a:t>et al. 2007</a:t>
            </a:r>
            <a:endParaRPr lang="en-US" dirty="0">
              <a:solidFill>
                <a:srgbClr val="1E78B3"/>
              </a:solidFill>
            </a:endParaRPr>
          </a:p>
          <a:p>
            <a:r>
              <a:rPr lang="en-US" dirty="0" smtClean="0">
                <a:solidFill>
                  <a:srgbClr val="636363"/>
                </a:solidFill>
              </a:rPr>
              <a:t>CMB</a:t>
            </a:r>
          </a:p>
          <a:p>
            <a:pPr lvl="1"/>
            <a:r>
              <a:rPr lang="en-US" dirty="0" smtClean="0">
                <a:solidFill>
                  <a:srgbClr val="636363"/>
                </a:solidFill>
              </a:rPr>
              <a:t>Ali-</a:t>
            </a:r>
            <a:r>
              <a:rPr lang="en-US" dirty="0" err="1" smtClean="0">
                <a:solidFill>
                  <a:srgbClr val="636363"/>
                </a:solidFill>
              </a:rPr>
              <a:t>Haïmoud</a:t>
            </a:r>
            <a:r>
              <a:rPr lang="en-US" dirty="0" smtClean="0">
                <a:solidFill>
                  <a:srgbClr val="636363"/>
                </a:solidFill>
              </a:rPr>
              <a:t> &amp; </a:t>
            </a:r>
            <a:r>
              <a:rPr lang="en-US" dirty="0" err="1" smtClean="0">
                <a:solidFill>
                  <a:srgbClr val="636363"/>
                </a:solidFill>
              </a:rPr>
              <a:t>Kamionkowski</a:t>
            </a:r>
            <a:r>
              <a:rPr lang="en-US" dirty="0" smtClean="0">
                <a:solidFill>
                  <a:srgbClr val="636363"/>
                </a:solidFill>
              </a:rPr>
              <a:t> 2016</a:t>
            </a:r>
          </a:p>
          <a:p>
            <a:r>
              <a:rPr lang="en-US" dirty="0" smtClean="0">
                <a:solidFill>
                  <a:srgbClr val="349F2B"/>
                </a:solidFill>
              </a:rPr>
              <a:t>Wide </a:t>
            </a:r>
            <a:r>
              <a:rPr lang="en-US" dirty="0">
                <a:solidFill>
                  <a:srgbClr val="349F2B"/>
                </a:solidFill>
              </a:rPr>
              <a:t>Binary</a:t>
            </a:r>
          </a:p>
          <a:p>
            <a:pPr lvl="1"/>
            <a:r>
              <a:rPr lang="en-US" dirty="0" smtClean="0">
                <a:solidFill>
                  <a:srgbClr val="349F2B"/>
                </a:solidFill>
              </a:rPr>
              <a:t>Quinn </a:t>
            </a:r>
            <a:r>
              <a:rPr lang="en-US" dirty="0">
                <a:solidFill>
                  <a:srgbClr val="349F2B"/>
                </a:solidFill>
              </a:rPr>
              <a:t>et al. </a:t>
            </a:r>
            <a:r>
              <a:rPr lang="en-US" dirty="0" smtClean="0">
                <a:solidFill>
                  <a:srgbClr val="349F2B"/>
                </a:solidFill>
              </a:rPr>
              <a:t>2009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8821" y="3815335"/>
            <a:ext cx="396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2"/>
                </a:solidFill>
              </a:rPr>
              <a:t>"The limits that </a:t>
            </a:r>
            <a:r>
              <a:rPr lang="en-US" dirty="0" err="1" smtClean="0">
                <a:solidFill>
                  <a:schemeClr val="accent2"/>
                </a:solidFill>
              </a:rPr>
              <a:t>Ricotti</a:t>
            </a:r>
            <a:r>
              <a:rPr lang="en-US" dirty="0" smtClean="0">
                <a:solidFill>
                  <a:schemeClr val="accent2"/>
                </a:solidFill>
              </a:rPr>
              <a:t> and I reached for BH numbers were far to severe.”</a:t>
            </a:r>
          </a:p>
          <a:p>
            <a:pPr algn="r"/>
            <a:r>
              <a:rPr lang="en-US" dirty="0" smtClean="0">
                <a:solidFill>
                  <a:schemeClr val="accent2"/>
                </a:solidFill>
              </a:rPr>
              <a:t>-</a:t>
            </a:r>
            <a:r>
              <a:rPr lang="en-US" dirty="0" err="1" smtClean="0">
                <a:solidFill>
                  <a:schemeClr val="accent2"/>
                </a:solidFill>
              </a:rPr>
              <a:t>Ostriker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5" y="1077913"/>
            <a:ext cx="3727056" cy="366077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Because</a:t>
            </a:r>
            <a:r>
              <a:rPr lang="en-US"/>
              <a:t> of limits in understanding of astrophysics</a:t>
            </a:r>
            <a:r>
              <a:rPr lang="en-US" dirty="0"/>
              <a:t/>
            </a:r>
            <a:br>
              <a:rPr lang="en-US" dirty="0"/>
            </a:br>
            <a:r>
              <a:rPr lang="en-US"/>
              <a:t>still just order of magnitude </a:t>
            </a:r>
            <a:r>
              <a:rPr lang="en-US" smtClean="0"/>
              <a:t>estimate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solidFill>
                  <a:srgbClr val="1E78B3"/>
                </a:solidFill>
              </a:rPr>
              <a:t>Microlensing</a:t>
            </a:r>
          </a:p>
          <a:p>
            <a:pPr lvl="1"/>
            <a:r>
              <a:rPr lang="en-US" dirty="0" err="1">
                <a:solidFill>
                  <a:srgbClr val="1E78B3"/>
                </a:solidFill>
              </a:rPr>
              <a:t>Alcock</a:t>
            </a:r>
            <a:r>
              <a:rPr lang="en-US" dirty="0">
                <a:solidFill>
                  <a:srgbClr val="1E78B3"/>
                </a:solidFill>
              </a:rPr>
              <a:t> et al. 2001</a:t>
            </a:r>
          </a:p>
          <a:p>
            <a:pPr lvl="1"/>
            <a:r>
              <a:rPr lang="en-US" dirty="0" err="1">
                <a:solidFill>
                  <a:srgbClr val="1E78B3"/>
                </a:solidFill>
              </a:rPr>
              <a:t>Tisserand</a:t>
            </a:r>
            <a:r>
              <a:rPr lang="en-US" dirty="0">
                <a:solidFill>
                  <a:srgbClr val="1E78B3"/>
                </a:solidFill>
              </a:rPr>
              <a:t> </a:t>
            </a:r>
            <a:r>
              <a:rPr lang="en-US" dirty="0" smtClean="0">
                <a:solidFill>
                  <a:srgbClr val="1E78B3"/>
                </a:solidFill>
              </a:rPr>
              <a:t>et al. 2007</a:t>
            </a:r>
            <a:endParaRPr lang="en-US" dirty="0">
              <a:solidFill>
                <a:srgbClr val="1E78B3"/>
              </a:solidFill>
            </a:endParaRPr>
          </a:p>
          <a:p>
            <a:r>
              <a:rPr lang="en-US" dirty="0" smtClean="0">
                <a:solidFill>
                  <a:srgbClr val="636363"/>
                </a:solidFill>
              </a:rPr>
              <a:t>CMB</a:t>
            </a:r>
          </a:p>
          <a:p>
            <a:pPr lvl="1"/>
            <a:r>
              <a:rPr lang="en-US" dirty="0" smtClean="0">
                <a:solidFill>
                  <a:srgbClr val="636363"/>
                </a:solidFill>
              </a:rPr>
              <a:t>Ali-</a:t>
            </a:r>
            <a:r>
              <a:rPr lang="en-US" dirty="0" err="1" smtClean="0">
                <a:solidFill>
                  <a:srgbClr val="636363"/>
                </a:solidFill>
              </a:rPr>
              <a:t>Haïmoud</a:t>
            </a:r>
            <a:r>
              <a:rPr lang="en-US" dirty="0" smtClean="0">
                <a:solidFill>
                  <a:srgbClr val="636363"/>
                </a:solidFill>
              </a:rPr>
              <a:t> &amp; </a:t>
            </a:r>
            <a:r>
              <a:rPr lang="en-US" dirty="0" err="1" smtClean="0">
                <a:solidFill>
                  <a:srgbClr val="636363"/>
                </a:solidFill>
              </a:rPr>
              <a:t>Kamionkowski</a:t>
            </a:r>
            <a:r>
              <a:rPr lang="en-US" dirty="0" smtClean="0">
                <a:solidFill>
                  <a:srgbClr val="636363"/>
                </a:solidFill>
              </a:rPr>
              <a:t> 2016</a:t>
            </a:r>
          </a:p>
          <a:p>
            <a:r>
              <a:rPr lang="en-US" dirty="0" smtClean="0">
                <a:solidFill>
                  <a:srgbClr val="349F2B"/>
                </a:solidFill>
              </a:rPr>
              <a:t>Wide </a:t>
            </a:r>
            <a:r>
              <a:rPr lang="en-US" dirty="0">
                <a:solidFill>
                  <a:srgbClr val="349F2B"/>
                </a:solidFill>
              </a:rPr>
              <a:t>Binary</a:t>
            </a:r>
          </a:p>
          <a:p>
            <a:pPr lvl="1"/>
            <a:r>
              <a:rPr lang="en-US" dirty="0" smtClean="0">
                <a:solidFill>
                  <a:srgbClr val="349F2B"/>
                </a:solidFill>
              </a:rPr>
              <a:t>Quinn </a:t>
            </a:r>
            <a:r>
              <a:rPr lang="en-US" dirty="0">
                <a:solidFill>
                  <a:srgbClr val="349F2B"/>
                </a:solidFill>
              </a:rPr>
              <a:t>et al. </a:t>
            </a:r>
            <a:r>
              <a:rPr lang="en-US" dirty="0" smtClean="0">
                <a:solidFill>
                  <a:srgbClr val="349F2B"/>
                </a:solidFill>
              </a:rPr>
              <a:t>2009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8821" y="3815335"/>
            <a:ext cx="396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2"/>
                </a:solidFill>
              </a:rPr>
              <a:t>"The limits that </a:t>
            </a:r>
            <a:r>
              <a:rPr lang="en-US" dirty="0" err="1" smtClean="0">
                <a:solidFill>
                  <a:schemeClr val="accent2"/>
                </a:solidFill>
              </a:rPr>
              <a:t>Ricotti</a:t>
            </a:r>
            <a:r>
              <a:rPr lang="en-US" dirty="0" smtClean="0">
                <a:solidFill>
                  <a:schemeClr val="accent2"/>
                </a:solidFill>
              </a:rPr>
              <a:t> and I reached for BH numbers were far to severe.”</a:t>
            </a:r>
          </a:p>
          <a:p>
            <a:pPr algn="r"/>
            <a:r>
              <a:rPr lang="en-US" dirty="0" smtClean="0">
                <a:solidFill>
                  <a:schemeClr val="accent2"/>
                </a:solidFill>
              </a:rPr>
              <a:t>-</a:t>
            </a:r>
            <a:r>
              <a:rPr lang="en-US" dirty="0" err="1" smtClean="0">
                <a:solidFill>
                  <a:schemeClr val="accent2"/>
                </a:solidFill>
              </a:rPr>
              <a:t>Ostriker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12996" y="3479983"/>
            <a:ext cx="1578820" cy="0"/>
          </a:xfrm>
          <a:prstGeom prst="straightConnector1">
            <a:avLst/>
          </a:prstGeom>
          <a:ln w="76200" cmpd="sng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90563" y="3545925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>
                  <a:solidFill>
                    <a:schemeClr val="accent1"/>
                  </a:solidFill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“order-of-magnitude”</a:t>
            </a:r>
            <a:endParaRPr lang="en-US" dirty="0">
              <a:ln>
                <a:solidFill>
                  <a:schemeClr val="accen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90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/>
              <a:t> latest astrophysical constraint from</a:t>
            </a:r>
            <a:r>
              <a:rPr lang="en-US" dirty="0"/>
              <a:t/>
            </a:r>
            <a:br>
              <a:rPr lang="en-US" dirty="0"/>
            </a:br>
            <a:r>
              <a:rPr lang="en-US"/>
              <a:t>dwarf galaxies and star </a:t>
            </a:r>
            <a:r>
              <a:rPr lang="en-US" smtClean="0"/>
              <a:t>clusters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>
                <a:solidFill>
                  <a:srgbClr val="1E78B3"/>
                </a:solidFill>
              </a:rPr>
              <a:t>Microlensing</a:t>
            </a:r>
          </a:p>
          <a:p>
            <a:pPr lvl="1"/>
            <a:r>
              <a:rPr lang="en-US" dirty="0" err="1">
                <a:solidFill>
                  <a:srgbClr val="1E78B3"/>
                </a:solidFill>
              </a:rPr>
              <a:t>Alcock</a:t>
            </a:r>
            <a:r>
              <a:rPr lang="en-US" dirty="0">
                <a:solidFill>
                  <a:srgbClr val="1E78B3"/>
                </a:solidFill>
              </a:rPr>
              <a:t> et al. 2001</a:t>
            </a:r>
          </a:p>
          <a:p>
            <a:pPr lvl="1"/>
            <a:r>
              <a:rPr lang="en-US" dirty="0" err="1">
                <a:solidFill>
                  <a:srgbClr val="1E78B3"/>
                </a:solidFill>
              </a:rPr>
              <a:t>Tisserand</a:t>
            </a:r>
            <a:r>
              <a:rPr lang="en-US" dirty="0">
                <a:solidFill>
                  <a:srgbClr val="1E78B3"/>
                </a:solidFill>
              </a:rPr>
              <a:t> </a:t>
            </a:r>
            <a:r>
              <a:rPr lang="en-US" dirty="0" smtClean="0">
                <a:solidFill>
                  <a:srgbClr val="1E78B3"/>
                </a:solidFill>
              </a:rPr>
              <a:t>et al. 2007</a:t>
            </a:r>
            <a:endParaRPr lang="en-US" dirty="0">
              <a:solidFill>
                <a:srgbClr val="1E78B3"/>
              </a:solidFill>
            </a:endParaRPr>
          </a:p>
          <a:p>
            <a:r>
              <a:rPr lang="en-US" dirty="0" smtClean="0">
                <a:solidFill>
                  <a:srgbClr val="636363"/>
                </a:solidFill>
              </a:rPr>
              <a:t>CMB</a:t>
            </a:r>
          </a:p>
          <a:p>
            <a:pPr lvl="1"/>
            <a:r>
              <a:rPr lang="en-US" dirty="0" smtClean="0">
                <a:solidFill>
                  <a:srgbClr val="636363"/>
                </a:solidFill>
              </a:rPr>
              <a:t>Ali-</a:t>
            </a:r>
            <a:r>
              <a:rPr lang="en-US" dirty="0" err="1" smtClean="0">
                <a:solidFill>
                  <a:srgbClr val="636363"/>
                </a:solidFill>
              </a:rPr>
              <a:t>Haïmoud</a:t>
            </a:r>
            <a:r>
              <a:rPr lang="en-US" dirty="0" smtClean="0">
                <a:solidFill>
                  <a:srgbClr val="636363"/>
                </a:solidFill>
              </a:rPr>
              <a:t> &amp; </a:t>
            </a:r>
            <a:r>
              <a:rPr lang="en-US" dirty="0" err="1" smtClean="0">
                <a:solidFill>
                  <a:srgbClr val="636363"/>
                </a:solidFill>
              </a:rPr>
              <a:t>Kamionkowski</a:t>
            </a:r>
            <a:r>
              <a:rPr lang="en-US" dirty="0" smtClean="0">
                <a:solidFill>
                  <a:srgbClr val="636363"/>
                </a:solidFill>
              </a:rPr>
              <a:t> 2016</a:t>
            </a:r>
          </a:p>
          <a:p>
            <a:r>
              <a:rPr lang="en-US" dirty="0" smtClean="0">
                <a:solidFill>
                  <a:srgbClr val="349F2B"/>
                </a:solidFill>
              </a:rPr>
              <a:t>Wide </a:t>
            </a:r>
            <a:r>
              <a:rPr lang="en-US" dirty="0">
                <a:solidFill>
                  <a:srgbClr val="349F2B"/>
                </a:solidFill>
              </a:rPr>
              <a:t>Binary</a:t>
            </a:r>
          </a:p>
          <a:p>
            <a:pPr lvl="1"/>
            <a:r>
              <a:rPr lang="en-US" dirty="0">
                <a:solidFill>
                  <a:srgbClr val="349F2B"/>
                </a:solidFill>
              </a:rPr>
              <a:t>Quinn et al. 2009</a:t>
            </a:r>
          </a:p>
          <a:p>
            <a:r>
              <a:rPr lang="en-US" dirty="0" smtClean="0">
                <a:solidFill>
                  <a:srgbClr val="D95F0D"/>
                </a:solidFill>
              </a:rPr>
              <a:t>Dwarf Galaxies</a:t>
            </a:r>
          </a:p>
          <a:p>
            <a:pPr lvl="1"/>
            <a:r>
              <a:rPr lang="en-US" dirty="0" smtClean="0">
                <a:solidFill>
                  <a:srgbClr val="D95F0D"/>
                </a:solidFill>
              </a:rPr>
              <a:t>Brandt 2016, &amp; Li et al. 2017</a:t>
            </a:r>
            <a:endParaRPr lang="en-US" dirty="0">
              <a:solidFill>
                <a:srgbClr val="D95F0D"/>
              </a:solidFill>
            </a:endParaRP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5" y="1077913"/>
            <a:ext cx="3727056" cy="3660775"/>
          </a:xfrm>
        </p:spPr>
      </p:pic>
    </p:spTree>
    <p:extLst>
      <p:ext uri="{BB962C8B-B14F-4D97-AF65-F5344CB8AC3E}">
        <p14:creationId xmlns:p14="http://schemas.microsoft.com/office/powerpoint/2010/main" val="18792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dwarf galaxy constraint is reliant on several astrophysical assumptions, likely to be wrong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0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No central massive black hole</a:t>
                </a:r>
              </a:p>
              <a:p>
                <a:pPr lvl="1"/>
                <a:r>
                  <a:rPr lang="en-US" dirty="0" err="1" smtClean="0"/>
                  <a:t>Kilizman</a:t>
                </a:r>
                <a:r>
                  <a:rPr lang="en-US" dirty="0" smtClean="0"/>
                  <a:t> et al. 2017 found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2200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 smtClean="0"/>
                  <a:t>black hole at the center of a star cluster</a:t>
                </a:r>
              </a:p>
              <a:p>
                <a:pPr lvl="1"/>
                <a:r>
                  <a:rPr lang="en-US" dirty="0"/>
                  <a:t>Li et al. 2017 show factor of ~</a:t>
                </a:r>
                <a:r>
                  <a:rPr lang="en-US" dirty="0" smtClean="0"/>
                  <a:t>30 decrease in constraint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1500 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/>
                  <a:t> black hole in </a:t>
                </a:r>
                <a:r>
                  <a:rPr lang="en-US" dirty="0" smtClean="0"/>
                  <a:t>center</a:t>
                </a:r>
              </a:p>
              <a:p>
                <a:r>
                  <a:rPr lang="en-US" dirty="0" smtClean="0"/>
                  <a:t>Delta function IM MACHO mass function</a:t>
                </a:r>
              </a:p>
              <a:p>
                <a:pPr lvl="1"/>
                <a:r>
                  <a:rPr lang="en-US" dirty="0" smtClean="0"/>
                  <a:t>If broader distribution that extends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∼</m:t>
                        </m:r>
                        <m:r>
                          <m:rPr>
                            <m:nor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 smtClean="0"/>
                  <a:t> (</a:t>
                </a:r>
                <a:r>
                  <a:rPr lang="en-US" dirty="0" err="1" smtClean="0"/>
                  <a:t>Carr</a:t>
                </a:r>
                <a:r>
                  <a:rPr lang="en-US" dirty="0" smtClean="0"/>
                  <a:t> et al. 2016) then result completely invalidated</a:t>
                </a:r>
              </a:p>
              <a:p>
                <a:r>
                  <a:rPr lang="en-US" dirty="0" smtClean="0"/>
                  <a:t>Eridanus II cluster assumed to be at center of the dark matter halo</a:t>
                </a:r>
              </a:p>
              <a:p>
                <a:r>
                  <a:rPr lang="en-US" dirty="0"/>
                  <a:t>Satellites assumed to have had same mass for 10 billion years</a:t>
                </a:r>
              </a:p>
              <a:p>
                <a:pPr lvl="1"/>
                <a:r>
                  <a:rPr lang="en-US" dirty="0" err="1"/>
                  <a:t>Crnojevic</a:t>
                </a:r>
                <a:r>
                  <a:rPr lang="en-US" dirty="0"/>
                  <a:t> et al. 2016 note evidence for tidal stripping due to Milky </a:t>
                </a:r>
                <a:r>
                  <a:rPr lang="en-US" dirty="0" smtClean="0"/>
                  <a:t>Way</a:t>
                </a:r>
                <a:endParaRPr lang="en-US" dirty="0"/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0"/>
              </p:nvPr>
            </p:nvSpPr>
            <p:spPr>
              <a:blipFill rotWithShape="0">
                <a:blip r:embed="rId2"/>
                <a:stretch>
                  <a:fillRect l="-1075" t="-2667" r="-2765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85" y="1077913"/>
            <a:ext cx="3727056" cy="3660775"/>
          </a:xfrm>
        </p:spPr>
      </p:pic>
      <p:sp>
        <p:nvSpPr>
          <p:cNvPr id="5" name="TextBox 4"/>
          <p:cNvSpPr txBox="1"/>
          <p:nvPr/>
        </p:nvSpPr>
        <p:spPr>
          <a:xfrm>
            <a:off x="2154623" y="2169426"/>
            <a:ext cx="1986454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Complex assumptions and astrophysics involved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8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Microlensing is the closet thing we have to a direct measurement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know there are black holes in this mass range.</a:t>
            </a:r>
          </a:p>
          <a:p>
            <a:pPr lvl="1"/>
            <a:r>
              <a:rPr lang="en-US" dirty="0" smtClean="0"/>
              <a:t>Extensive primordial black hole literature: from </a:t>
            </a:r>
            <a:r>
              <a:rPr lang="en-US" dirty="0" err="1" smtClean="0"/>
              <a:t>Chapline</a:t>
            </a:r>
            <a:r>
              <a:rPr lang="en-US" dirty="0" smtClean="0"/>
              <a:t> (1976) to </a:t>
            </a:r>
            <a:r>
              <a:rPr lang="en-US" dirty="0" err="1" smtClean="0"/>
              <a:t>Carr</a:t>
            </a:r>
            <a:r>
              <a:rPr lang="en-US" dirty="0" smtClean="0"/>
              <a:t> et al. (2016).</a:t>
            </a:r>
          </a:p>
          <a:p>
            <a:r>
              <a:rPr lang="en-US" dirty="0" smtClean="0"/>
              <a:t>Rather than tackle an array of astrophysics we prefer a direct measurement.</a:t>
            </a:r>
          </a:p>
          <a:p>
            <a:r>
              <a:rPr lang="en-US" b="1" dirty="0" smtClean="0"/>
              <a:t>Microlensing is the most direct way of constraining this parameter space.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97" y="1077913"/>
            <a:ext cx="3727056" cy="3660775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6224666" y="2620421"/>
            <a:ext cx="2186418" cy="0"/>
          </a:xfrm>
          <a:prstGeom prst="straightConnector1">
            <a:avLst/>
          </a:prstGeom>
          <a:ln w="76200" cmpd="sng">
            <a:solidFill>
              <a:srgbClr val="1E78B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027174" y="1179871"/>
            <a:ext cx="0" cy="432619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65900" y="1247701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accent6"/>
                </a:solidFill>
              </a:rPr>
              <a:t>OGLE III</a:t>
            </a:r>
          </a:p>
          <a:p>
            <a:pPr algn="r"/>
            <a:r>
              <a:rPr lang="en-US" sz="1400" b="1" dirty="0" smtClean="0">
                <a:solidFill>
                  <a:schemeClr val="accent6"/>
                </a:solidFill>
              </a:rPr>
              <a:t>2016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523703" y="1174954"/>
            <a:ext cx="0" cy="432619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23703" y="1247701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LIGO</a:t>
            </a:r>
          </a:p>
          <a:p>
            <a:r>
              <a:rPr lang="en-US" sz="1400" b="1" dirty="0" smtClean="0">
                <a:solidFill>
                  <a:schemeClr val="accent6"/>
                </a:solidFill>
              </a:rPr>
              <a:t>2015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887749" y="1174954"/>
            <a:ext cx="0" cy="432619"/>
          </a:xfrm>
          <a:prstGeom prst="straightConnector1">
            <a:avLst/>
          </a:prstGeom>
          <a:ln w="38100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80106" y="1242784"/>
            <a:ext cx="1144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47 Tucanae</a:t>
            </a:r>
            <a:endParaRPr lang="en-US" sz="1400" b="1" dirty="0" smtClean="0">
              <a:solidFill>
                <a:schemeClr val="accent6"/>
              </a:solidFill>
            </a:endParaRPr>
          </a:p>
          <a:p>
            <a:r>
              <a:rPr lang="en-US" sz="1400" b="1" dirty="0" smtClean="0">
                <a:solidFill>
                  <a:schemeClr val="accent6"/>
                </a:solidFill>
              </a:rPr>
              <a:t>2017</a:t>
            </a:r>
            <a:endParaRPr lang="en-US" sz="1400" b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7298" y="2321335"/>
            <a:ext cx="18085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rgbClr val="1E78B3"/>
                </a:solidFill>
              </a:rPr>
              <a:t>Extend Existing</a:t>
            </a:r>
          </a:p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rgbClr val="1E78B3"/>
                </a:solidFill>
              </a:rPr>
              <a:t>MACHO Constraints</a:t>
            </a:r>
            <a:endParaRPr lang="en-US" sz="1400" dirty="0">
              <a:solidFill>
                <a:srgbClr val="1E78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LNL-PPT-UNC-Template-2015-V07.06-2-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EC07C14A3394CBC2504A41D8DE329" ma:contentTypeVersion="0" ma:contentTypeDescription="Create a new document." ma:contentTypeScope="" ma:versionID="5b8d94d5a439f9c7604f8680f86e7b35">
  <xsd:schema xmlns:xsd="http://www.w3.org/2001/XMLSchema" xmlns:xs="http://www.w3.org/2001/XMLSchema" xmlns:p="http://schemas.microsoft.com/office/2006/metadata/properties" xmlns:ns2="8077dff2-4de4-4b15-93ce-14ad043acb0b" targetNamespace="http://schemas.microsoft.com/office/2006/metadata/properties" ma:root="true" ma:fieldsID="48e79e77c96aa6bdb4fdd2e2ba89430c" ns2:_="">
    <xsd:import namespace="8077dff2-4de4-4b15-93ce-14ad043acb0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7dff2-4de4-4b15-93ce-14ad043acb0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077dff2-4de4-4b15-93ce-14ad043acb0b">RAT7AYFMCQHS-233132940-132</_dlc_DocId>
    <_dlc_DocIdUrl xmlns="8077dff2-4de4-4b15-93ce-14ad043acb0b">
      <Url>https://share.llnl.gov/sites/projects/bhdm/_layouts/15/DocIdRedir.aspx?ID=RAT7AYFMCQHS-233132940-132</Url>
      <Description>RAT7AYFMCQHS-233132940-132</Description>
    </_dlc_DocIdUrl>
  </documentManagement>
</p:properties>
</file>

<file path=customXml/itemProps1.xml><?xml version="1.0" encoding="utf-8"?>
<ds:datastoreItem xmlns:ds="http://schemas.openxmlformats.org/officeDocument/2006/customXml" ds:itemID="{EF75F0BA-63F8-4ED3-83C6-1E38382B03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77dff2-4de4-4b15-93ce-14ad043acb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9CFF72-DBE2-4A0C-9216-467E351AD29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96251A3-7FB5-4D8B-B1D5-60F4A210DE5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12B5271-3B9B-47FE-A6F5-26F8A7E640DB}">
  <ds:schemaRefs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8077dff2-4de4-4b15-93ce-14ad043acb0b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12032</TotalTime>
  <Words>2174</Words>
  <Application>Microsoft Macintosh PowerPoint</Application>
  <PresentationFormat>On-screen Show (16:9)</PresentationFormat>
  <Paragraphs>426</Paragraphs>
  <Slides>48</Slides>
  <Notes>28</Notes>
  <HiddenSlides>10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-webkit-standard</vt:lpstr>
      <vt:lpstr>Arial</vt:lpstr>
      <vt:lpstr>Calibri</vt:lpstr>
      <vt:lpstr>Cambria Math</vt:lpstr>
      <vt:lpstr>Lucida Grande</vt:lpstr>
      <vt:lpstr>Mangal</vt:lpstr>
      <vt:lpstr>Symbol</vt:lpstr>
      <vt:lpstr>Wingdings</vt:lpstr>
      <vt:lpstr>Wingdings 2</vt:lpstr>
      <vt:lpstr>LLNL-PPT-UNC-Template-2015-V07.06-2-16x9</vt:lpstr>
      <vt:lpstr>A DECam and LSST microlensing survey of  intermediate mass black hole dark matter </vt:lpstr>
      <vt:lpstr>PowerPoint Presentation</vt:lpstr>
      <vt:lpstr>Massive MACHO Constraints circ. 2008 Completely ruled out massive MACHOs as Dark Matter</vt:lpstr>
      <vt:lpstr>Massive MACHO Constraints circ. 2008 Completely ruled out massive MACHOs as Dark Matter</vt:lpstr>
      <vt:lpstr>Massive MACHO Constraints circ. 2016 As assumptions and systematics explored constraints loosened</vt:lpstr>
      <vt:lpstr>Because of limits in understanding of astrophysics still just order of magnitude estimate</vt:lpstr>
      <vt:lpstr>The latest astrophysical constraint from dwarf galaxies and star clusters</vt:lpstr>
      <vt:lpstr>The dwarf galaxy constraint is reliant on several astrophysical assumptions, likely to be wrong</vt:lpstr>
      <vt:lpstr>Microlensing is the closet thing we have to a direct measurement</vt:lpstr>
      <vt:lpstr>How do we discover or rule out primordial black holes as dark matter</vt:lpstr>
      <vt:lpstr>Gravitational microlensing basics</vt:lpstr>
      <vt:lpstr>Total magnification is what is measured</vt:lpstr>
      <vt:lpstr>Microlensing Basics</vt:lpstr>
      <vt:lpstr>Microlensing is achromatic. Powerful discriminator. Motivates multi-band microlensing survey.</vt:lpstr>
      <vt:lpstr>Existing microlensing constraints only go up to </vt:lpstr>
      <vt:lpstr>Previous surveys were limited by survey length relative to event time-scale and detection methods.</vt:lpstr>
      <vt:lpstr>Statistical Ensembles</vt:lpstr>
      <vt:lpstr>Time-scale of microlensing events. For high mass MACHOs MW Bulge is better. </vt:lpstr>
      <vt:lpstr>Parallax: Multi-year lensing events detected on order of 6 months</vt:lpstr>
      <vt:lpstr>Parallactic effect first discovered at LLNL Enables even short baseline surveys detect IM MACHOs</vt:lpstr>
      <vt:lpstr>Recent OGLE III parallax events </vt:lpstr>
      <vt:lpstr>Can have a significant and secure detection of multi-year event with 6 months of data!</vt:lpstr>
      <vt:lpstr>Parallax fundamentally changes the MACHO constraint game. Can constrain all mass ranges ≳10 "M" _⨀ with same survey!</vt:lpstr>
      <vt:lpstr>Microlensing parallax constraint on black hole mass</vt:lpstr>
      <vt:lpstr>Microlensing also affects the astrometry of the source star</vt:lpstr>
      <vt:lpstr>Astrometric follow-up is easily facilitated</vt:lpstr>
      <vt:lpstr>Parallax + Astrometric Microlensing = Tight Mass Constraint</vt:lpstr>
      <vt:lpstr>Parallax + Astrometric Microlensing = Tight Mass Constraint</vt:lpstr>
      <vt:lpstr>Ability to resolve multiple lensed images</vt:lpstr>
      <vt:lpstr>What are we actually proposing</vt:lpstr>
      <vt:lpstr>Proposing a 5 year DECam MACHO Survey Influence and bridge to LSST</vt:lpstr>
      <vt:lpstr>Survey Footprint</vt:lpstr>
      <vt:lpstr>Survey Numbers</vt:lpstr>
      <vt:lpstr>Algorithm focus</vt:lpstr>
      <vt:lpstr>Leveraging existing DOE investments in pipeline development: LLNL will develop the Level 3 microlensing plugin</vt:lpstr>
      <vt:lpstr>DOE has already invested in the vast majority of the needed resources</vt:lpstr>
      <vt:lpstr>Summary</vt:lpstr>
      <vt:lpstr>PowerPoint Presentation</vt:lpstr>
      <vt:lpstr>Microlensing Basics</vt:lpstr>
      <vt:lpstr>Microlensing Basics</vt:lpstr>
      <vt:lpstr>Microlensing Basics</vt:lpstr>
      <vt:lpstr>Microlensing Basics</vt:lpstr>
      <vt:lpstr>Microlensing Basics</vt:lpstr>
      <vt:lpstr>Statistical Ensembles</vt:lpstr>
      <vt:lpstr>Microlensing parallax also provides constraint on black hole mass</vt:lpstr>
      <vt:lpstr>Method Summary</vt:lpstr>
      <vt:lpstr>PowerPoint Presentation</vt:lpstr>
      <vt:lpstr>We have experience in dense environment survey planning and analysis</vt:lpstr>
    </vt:vector>
  </TitlesOfParts>
  <Company>LLNL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Hadley, Kirk Hadley</dc:creator>
  <cp:lastModifiedBy>Dawson, William Anthony</cp:lastModifiedBy>
  <cp:revision>237</cp:revision>
  <cp:lastPrinted>2015-04-28T22:04:16Z</cp:lastPrinted>
  <dcterms:created xsi:type="dcterms:W3CDTF">2015-08-24T17:28:54Z</dcterms:created>
  <dcterms:modified xsi:type="dcterms:W3CDTF">2017-03-29T17:04:51Z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0x010100CB9EC07C14A3394CBC2504A41D8DE329</vt:lpwstr>
  </property>
  <property fmtid="{D5CDD505-2E9C-101B-9397-08002B2CF9AE}" pid="3" name="_dlc_DocIdItemGuid">
    <vt:lpwstr>6dc02e58-d932-44e6-961e-4cf27fd5e918</vt:lpwstr>
  </property>
</Properties>
</file>