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1" r:id="rId3"/>
    <p:sldId id="278" r:id="rId4"/>
    <p:sldId id="279" r:id="rId5"/>
    <p:sldId id="280" r:id="rId6"/>
    <p:sldId id="282" r:id="rId7"/>
    <p:sldId id="276" r:id="rId8"/>
    <p:sldId id="265" r:id="rId9"/>
    <p:sldId id="266" r:id="rId10"/>
    <p:sldId id="281" r:id="rId11"/>
    <p:sldId id="258" r:id="rId12"/>
    <p:sldId id="283" r:id="rId13"/>
    <p:sldId id="260" r:id="rId14"/>
    <p:sldId id="274" r:id="rId15"/>
    <p:sldId id="273" r:id="rId16"/>
    <p:sldId id="275" r:id="rId17"/>
    <p:sldId id="26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2"/>
    <p:restoredTop sz="94681"/>
  </p:normalViewPr>
  <p:slideViewPr>
    <p:cSldViewPr snapToGrid="0" snapToObjects="1">
      <p:cViewPr>
        <p:scale>
          <a:sx n="70" d="100"/>
          <a:sy n="70" d="100"/>
        </p:scale>
        <p:origin x="1984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96608-0D03-4D4E-8CB7-81AAC09B0859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72746-2801-F64F-AC51-B4BE62882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2746-2801-F64F-AC51-B4BE62882C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39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27C2-1AAD-2B46-89FA-E7042AF1768F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E5C9-999C-0046-AA6D-086144128DBC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D102-6872-1944-88E0-64874FFB43E0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1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FDCB-A636-1341-BFE3-2EB860BD8070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2A09-B134-6943-AA77-57608FAF766A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F79F-DB7C-544C-8A28-8216AF8D75B6}" type="datetime1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4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463A-E250-F340-BDC7-E7CC587F21FB}" type="datetime1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1569-56DD-B94C-BACB-000DD5D70446}" type="datetime1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9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F1EF-644C-EF41-AA5C-CC48A6C3F690}" type="datetime1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73FAD-1C46-4440-89E7-C8156CD6F9C8}" type="datetime1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6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C2FC-BF88-9D4D-9289-E8D3E70E171A}" type="datetime1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5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321E-1F28-6743-AEC9-E1828E020A53}" type="datetime1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4D076-659F-9B40-9A1F-23FFF298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3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jp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jp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jp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702.07666" TargetMode="Externa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223" t="49153" r="14040" b="19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878" y="4038826"/>
            <a:ext cx="4804101" cy="297927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070C0"/>
                </a:solidFill>
              </a:rPr>
              <a:t>Andrew Sonnenschein,</a:t>
            </a:r>
          </a:p>
          <a:p>
            <a:r>
              <a:rPr lang="en-US" sz="2600" dirty="0" err="1">
                <a:solidFill>
                  <a:srgbClr val="0070C0"/>
                </a:solidFill>
              </a:rPr>
              <a:t>Fermilab</a:t>
            </a:r>
            <a:endParaRPr lang="en-US" sz="2600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Cosmic Visions Workshop, University of Maryland, March 23, 2017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4877" y="266379"/>
            <a:ext cx="430489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baseline="-25000" dirty="0">
                <a:solidFill>
                  <a:srgbClr val="0070C0"/>
                </a:solidFill>
              </a:rPr>
              <a:t>Cosmic Visions: PICO Bubble Chambers</a:t>
            </a:r>
            <a:endParaRPr lang="en-US" sz="8000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9" y="1961553"/>
            <a:ext cx="10877643" cy="4759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5137" y="120580"/>
            <a:ext cx="8408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PICO-60 Incipient Neutron Background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4332" y="713545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400" dirty="0"/>
              <a:t>Three multiple scatters observed, no singles.</a:t>
            </a:r>
          </a:p>
          <a:p>
            <a:pPr marL="285744" indent="-285744">
              <a:buFont typeface="Arial" charset="0"/>
              <a:buChar char="•"/>
            </a:pPr>
            <a:r>
              <a:rPr lang="en-US" sz="2400" dirty="0"/>
              <a:t>Marginally compatible with background model expectation (0.96 multiple, 0.25 single)</a:t>
            </a:r>
          </a:p>
        </p:txBody>
      </p:sp>
    </p:spTree>
    <p:extLst>
      <p:ext uri="{BB962C8B-B14F-4D97-AF65-F5344CB8AC3E}">
        <p14:creationId xmlns:p14="http://schemas.microsoft.com/office/powerpoint/2010/main" val="1538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24" y="-395895"/>
            <a:ext cx="11441771" cy="189033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Bubble Chambers Offer A Diversity of Target Nuclei 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23" y="1083481"/>
            <a:ext cx="6197144" cy="5528875"/>
          </a:xfrm>
        </p:spPr>
        <p:txBody>
          <a:bodyPr>
            <a:normAutofit/>
          </a:bodyPr>
          <a:lstStyle/>
          <a:p>
            <a:r>
              <a:rPr lang="en-US" sz="2400" dirty="0"/>
              <a:t>Capability to instrument a </a:t>
            </a:r>
            <a:r>
              <a:rPr lang="en-US" sz="2400" u="sng" dirty="0"/>
              <a:t>wide range of target nuclei </a:t>
            </a:r>
            <a:r>
              <a:rPr lang="en-US" sz="2400" dirty="0"/>
              <a:t>with sensitivity to diverse WIMP-nucleon couplings. For example,</a:t>
            </a:r>
          </a:p>
          <a:p>
            <a:pPr lvl="2"/>
            <a:r>
              <a:rPr lang="en-US" sz="2400" b="1" baseline="30000" dirty="0"/>
              <a:t>19</a:t>
            </a:r>
            <a:r>
              <a:rPr lang="en-US" sz="2400" b="1" dirty="0"/>
              <a:t>Fluorine: </a:t>
            </a:r>
            <a:r>
              <a:rPr lang="en-US" sz="2400" dirty="0"/>
              <a:t>Best sensitivity to spin-dependent interactions.</a:t>
            </a:r>
          </a:p>
          <a:p>
            <a:pPr lvl="2"/>
            <a:r>
              <a:rPr lang="en-US" sz="2400" dirty="0"/>
              <a:t> </a:t>
            </a:r>
            <a:r>
              <a:rPr lang="en-US" sz="2400" b="1" dirty="0"/>
              <a:t>Iodine, Bromine, Xenon, Argon: </a:t>
            </a:r>
            <a:r>
              <a:rPr lang="en-US" sz="2400" dirty="0"/>
              <a:t>High- A targets to exploit A</a:t>
            </a:r>
            <a:r>
              <a:rPr lang="en-US" sz="2400" baseline="30000" dirty="0"/>
              <a:t>2 </a:t>
            </a:r>
            <a:r>
              <a:rPr lang="en-US" sz="2400" dirty="0"/>
              <a:t>dependence of spin-independent cross section.</a:t>
            </a:r>
          </a:p>
          <a:p>
            <a:pPr lvl="2"/>
            <a:r>
              <a:rPr lang="en-US" sz="2400" b="1" dirty="0"/>
              <a:t>Hydrogen: </a:t>
            </a:r>
            <a:r>
              <a:rPr lang="en-US" sz="2400" dirty="0"/>
              <a:t>Enhanced sensitivity to low-mass particles.</a:t>
            </a:r>
          </a:p>
          <a:p>
            <a:r>
              <a:rPr lang="en-US" sz="2400" dirty="0"/>
              <a:t>Very low backgrounds, due to unique discrimination mechanisms.</a:t>
            </a:r>
          </a:p>
          <a:p>
            <a:r>
              <a:rPr lang="en-US" sz="2400" dirty="0"/>
              <a:t>Thresholds below 3 </a:t>
            </a:r>
            <a:r>
              <a:rPr lang="en-US" sz="2400" dirty="0" err="1"/>
              <a:t>keV</a:t>
            </a:r>
            <a:r>
              <a:rPr lang="en-US" sz="2400" dirty="0"/>
              <a:t> nuclear recoil energy.</a:t>
            </a:r>
          </a:p>
          <a:p>
            <a:r>
              <a:rPr lang="en-US" sz="2400" dirty="0"/>
              <a:t>Lowest cost per ton of target mass.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Screen Shot 2017-03-17 at 10.24.37 PM  Mar 17, 2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16" y="3700701"/>
            <a:ext cx="3424099" cy="2905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34" y="1440875"/>
            <a:ext cx="4970221" cy="2099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3244" y="1249305"/>
            <a:ext cx="8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6621" y="1263161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7472" y="983548"/>
            <a:ext cx="4888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Fitzpatrick, </a:t>
            </a:r>
            <a:r>
              <a:rPr lang="en-US" sz="1600" dirty="0" err="1"/>
              <a:t>Haxton</a:t>
            </a:r>
            <a:r>
              <a:rPr lang="en-US" sz="1600" dirty="0"/>
              <a:t> et al. Effective Field Theory Couplings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6" y="5597236"/>
            <a:ext cx="1486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1 </a:t>
            </a:r>
            <a:r>
              <a:rPr lang="en-US" sz="1600" dirty="0" err="1">
                <a:solidFill>
                  <a:srgbClr val="0070C0"/>
                </a:solidFill>
              </a:rPr>
              <a:t>keV</a:t>
            </a:r>
            <a:r>
              <a:rPr lang="en-US" sz="1600" dirty="0">
                <a:solidFill>
                  <a:srgbClr val="0070C0"/>
                </a:solidFill>
              </a:rPr>
              <a:t> threshold</a:t>
            </a:r>
          </a:p>
        </p:txBody>
      </p:sp>
    </p:spTree>
    <p:extLst>
      <p:ext uri="{BB962C8B-B14F-4D97-AF65-F5344CB8AC3E}">
        <p14:creationId xmlns:p14="http://schemas.microsoft.com/office/powerpoint/2010/main" val="19379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954" y="-133350"/>
            <a:ext cx="1097062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Neutrino Floor Lower for Fluorine Than Xenon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12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2450" y="1336676"/>
            <a:ext cx="51603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WIMP searches ultimately will be limited by background from coherent scattering of atmospheric neutrinos.</a:t>
            </a:r>
          </a:p>
          <a:p>
            <a:pPr marL="285744" indent="-285744">
              <a:buFont typeface="Arial" charset="0"/>
              <a:buChar char="•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285744" indent="-285744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Xenon will be limited first due to larger nucleus.</a:t>
            </a:r>
          </a:p>
          <a:p>
            <a:pPr marL="285744" indent="-285744">
              <a:buFont typeface="Arial" charset="0"/>
              <a:buChar char="•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285744" indent="-285744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Fluorine target sensitivity (E.g. C3F8) extends another two orders of magnitude.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1035051"/>
            <a:ext cx="53848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25" y="-149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Progress of PICASSO/COUPP/ PICO Program 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28925" y="916539"/>
            <a:ext cx="7953275" cy="5699103"/>
            <a:chOff x="4793240" y="1017459"/>
            <a:chExt cx="4254863" cy="3423751"/>
          </a:xfrm>
        </p:grpSpPr>
        <p:pic>
          <p:nvPicPr>
            <p:cNvPr id="5" name="Shape 527" descr="LimVSTime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93240" y="1055710"/>
              <a:ext cx="4254863" cy="338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531"/>
            <p:cNvSpPr txBox="1"/>
            <p:nvPr/>
          </p:nvSpPr>
          <p:spPr>
            <a:xfrm>
              <a:off x="5275706" y="1624819"/>
              <a:ext cx="1514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PICASSO (1 L SDD) </a:t>
              </a:r>
            </a:p>
          </p:txBody>
        </p:sp>
        <p:sp>
          <p:nvSpPr>
            <p:cNvPr id="7" name="Shape 532"/>
            <p:cNvSpPr txBox="1"/>
            <p:nvPr/>
          </p:nvSpPr>
          <p:spPr>
            <a:xfrm>
              <a:off x="5751302" y="1922476"/>
              <a:ext cx="1604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PICASSO (4.5 L SDD) </a:t>
              </a:r>
            </a:p>
          </p:txBody>
        </p:sp>
        <p:sp>
          <p:nvSpPr>
            <p:cNvPr id="8" name="Shape 533"/>
            <p:cNvSpPr txBox="1"/>
            <p:nvPr/>
          </p:nvSpPr>
          <p:spPr>
            <a:xfrm>
              <a:off x="6348537" y="2172703"/>
              <a:ext cx="14787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PICASSO (4.5 L SDD) </a:t>
              </a:r>
            </a:p>
          </p:txBody>
        </p:sp>
        <p:sp>
          <p:nvSpPr>
            <p:cNvPr id="9" name="Shape 534"/>
            <p:cNvSpPr txBox="1"/>
            <p:nvPr/>
          </p:nvSpPr>
          <p:spPr>
            <a:xfrm>
              <a:off x="7034564" y="2449370"/>
              <a:ext cx="10257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PICO-2L run-1</a:t>
              </a:r>
            </a:p>
          </p:txBody>
        </p:sp>
        <p:sp>
          <p:nvSpPr>
            <p:cNvPr id="10" name="Shape 535"/>
            <p:cNvSpPr txBox="1"/>
            <p:nvPr/>
          </p:nvSpPr>
          <p:spPr>
            <a:xfrm>
              <a:off x="7267260" y="2748460"/>
              <a:ext cx="10257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PICO-2L run-2</a:t>
              </a:r>
            </a:p>
          </p:txBody>
        </p:sp>
        <p:sp>
          <p:nvSpPr>
            <p:cNvPr id="11" name="Shape 536"/>
            <p:cNvSpPr txBox="1"/>
            <p:nvPr/>
          </p:nvSpPr>
          <p:spPr>
            <a:xfrm>
              <a:off x="7705784" y="3065300"/>
              <a:ext cx="1025700" cy="287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rgbClr val="0000FF"/>
                  </a:solidFill>
                </a:rPr>
                <a:t>PICO-60 </a:t>
              </a:r>
              <a:r>
                <a:rPr lang="en" sz="1600" b="1" dirty="0">
                  <a:solidFill>
                    <a:srgbClr val="0000FF"/>
                  </a:solidFill>
                </a:rPr>
                <a:t>C</a:t>
              </a:r>
              <a:r>
                <a:rPr lang="en" sz="1600" b="1" baseline="-25000" dirty="0">
                  <a:solidFill>
                    <a:srgbClr val="0000FF"/>
                  </a:solidFill>
                </a:rPr>
                <a:t>3</a:t>
              </a:r>
              <a:r>
                <a:rPr lang="en" sz="1600" b="1" dirty="0">
                  <a:solidFill>
                    <a:srgbClr val="0000FF"/>
                  </a:solidFill>
                </a:rPr>
                <a:t>F</a:t>
              </a:r>
              <a:r>
                <a:rPr lang="en-US" sz="1600" b="1" baseline="-25000" dirty="0">
                  <a:solidFill>
                    <a:srgbClr val="0000FF"/>
                  </a:solidFill>
                </a:rPr>
                <a:t>8</a:t>
              </a:r>
              <a:endParaRPr lang="en" sz="1600" b="1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2" name="Shape 537"/>
            <p:cNvSpPr txBox="1"/>
            <p:nvPr/>
          </p:nvSpPr>
          <p:spPr>
            <a:xfrm>
              <a:off x="5291387" y="1992345"/>
              <a:ext cx="1514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FF0000"/>
                  </a:solidFill>
                </a:rPr>
                <a:t>ZEPLIN-I</a:t>
              </a:r>
            </a:p>
          </p:txBody>
        </p:sp>
        <p:sp>
          <p:nvSpPr>
            <p:cNvPr id="13" name="Shape 538"/>
            <p:cNvSpPr txBox="1"/>
            <p:nvPr/>
          </p:nvSpPr>
          <p:spPr>
            <a:xfrm>
              <a:off x="5785584" y="2449545"/>
              <a:ext cx="1514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FF0000"/>
                  </a:solidFill>
                </a:rPr>
                <a:t>XENON10</a:t>
              </a:r>
            </a:p>
          </p:txBody>
        </p:sp>
        <p:sp>
          <p:nvSpPr>
            <p:cNvPr id="14" name="Shape 539"/>
            <p:cNvSpPr txBox="1"/>
            <p:nvPr/>
          </p:nvSpPr>
          <p:spPr>
            <a:xfrm>
              <a:off x="6762710" y="2869749"/>
              <a:ext cx="1514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FF0000"/>
                  </a:solidFill>
                </a:rPr>
                <a:t>XENON100</a:t>
              </a:r>
            </a:p>
          </p:txBody>
        </p:sp>
        <p:sp>
          <p:nvSpPr>
            <p:cNvPr id="15" name="Shape 540"/>
            <p:cNvSpPr txBox="1"/>
            <p:nvPr/>
          </p:nvSpPr>
          <p:spPr>
            <a:xfrm>
              <a:off x="7472032" y="3006467"/>
              <a:ext cx="1514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FF0000"/>
                  </a:solidFill>
                </a:rPr>
                <a:t>LUX</a:t>
              </a:r>
            </a:p>
          </p:txBody>
        </p:sp>
        <p:sp>
          <p:nvSpPr>
            <p:cNvPr id="16" name="Shape 541"/>
            <p:cNvSpPr txBox="1"/>
            <p:nvPr/>
          </p:nvSpPr>
          <p:spPr>
            <a:xfrm>
              <a:off x="5842844" y="1017459"/>
              <a:ext cx="22602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>
                  <a:latin typeface="Helvetica Neue"/>
                  <a:ea typeface="Helvetica Neue"/>
                  <a:cs typeface="Helvetica Neue"/>
                  <a:sym typeface="Helvetica Neue"/>
                </a:rPr>
                <a:t>50 GeV WIMP constraints</a:t>
              </a:r>
            </a:p>
          </p:txBody>
        </p:sp>
        <p:sp>
          <p:nvSpPr>
            <p:cNvPr id="17" name="Shape 542"/>
            <p:cNvSpPr txBox="1"/>
            <p:nvPr/>
          </p:nvSpPr>
          <p:spPr>
            <a:xfrm>
              <a:off x="5260200" y="3502966"/>
              <a:ext cx="1778400" cy="526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457189" indent="-304792">
                <a:lnSpc>
                  <a:spcPct val="115000"/>
                </a:lnSpc>
                <a:buClr>
                  <a:srgbClr val="0000FF"/>
                </a:buClr>
                <a:buSzPct val="100000"/>
                <a:buFont typeface="Helvetica Neue"/>
                <a:buChar char="●"/>
              </a:pPr>
              <a:r>
                <a:rPr lang="en" sz="1600">
                  <a:latin typeface="Helvetica Neue"/>
                  <a:ea typeface="Helvetica Neue"/>
                  <a:cs typeface="Helvetica Neue"/>
                  <a:sym typeface="Helvetica Neue"/>
                </a:rPr>
                <a:t>WIMP-proton</a:t>
              </a:r>
            </a:p>
            <a:p>
              <a:pPr marL="457189" indent="-304792">
                <a:lnSpc>
                  <a:spcPct val="115000"/>
                </a:lnSpc>
                <a:buClr>
                  <a:srgbClr val="FF0000"/>
                </a:buClr>
                <a:buSzPct val="100000"/>
                <a:buFont typeface="Helvetica Neue"/>
                <a:buChar char="●"/>
              </a:pPr>
              <a:r>
                <a:rPr lang="en" sz="1600">
                  <a:latin typeface="Helvetica Neue"/>
                  <a:ea typeface="Helvetica Neue"/>
                  <a:cs typeface="Helvetica Neue"/>
                  <a:sym typeface="Helvetica Neue"/>
                </a:rPr>
                <a:t>WIMP-neutron</a:t>
              </a:r>
              <a:r>
                <a:rPr lang="en" sz="160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</p:txBody>
        </p:sp>
        <p:sp>
          <p:nvSpPr>
            <p:cNvPr id="18" name="Shape 543"/>
            <p:cNvSpPr/>
            <p:nvPr/>
          </p:nvSpPr>
          <p:spPr>
            <a:xfrm>
              <a:off x="8218634" y="3794519"/>
              <a:ext cx="447000" cy="282300"/>
            </a:xfrm>
            <a:prstGeom prst="ellipse">
              <a:avLst/>
            </a:prstGeom>
            <a:noFill/>
            <a:ln w="952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19" name="Shape 544"/>
            <p:cNvSpPr txBox="1"/>
            <p:nvPr/>
          </p:nvSpPr>
          <p:spPr>
            <a:xfrm>
              <a:off x="8140574" y="3571059"/>
              <a:ext cx="6402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b="1">
                  <a:solidFill>
                    <a:srgbClr val="0000FF"/>
                  </a:solidFill>
                </a:rPr>
                <a:t>PICO-500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13</a:t>
            </a:fld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03049" y="4850189"/>
            <a:ext cx="496441" cy="283547"/>
          </a:xfrm>
          <a:prstGeom prst="ellipse">
            <a:avLst/>
          </a:prstGeom>
          <a:noFill/>
          <a:ln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70562" y="4781698"/>
            <a:ext cx="95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PICO-40L</a:t>
            </a:r>
          </a:p>
        </p:txBody>
      </p:sp>
    </p:spTree>
    <p:extLst>
      <p:ext uri="{BB962C8B-B14F-4D97-AF65-F5344CB8AC3E}">
        <p14:creationId xmlns:p14="http://schemas.microsoft.com/office/powerpoint/2010/main" val="20069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74320" y="-76279"/>
            <a:ext cx="1135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PICO-40L: A ”Right Side Up” Bubble Chamber without Water 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69" y="637577"/>
            <a:ext cx="7032323" cy="71096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800" dirty="0"/>
              <a:t>New design concept eliminates water buffer layer from chambers.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en-US" sz="2800" dirty="0"/>
              <a:t>Water/ target liquid interface traps contamination.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en-US" sz="2800" dirty="0"/>
              <a:t>Water coating of particulates suspected to play a role in bubble nucleation mechanism.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800" dirty="0"/>
              <a:t>Goal: background-free 15 ton-day physics run.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800" dirty="0"/>
              <a:t>Pacific Northwest National Lab (PNNL) R&amp;D Initiative with FY17 DOE funding &amp; PNNL institutional investments.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14</a:t>
            </a:fld>
            <a:endParaRPr lang="en-US"/>
          </a:p>
        </p:txBody>
      </p:sp>
      <p:pic>
        <p:nvPicPr>
          <p:cNvPr id="32" name="Content Placeholder 6" descr="Binder1_Page_2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7358" r="33378" b="3161"/>
          <a:stretch/>
        </p:blipFill>
        <p:spPr>
          <a:xfrm>
            <a:off x="7993842" y="999607"/>
            <a:ext cx="2920709" cy="5514760"/>
          </a:xfrm>
        </p:spPr>
      </p:pic>
    </p:spTree>
    <p:extLst>
      <p:ext uri="{BB962C8B-B14F-4D97-AF65-F5344CB8AC3E}">
        <p14:creationId xmlns:p14="http://schemas.microsoft.com/office/powerpoint/2010/main" val="2500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15</a:t>
            </a:fld>
            <a:endParaRPr lang="en-US" dirty="0"/>
          </a:p>
        </p:txBody>
      </p:sp>
      <p:pic>
        <p:nvPicPr>
          <p:cNvPr id="37" name="Content Placeholder 3" descr="Binder1_Page_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t="20765" r="46522" b="22963"/>
          <a:stretch/>
        </p:blipFill>
        <p:spPr>
          <a:xfrm>
            <a:off x="2708546" y="153387"/>
            <a:ext cx="2899023" cy="685701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3400919" y="993380"/>
            <a:ext cx="1371600" cy="58015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431875" y="1244261"/>
            <a:ext cx="1280160" cy="24903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903663" y="301182"/>
            <a:ext cx="3323451" cy="6517031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Content Placeholder 3" descr="Binder1_Page_1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8263" r="44859" b="3887"/>
          <a:stretch/>
        </p:blipFill>
        <p:spPr>
          <a:xfrm>
            <a:off x="6407221" y="152402"/>
            <a:ext cx="3168953" cy="6862519"/>
          </a:xfrm>
        </p:spPr>
      </p:pic>
      <p:sp>
        <p:nvSpPr>
          <p:cNvPr id="43" name="Rectangle 42"/>
          <p:cNvSpPr/>
          <p:nvPr/>
        </p:nvSpPr>
        <p:spPr>
          <a:xfrm>
            <a:off x="6519442" y="339164"/>
            <a:ext cx="3574100" cy="305254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990045" y="1471491"/>
            <a:ext cx="109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hydraulic </a:t>
            </a:r>
          </a:p>
          <a:p>
            <a:pPr algn="ctr"/>
            <a:r>
              <a:rPr lang="en-US" dirty="0"/>
              <a:t>Fluid</a:t>
            </a:r>
          </a:p>
          <a:p>
            <a:pPr algn="ctr"/>
            <a:r>
              <a:rPr lang="en-US" dirty="0"/>
              <a:t>15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56069" y="3466538"/>
            <a:ext cx="1416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“water piston”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071955" y="3733800"/>
            <a:ext cx="0" cy="2540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62755" y="4894995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r>
              <a:rPr lang="en-US" dirty="0"/>
              <a:t>F</a:t>
            </a:r>
            <a:r>
              <a:rPr lang="en-US" baseline="-25000" dirty="0"/>
              <a:t>8</a:t>
            </a:r>
          </a:p>
          <a:p>
            <a:pPr algn="ctr"/>
            <a:r>
              <a:rPr lang="en-US" dirty="0"/>
              <a:t>15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546972" y="5050411"/>
            <a:ext cx="164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volume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398429" y="5939752"/>
            <a:ext cx="1" cy="9099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403877" y="3797193"/>
            <a:ext cx="0" cy="73285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6200000">
            <a:off x="9534327" y="1767974"/>
            <a:ext cx="164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volume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385781" y="2657314"/>
            <a:ext cx="5451" cy="84025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10391232" y="419333"/>
            <a:ext cx="0" cy="82828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504587" y="1617026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r>
              <a:rPr lang="en-US" dirty="0"/>
              <a:t>F</a:t>
            </a:r>
            <a:r>
              <a:rPr lang="en-US" baseline="-25000" dirty="0"/>
              <a:t>8</a:t>
            </a:r>
          </a:p>
          <a:p>
            <a:pPr algn="ctr"/>
            <a:r>
              <a:rPr lang="en-US" dirty="0"/>
              <a:t>15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02139" y="1471491"/>
            <a:ext cx="109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hydraulic </a:t>
            </a:r>
          </a:p>
          <a:p>
            <a:pPr algn="ctr"/>
            <a:r>
              <a:rPr lang="en-US" dirty="0"/>
              <a:t>Fluid</a:t>
            </a:r>
          </a:p>
          <a:p>
            <a:pPr algn="ctr"/>
            <a:r>
              <a:rPr lang="en-US" dirty="0"/>
              <a:t>15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76863" y="4859855"/>
            <a:ext cx="109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hydraulic </a:t>
            </a:r>
          </a:p>
          <a:p>
            <a:pPr algn="ctr"/>
            <a:r>
              <a:rPr lang="en-US" dirty="0"/>
              <a:t>fluid</a:t>
            </a:r>
          </a:p>
          <a:p>
            <a:pPr algn="ctr"/>
            <a:r>
              <a:rPr lang="en-US" dirty="0"/>
              <a:t>-5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33563" y="1673321"/>
            <a:ext cx="67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r>
              <a:rPr lang="en-US" dirty="0"/>
              <a:t>15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286174" y="3741273"/>
            <a:ext cx="1093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fused silica</a:t>
            </a:r>
          </a:p>
          <a:p>
            <a:pPr algn="ctr"/>
            <a:r>
              <a:rPr lang="en-US" sz="1600" dirty="0"/>
              <a:t>piston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847697" y="3044090"/>
            <a:ext cx="0" cy="7756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990045" y="4617995"/>
            <a:ext cx="109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hydraulic </a:t>
            </a:r>
          </a:p>
          <a:p>
            <a:pPr algn="ctr"/>
            <a:r>
              <a:rPr lang="en-US" dirty="0"/>
              <a:t>Fluid</a:t>
            </a:r>
          </a:p>
          <a:p>
            <a:pPr algn="ctr"/>
            <a:r>
              <a:rPr lang="en-US" dirty="0"/>
              <a:t>15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992957" y="4273696"/>
            <a:ext cx="109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hydraulic </a:t>
            </a:r>
          </a:p>
          <a:p>
            <a:pPr algn="ctr"/>
            <a:r>
              <a:rPr lang="en-US" dirty="0"/>
              <a:t>fluid</a:t>
            </a:r>
          </a:p>
          <a:p>
            <a:pPr algn="ctr"/>
            <a:r>
              <a:rPr lang="en-US" dirty="0"/>
              <a:t>-5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93398" y="700533"/>
            <a:ext cx="1361591" cy="523220"/>
          </a:xfrm>
          <a:prstGeom prst="rec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PICO-60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30758" y="604781"/>
            <a:ext cx="1512273" cy="954107"/>
          </a:xfrm>
          <a:prstGeom prst="rec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PICO-40L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(RSU)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519443" y="3814510"/>
            <a:ext cx="3573304" cy="3035228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519442" y="3471375"/>
            <a:ext cx="3574100" cy="263469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8779314" y="3418441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insulation</a:t>
            </a:r>
          </a:p>
        </p:txBody>
      </p:sp>
    </p:spTree>
    <p:extLst>
      <p:ext uri="{BB962C8B-B14F-4D97-AF65-F5344CB8AC3E}">
        <p14:creationId xmlns:p14="http://schemas.microsoft.com/office/powerpoint/2010/main" val="17329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0434" y="2775315"/>
            <a:ext cx="4672805" cy="3946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929" y="229588"/>
            <a:ext cx="105370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Ton – scale detector builds on design work </a:t>
            </a:r>
            <a:r>
              <a:rPr lang="en-US" sz="2400" dirty="0">
                <a:latin typeface="+mj-lt"/>
              </a:rPr>
              <a:t>originally funded </a:t>
            </a:r>
            <a:r>
              <a:rPr lang="en-US" sz="2400" dirty="0">
                <a:latin typeface="+mj-lt"/>
              </a:rPr>
              <a:t>by NSF and DOE for 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G2 project</a:t>
            </a:r>
            <a:r>
              <a:rPr lang="en-US" sz="2400" dirty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PICO-500 proposal submitted to Canada Foundation for Innovation (CFI) </a:t>
            </a:r>
            <a:r>
              <a:rPr lang="en-US" sz="2400" dirty="0">
                <a:latin typeface="+mj-lt"/>
              </a:rPr>
              <a:t>last year. Decision expected in June 2017. Budget is $4M CAD.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PNNL will provide scientific and technical leadership for US contribution.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95633" y="-4216"/>
            <a:ext cx="8229600" cy="71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PICO-500: ~1 Ton Scale Detector at SNOLAB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27" y="2844225"/>
            <a:ext cx="3991548" cy="3944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4534" y="3680178"/>
            <a:ext cx="86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This </a:t>
            </a:r>
          </a:p>
          <a:p>
            <a:r>
              <a:rPr lang="en-US" b="1" dirty="0">
                <a:solidFill>
                  <a:srgbClr val="FF0000"/>
                </a:solidFill>
              </a:rPr>
              <a:t>Project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1" y="4086579"/>
            <a:ext cx="459992" cy="203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3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sldNum" idx="12"/>
          </p:nvPr>
        </p:nvSpPr>
        <p:spPr>
          <a:xfrm>
            <a:off x="11388572" y="6260831"/>
            <a:ext cx="731600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lt2"/>
                </a:solidFill>
              </a:rPr>
              <a:pPr/>
              <a:t>17</a:t>
            </a:fld>
            <a:endParaRPr lang="en">
              <a:solidFill>
                <a:schemeClr val="lt2"/>
              </a:solidFill>
            </a:endParaRPr>
          </a:p>
        </p:txBody>
      </p:sp>
      <p:sp>
        <p:nvSpPr>
          <p:cNvPr id="550" name="Shape 550"/>
          <p:cNvSpPr txBox="1"/>
          <p:nvPr/>
        </p:nvSpPr>
        <p:spPr>
          <a:xfrm>
            <a:off x="1705564" y="-16633"/>
            <a:ext cx="20204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Queen's University, Kingston, ON, Canada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C. Amole, G. Cao,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U. Chowdhury, G. Crowder,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G. Giroux, A. J. Noble,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S. Olson</a:t>
            </a:r>
          </a:p>
        </p:txBody>
      </p:sp>
      <p:sp>
        <p:nvSpPr>
          <p:cNvPr id="551" name="Shape 551"/>
          <p:cNvSpPr txBox="1"/>
          <p:nvPr/>
        </p:nvSpPr>
        <p:spPr>
          <a:xfrm>
            <a:off x="9390224" y="3202669"/>
            <a:ext cx="2020400" cy="89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067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Universidad Nacional Autónoma de México, México D. F., México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E. Vázquez-Jáuregui</a:t>
            </a:r>
          </a:p>
          <a:p>
            <a:endParaRPr sz="1067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2" name="Shape 552" descr="http://www.queensu.ca/mc_administrator/sites/default/files/assets/pages/QueensLogo_colou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04" y="-7867"/>
            <a:ext cx="1516597" cy="115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 descr="http://transcriptorium.dsic.upv.es/~ts/wp-content/uploads/2012/10/logoUPV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634" y="1299732"/>
            <a:ext cx="907532" cy="9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 descr="https://upload.wikimedia.org/wikipedia/en/thumb/1/17/Pacific_Northwest_National_Laboratory_logo.svg/1280px-Pacific_Northwest_National_Laboratory_logo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552" y="2453566"/>
            <a:ext cx="1358517" cy="7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 txBox="1"/>
          <p:nvPr/>
        </p:nvSpPr>
        <p:spPr>
          <a:xfrm>
            <a:off x="9546071" y="864824"/>
            <a:ext cx="1812400" cy="169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Université de Montréal, Montréal, QC, Canada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M. Laurin, A. Plante,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N. Starinski, F. Tardif,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V. Zacek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9575452" y="2095704"/>
            <a:ext cx="1877600" cy="107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Virginia Tech, Blacksburg, VA,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D. Maurya, S. Priya, Y. Yan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9370916" y="4682549"/>
            <a:ext cx="2183600" cy="85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Czech Technical University in Prague, Prague, Czech Republic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R. Filgas, F. Mamedov, I. Štekl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9543127" y="214663"/>
            <a:ext cx="19224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Alberta, Edmonton, AB, Canada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S. Fallows, C. B. Krauss,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P. Mitra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9355584" y="5863367"/>
            <a:ext cx="2183600" cy="89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Fermi National Accelerator Laboratory, Batavia, IL,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P. S. Cooper, M. Crisler, W. H. Lippincott, A. E. Robinson, R. Rucinski, A. Sonnenschein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5368785" y="2399897"/>
            <a:ext cx="20204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Chicago, Chicago, IL,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J. I. Collar, A. Ortega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5364664" y="4563071"/>
            <a:ext cx="19224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Laurentian University, Sudbury, ON, Canada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J. Farine, F. Girard, A. Leblanc, R. Podviyanuk,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O. Scallon, U. Wichoski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5356647" y="5681909"/>
            <a:ext cx="2020400" cy="85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Drexel University, Philadelphia, PA,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P. Campion, R. Neilson</a:t>
            </a:r>
          </a:p>
        </p:txBody>
      </p:sp>
      <p:sp>
        <p:nvSpPr>
          <p:cNvPr id="563" name="Shape 563"/>
          <p:cNvSpPr txBox="1"/>
          <p:nvPr/>
        </p:nvSpPr>
        <p:spPr>
          <a:xfrm>
            <a:off x="1684643" y="3462208"/>
            <a:ext cx="2109600" cy="80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Saha Institute of Nuclear Physics, Kolkata, India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P. Bhattacharjee, M. Das,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S. Seth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1684882" y="4583967"/>
            <a:ext cx="2109599" cy="85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Indiana University South Bend, South Bend, IN,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E. Behnke, H. Borsodi,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I. Levine, T. Nania,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A. Roeder, J. Wells</a:t>
            </a:r>
          </a:p>
        </p:txBody>
      </p:sp>
      <p:sp>
        <p:nvSpPr>
          <p:cNvPr id="565" name="Shape 565"/>
          <p:cNvSpPr txBox="1"/>
          <p:nvPr/>
        </p:nvSpPr>
        <p:spPr>
          <a:xfrm>
            <a:off x="1683567" y="5599592"/>
            <a:ext cx="2109600" cy="107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Northwestern University, Evanston, IL,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D. Baxter, C. J. Chen,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C. E. Dahl, M. Jin, J. Zhang</a:t>
            </a:r>
          </a:p>
        </p:txBody>
      </p:sp>
      <p:sp>
        <p:nvSpPr>
          <p:cNvPr id="566" name="Shape 566"/>
          <p:cNvSpPr txBox="1"/>
          <p:nvPr/>
        </p:nvSpPr>
        <p:spPr>
          <a:xfrm>
            <a:off x="1684569" y="2391340"/>
            <a:ext cx="2109600" cy="89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Pacific Northwest National Laboratory, Richland, WA,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I. J. Arnquist, D. M. Asner,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J. Hall, E. W. Hoppe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1705547" y="1271816"/>
            <a:ext cx="2109599" cy="85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Universitat Politècnica de València, València, Spain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M. Ardid, M. Bou-Cabo, </a:t>
            </a:r>
            <a:b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I. Felis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5367229" y="3480017"/>
            <a:ext cx="17548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SNOLAB, Lively, ON, Canada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K. Clark, I. Lawson</a:t>
            </a:r>
          </a:p>
        </p:txBody>
      </p:sp>
      <p:pic>
        <p:nvPicPr>
          <p:cNvPr id="569" name="Shape 569" descr="http://sps.northwestern.edu/main/standards/files/logos/northwestern-formal/Northwestern_Formal_vertica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718" y="5704601"/>
            <a:ext cx="1358500" cy="8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 descr="http://governmentjobsindia.net/wp-content/uploads/SINP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135" y="3241202"/>
            <a:ext cx="988700" cy="105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 descr="Image result for University of alberta logo"/>
          <p:cNvPicPr preferRelativeResize="0"/>
          <p:nvPr/>
        </p:nvPicPr>
        <p:blipFill rotWithShape="1">
          <a:blip r:embed="rId8">
            <a:alphaModFix/>
          </a:blip>
          <a:srcRect r="80588"/>
          <a:stretch/>
        </p:blipFill>
        <p:spPr>
          <a:xfrm>
            <a:off x="8549165" y="130876"/>
            <a:ext cx="731599" cy="88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 descr="Image result for virginia tech logo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1750" y="2329723"/>
            <a:ext cx="1812399" cy="85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 descr="Image result for unam mexico logo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32044" y="3275837"/>
            <a:ext cx="817233" cy="115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 descr="Image result for czech technical university logo"/>
          <p:cNvPicPr preferRelativeResize="0"/>
          <p:nvPr/>
        </p:nvPicPr>
        <p:blipFill rotWithShape="1">
          <a:blip r:embed="rId11">
            <a:alphaModFix/>
          </a:blip>
          <a:srcRect t="27939" r="59661" b="24882"/>
          <a:stretch/>
        </p:blipFill>
        <p:spPr>
          <a:xfrm>
            <a:off x="7781978" y="4458335"/>
            <a:ext cx="1442473" cy="1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 descr="Image result for Fermilab logo"/>
          <p:cNvPicPr preferRelativeResize="0"/>
          <p:nvPr/>
        </p:nvPicPr>
        <p:blipFill rotWithShape="1">
          <a:blip r:embed="rId12">
            <a:alphaModFix/>
          </a:blip>
          <a:srcRect r="76983"/>
          <a:stretch/>
        </p:blipFill>
        <p:spPr>
          <a:xfrm>
            <a:off x="8038536" y="5780705"/>
            <a:ext cx="1075733" cy="10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 descr="Image result for drexel university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32389" y="5638657"/>
            <a:ext cx="988699" cy="98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 descr="Image result for laurentian university logo"/>
          <p:cNvPicPr preferRelativeResize="0"/>
          <p:nvPr/>
        </p:nvPicPr>
        <p:blipFill rotWithShape="1">
          <a:blip r:embed="rId14">
            <a:alphaModFix/>
          </a:blip>
          <a:srcRect r="82219"/>
          <a:stretch/>
        </p:blipFill>
        <p:spPr>
          <a:xfrm>
            <a:off x="4337410" y="4486588"/>
            <a:ext cx="907535" cy="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 descr="Image result for SNOLAB logo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11660" y="3532875"/>
            <a:ext cx="1165001" cy="61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 descr="Image result for university of chicago logo"/>
          <p:cNvPicPr preferRelativeResize="0"/>
          <p:nvPr/>
        </p:nvPicPr>
        <p:blipFill rotWithShape="1">
          <a:blip r:embed="rId16">
            <a:alphaModFix/>
          </a:blip>
          <a:srcRect r="81710"/>
          <a:stretch/>
        </p:blipFill>
        <p:spPr>
          <a:xfrm>
            <a:off x="4361667" y="2416854"/>
            <a:ext cx="817244" cy="8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 descr="Image result for iusb logo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66632" y="4551432"/>
            <a:ext cx="907533" cy="9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 descr="Image result for université de montreal logo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417286" y="1287182"/>
            <a:ext cx="907532" cy="90753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/>
        </p:nvSpPr>
        <p:spPr>
          <a:xfrm>
            <a:off x="3726400" y="332100"/>
            <a:ext cx="4462000" cy="610000"/>
          </a:xfrm>
          <a:prstGeom prst="rect">
            <a:avLst/>
          </a:prstGeom>
          <a:solidFill>
            <a:srgbClr val="F1C232"/>
          </a:solidFill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933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PICO Collaboration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5380804" y="1274087"/>
            <a:ext cx="2020400" cy="735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Northeastern Illinois University, Chicago, IL, USA</a:t>
            </a:r>
          </a:p>
          <a:p>
            <a:r>
              <a:rPr lang="en" sz="1067">
                <a:latin typeface="Helvetica Neue"/>
                <a:ea typeface="Helvetica Neue"/>
                <a:cs typeface="Helvetica Neue"/>
                <a:sym typeface="Helvetica Neue"/>
              </a:rPr>
              <a:t>O. Harris</a:t>
            </a:r>
          </a:p>
        </p:txBody>
      </p:sp>
      <p:pic>
        <p:nvPicPr>
          <p:cNvPr id="584" name="Shape 584"/>
          <p:cNvPicPr preferRelativeResize="0"/>
          <p:nvPr/>
        </p:nvPicPr>
        <p:blipFill rotWithShape="1">
          <a:blip r:embed="rId19">
            <a:alphaModFix/>
          </a:blip>
          <a:srcRect r="81106"/>
          <a:stretch/>
        </p:blipFill>
        <p:spPr>
          <a:xfrm>
            <a:off x="4394029" y="1301063"/>
            <a:ext cx="731599" cy="66075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/>
        </p:nvSpPr>
        <p:spPr>
          <a:xfrm>
            <a:off x="-827100" y="1032233"/>
            <a:ext cx="6021600" cy="702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95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4413" y="242888"/>
            <a:ext cx="1027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Summary / What Should Cosmic Visions White Paper Say About PICO?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30994" y="1467814"/>
            <a:ext cx="116395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800" dirty="0"/>
              <a:t>By incorporating a </a:t>
            </a:r>
            <a:r>
              <a:rPr lang="en-US" sz="2800" u="sng" dirty="0"/>
              <a:t>diversity of target nuclei</a:t>
            </a:r>
            <a:r>
              <a:rPr lang="en-US" sz="2800" dirty="0"/>
              <a:t>, bubble chambers are sensitive to WIMP dark matter interactions beyond the reach of other techniques.</a:t>
            </a:r>
          </a:p>
          <a:p>
            <a:pPr marL="285744" indent="-285744">
              <a:buFont typeface="Arial" charset="0"/>
              <a:buChar char="•"/>
            </a:pPr>
            <a:r>
              <a:rPr lang="en-US" sz="2800" dirty="0"/>
              <a:t>Fluorine target has potential spin-dependent sensitivity two orders of magnitude beyond xenon due to lower neutrino backgrounds.</a:t>
            </a:r>
          </a:p>
          <a:p>
            <a:pPr marL="285744" indent="-285744">
              <a:buFont typeface="Arial" charset="0"/>
              <a:buChar char="•"/>
            </a:pPr>
            <a:r>
              <a:rPr lang="en-US" sz="2800" dirty="0"/>
              <a:t>In the last year, PICO achieved a factor of 17 increase in sensitivity to spin-dependent WIMP couplings by reducing backgrounds to zero for 1.2 ton-days.</a:t>
            </a:r>
          </a:p>
          <a:p>
            <a:pPr marL="285744" indent="-285744">
              <a:buFont typeface="Arial" charset="0"/>
              <a:buChar char="•"/>
            </a:pPr>
            <a:r>
              <a:rPr lang="en-US" sz="2800" dirty="0"/>
              <a:t>A future bubble chamber project (PICO-500) has been proposed in </a:t>
            </a:r>
            <a:r>
              <a:rPr lang="en-US" sz="2800" dirty="0"/>
              <a:t>C</a:t>
            </a:r>
            <a:r>
              <a:rPr lang="en-US" sz="2800" dirty="0"/>
              <a:t>anada (funding decision expected in June 2017). </a:t>
            </a:r>
          </a:p>
          <a:p>
            <a:pPr marL="285744" indent="-285744">
              <a:buFont typeface="Arial" charset="0"/>
              <a:buChar char="•"/>
            </a:pPr>
            <a:r>
              <a:rPr lang="en-US" sz="2800" dirty="0"/>
              <a:t>There are opportunities for DOE to either continue its leadership role (larger investment) or to be in a supporting role (smaller investment).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1555281" y="136701"/>
            <a:ext cx="9098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Bubble Chamber Technology for WIMP Detection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410654" y="819337"/>
            <a:ext cx="113876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Bubble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chamber operator chooses a pressure and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temperature, determining the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minimum deposited energy and energy loss density (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dX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 that will nucleate bubbles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Video cameras and piezoelectric acoustic sensors record the signals from bubble nucleation.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2</a:t>
            </a:fld>
            <a:endParaRPr lang="en-US"/>
          </a:p>
        </p:txBody>
      </p:sp>
      <p:pic>
        <p:nvPicPr>
          <p:cNvPr id="12" name="Shape 406" descr="PICO60Run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94" y="2156159"/>
            <a:ext cx="5162967" cy="450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93" y="2215513"/>
            <a:ext cx="6126617" cy="44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27" y="-1412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New Result from PICO-60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48" y="1379576"/>
            <a:ext cx="4981405" cy="508813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Data taken November 2016- January 2017.</a:t>
            </a:r>
          </a:p>
          <a:p>
            <a:r>
              <a:rPr lang="en-US" sz="2400" dirty="0"/>
              <a:t>Aggressive cleaning to remove Inner Vessel particulate contamination.</a:t>
            </a:r>
          </a:p>
          <a:p>
            <a:r>
              <a:rPr lang="en-US" sz="2400" dirty="0"/>
              <a:t>52 kg of C</a:t>
            </a:r>
            <a:r>
              <a:rPr lang="en-US" sz="2400" baseline="-25000" dirty="0"/>
              <a:t>3</a:t>
            </a:r>
            <a:r>
              <a:rPr lang="en-US" sz="2400" dirty="0"/>
              <a:t>F</a:t>
            </a:r>
            <a:r>
              <a:rPr lang="en-US" sz="2400" baseline="-25000" dirty="0"/>
              <a:t>8</a:t>
            </a:r>
            <a:r>
              <a:rPr lang="en-US" sz="2400" dirty="0"/>
              <a:t> target liquid (46 kg fiducial)</a:t>
            </a:r>
          </a:p>
          <a:p>
            <a:r>
              <a:rPr lang="en-US" sz="2400" dirty="0"/>
              <a:t>1167 kg-day efficiency-corrected exposure.</a:t>
            </a:r>
          </a:p>
          <a:p>
            <a:r>
              <a:rPr lang="en-US" sz="2400" dirty="0"/>
              <a:t>3.3 </a:t>
            </a:r>
            <a:r>
              <a:rPr lang="en-US" sz="2400" dirty="0" err="1"/>
              <a:t>keV</a:t>
            </a:r>
            <a:r>
              <a:rPr lang="en-US" sz="2400" dirty="0"/>
              <a:t> threshold (14 degrees C, 30 psi)</a:t>
            </a:r>
          </a:p>
          <a:p>
            <a:r>
              <a:rPr lang="en-US" sz="2400" dirty="0"/>
              <a:t>106 single bubble events passing basic data quality and optical fiducial volume cuts.</a:t>
            </a:r>
          </a:p>
          <a:p>
            <a:r>
              <a:rPr lang="pl-PL" dirty="0" err="1" smtClean="0"/>
              <a:t>Details</a:t>
            </a:r>
            <a:r>
              <a:rPr lang="pl-PL" dirty="0" smtClean="0"/>
              <a:t> in</a:t>
            </a:r>
            <a:r>
              <a:rPr lang="pl-PL" dirty="0"/>
              <a:t> </a:t>
            </a:r>
            <a:r>
              <a:rPr lang="pl-PL" b="1" dirty="0">
                <a:hlinkClick r:id="rId2" tooltip="Abstract"/>
              </a:rPr>
              <a:t>arXiv:1702.07666</a:t>
            </a:r>
            <a:r>
              <a:rPr lang="pl-PL" b="1" dirty="0"/>
              <a:t> 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Shape 435" descr="Screenshot from 2017-03-07 11:11: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872" y="1333857"/>
            <a:ext cx="5701989" cy="48729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5" y="-204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PICO-60 2017 Acoustic Analysis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57" y="938514"/>
            <a:ext cx="5592899" cy="2487028"/>
          </a:xfrm>
        </p:spPr>
        <p:txBody>
          <a:bodyPr>
            <a:normAutofit/>
          </a:bodyPr>
          <a:lstStyle/>
          <a:p>
            <a:r>
              <a:rPr lang="en-US" sz="2400" dirty="0"/>
              <a:t>Two parameter acoustic analysis:</a:t>
            </a:r>
          </a:p>
          <a:p>
            <a:pPr lvl="1"/>
            <a:r>
              <a:rPr lang="en-US" dirty="0" smtClean="0"/>
              <a:t>Acoustic Power </a:t>
            </a:r>
            <a:r>
              <a:rPr lang="en-US" dirty="0" smtClean="0"/>
              <a:t>(AP)</a:t>
            </a:r>
          </a:p>
          <a:p>
            <a:pPr lvl="1"/>
            <a:r>
              <a:rPr lang="en-US" dirty="0" smtClean="0"/>
              <a:t>Neutral Network score</a:t>
            </a:r>
          </a:p>
          <a:p>
            <a:r>
              <a:rPr lang="en-US" sz="2400" dirty="0"/>
              <a:t>Blind analysis- first time for PICO.</a:t>
            </a:r>
          </a:p>
          <a:p>
            <a:r>
              <a:rPr lang="en-US" sz="2400" dirty="0"/>
              <a:t>Zero WIMP candidates passing acoustic cuts!</a:t>
            </a:r>
          </a:p>
          <a:p>
            <a:endParaRPr lang="en-US" dirty="0"/>
          </a:p>
        </p:txBody>
      </p:sp>
      <p:pic>
        <p:nvPicPr>
          <p:cNvPr id="4" name="Shape 446" descr="Screenshot from 2017-03-07 11:07:3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1457" y="1217427"/>
            <a:ext cx="6124073" cy="47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4</a:t>
            </a:fld>
            <a:endParaRPr 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56" t="-1002" r="599" b="-1317"/>
          <a:stretch/>
        </p:blipFill>
        <p:spPr>
          <a:xfrm>
            <a:off x="902791" y="3633926"/>
            <a:ext cx="3936627" cy="3087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658496" y="4856815"/>
            <a:ext cx="64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Volts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7507" y="3565825"/>
            <a:ext cx="273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Acoustic Signals</a:t>
            </a:r>
          </a:p>
        </p:txBody>
      </p:sp>
    </p:spTree>
    <p:extLst>
      <p:ext uri="{BB962C8B-B14F-4D97-AF65-F5344CB8AC3E}">
        <p14:creationId xmlns:p14="http://schemas.microsoft.com/office/powerpoint/2010/main" val="11623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455"/>
          <p:cNvGrpSpPr/>
          <p:nvPr/>
        </p:nvGrpSpPr>
        <p:grpSpPr>
          <a:xfrm>
            <a:off x="1881053" y="997695"/>
            <a:ext cx="7857585" cy="5579336"/>
            <a:chOff x="2059256" y="802699"/>
            <a:chExt cx="5410979" cy="4058597"/>
          </a:xfrm>
        </p:grpSpPr>
        <p:pic>
          <p:nvPicPr>
            <p:cNvPr id="5" name="Shape 456" descr="SDp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059256" y="802699"/>
              <a:ext cx="5410979" cy="4058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457"/>
            <p:cNvSpPr txBox="1"/>
            <p:nvPr/>
          </p:nvSpPr>
          <p:spPr>
            <a:xfrm rot="1932916">
              <a:off x="3324917" y="2570055"/>
              <a:ext cx="937532" cy="435885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741B47"/>
                  </a:solidFill>
                </a:rPr>
                <a:t>PICO-2L</a:t>
              </a:r>
            </a:p>
          </p:txBody>
        </p:sp>
        <p:sp>
          <p:nvSpPr>
            <p:cNvPr id="7" name="Shape 458"/>
            <p:cNvSpPr txBox="1"/>
            <p:nvPr/>
          </p:nvSpPr>
          <p:spPr>
            <a:xfrm rot="-1230657">
              <a:off x="5714642" y="2448234"/>
              <a:ext cx="1293714" cy="43591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1600" b="1" dirty="0">
                  <a:solidFill>
                    <a:srgbClr val="FF0000"/>
                  </a:solidFill>
                </a:rPr>
                <a:t>PICO-60 CF</a:t>
              </a:r>
              <a:r>
                <a:rPr lang="en" sz="1600" b="1" baseline="-25000" dirty="0">
                  <a:solidFill>
                    <a:srgbClr val="FF0000"/>
                  </a:solidFill>
                </a:rPr>
                <a:t>3</a:t>
              </a:r>
              <a:r>
                <a:rPr lang="en" sz="1600" b="1" dirty="0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8" name="Shape 459"/>
            <p:cNvSpPr txBox="1"/>
            <p:nvPr/>
          </p:nvSpPr>
          <p:spPr>
            <a:xfrm rot="-1328509">
              <a:off x="4918889" y="1146510"/>
              <a:ext cx="937648" cy="435983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38761D"/>
                  </a:solidFill>
                </a:rPr>
                <a:t>PICASSO</a:t>
              </a:r>
            </a:p>
          </p:txBody>
        </p:sp>
        <p:sp>
          <p:nvSpPr>
            <p:cNvPr id="9" name="Shape 460"/>
            <p:cNvSpPr txBox="1"/>
            <p:nvPr/>
          </p:nvSpPr>
          <p:spPr>
            <a:xfrm rot="-1474373">
              <a:off x="5682809" y="1477024"/>
              <a:ext cx="937837" cy="436158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E69138"/>
                  </a:solidFill>
                </a:rPr>
                <a:t>SIMPLE</a:t>
              </a:r>
            </a:p>
          </p:txBody>
        </p:sp>
        <p:sp>
          <p:nvSpPr>
            <p:cNvPr id="10" name="Shape 461"/>
            <p:cNvSpPr txBox="1"/>
            <p:nvPr/>
          </p:nvSpPr>
          <p:spPr>
            <a:xfrm rot="-1554082">
              <a:off x="5954604" y="1846842"/>
              <a:ext cx="1030851" cy="435927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1600" b="1">
                  <a:solidFill>
                    <a:srgbClr val="00FFFF"/>
                  </a:solidFill>
                </a:rPr>
                <a:t>PandaX-II</a:t>
              </a:r>
            </a:p>
          </p:txBody>
        </p:sp>
        <p:grpSp>
          <p:nvGrpSpPr>
            <p:cNvPr id="11" name="Shape 462"/>
            <p:cNvGrpSpPr/>
            <p:nvPr/>
          </p:nvGrpSpPr>
          <p:grpSpPr>
            <a:xfrm>
              <a:off x="3626738" y="3020448"/>
              <a:ext cx="985800" cy="350100"/>
              <a:chOff x="538350" y="2579100"/>
              <a:chExt cx="985800" cy="350100"/>
            </a:xfrm>
          </p:grpSpPr>
          <p:sp>
            <p:nvSpPr>
              <p:cNvPr id="21" name="Shape 463"/>
              <p:cNvSpPr txBox="1"/>
              <p:nvPr/>
            </p:nvSpPr>
            <p:spPr>
              <a:xfrm>
                <a:off x="538350" y="2579100"/>
                <a:ext cx="985800" cy="35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333"/>
                  <a:t>SuperK (𝜏𝜏)</a:t>
                </a:r>
              </a:p>
            </p:txBody>
          </p:sp>
          <p:cxnSp>
            <p:nvCxnSpPr>
              <p:cNvPr id="22" name="Shape 464"/>
              <p:cNvCxnSpPr/>
              <p:nvPr/>
            </p:nvCxnSpPr>
            <p:spPr>
              <a:xfrm>
                <a:off x="1255791" y="2718469"/>
                <a:ext cx="39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grpSp>
          <p:nvGrpSpPr>
            <p:cNvPr id="12" name="Shape 465"/>
            <p:cNvGrpSpPr/>
            <p:nvPr/>
          </p:nvGrpSpPr>
          <p:grpSpPr>
            <a:xfrm rot="-768210">
              <a:off x="4271864" y="2108987"/>
              <a:ext cx="985763" cy="350087"/>
              <a:chOff x="609700" y="3248750"/>
              <a:chExt cx="985800" cy="350100"/>
            </a:xfrm>
          </p:grpSpPr>
          <p:sp>
            <p:nvSpPr>
              <p:cNvPr id="19" name="Shape 466"/>
              <p:cNvSpPr txBox="1"/>
              <p:nvPr/>
            </p:nvSpPr>
            <p:spPr>
              <a:xfrm>
                <a:off x="609700" y="3248750"/>
                <a:ext cx="985800" cy="35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333"/>
                  <a:t>SuperK (</a:t>
                </a:r>
                <a:r>
                  <a:rPr lang="en" sz="1333" i="1"/>
                  <a:t>bb</a:t>
                </a:r>
                <a:r>
                  <a:rPr lang="en" sz="1333"/>
                  <a:t>)</a:t>
                </a:r>
              </a:p>
            </p:txBody>
          </p:sp>
          <p:cxnSp>
            <p:nvCxnSpPr>
              <p:cNvPr id="20" name="Shape 467"/>
              <p:cNvCxnSpPr/>
              <p:nvPr/>
            </p:nvCxnSpPr>
            <p:spPr>
              <a:xfrm>
                <a:off x="1335371" y="3346996"/>
                <a:ext cx="39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grpSp>
          <p:nvGrpSpPr>
            <p:cNvPr id="13" name="Shape 468"/>
            <p:cNvGrpSpPr/>
            <p:nvPr/>
          </p:nvGrpSpPr>
          <p:grpSpPr>
            <a:xfrm rot="2700000">
              <a:off x="4106456" y="2976985"/>
              <a:ext cx="985790" cy="350096"/>
              <a:chOff x="434525" y="3214100"/>
              <a:chExt cx="985800" cy="350100"/>
            </a:xfrm>
          </p:grpSpPr>
          <p:sp>
            <p:nvSpPr>
              <p:cNvPr id="17" name="Shape 469"/>
              <p:cNvSpPr txBox="1"/>
              <p:nvPr/>
            </p:nvSpPr>
            <p:spPr>
              <a:xfrm>
                <a:off x="434525" y="3214100"/>
                <a:ext cx="985800" cy="35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333">
                    <a:solidFill>
                      <a:srgbClr val="FF00FF"/>
                    </a:solidFill>
                  </a:rPr>
                  <a:t>IceCube (𝜏𝜏)</a:t>
                </a:r>
              </a:p>
            </p:txBody>
          </p:sp>
          <p:cxnSp>
            <p:nvCxnSpPr>
              <p:cNvPr id="18" name="Shape 470"/>
              <p:cNvCxnSpPr/>
              <p:nvPr/>
            </p:nvCxnSpPr>
            <p:spPr>
              <a:xfrm>
                <a:off x="1202321" y="3336138"/>
                <a:ext cx="39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14" name="Shape 471"/>
            <p:cNvSpPr txBox="1"/>
            <p:nvPr/>
          </p:nvSpPr>
          <p:spPr>
            <a:xfrm rot="1599134">
              <a:off x="4535585" y="1774054"/>
              <a:ext cx="1146299" cy="38116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333">
                  <a:solidFill>
                    <a:srgbClr val="FF00FF"/>
                  </a:solidFill>
                </a:rPr>
                <a:t>IceCube (</a:t>
              </a:r>
              <a:r>
                <a:rPr lang="en" sz="1333" i="1">
                  <a:solidFill>
                    <a:srgbClr val="FF00FF"/>
                  </a:solidFill>
                </a:rPr>
                <a:t>bb</a:t>
              </a:r>
              <a:r>
                <a:rPr lang="en" sz="1333">
                  <a:solidFill>
                    <a:srgbClr val="FF00FF"/>
                  </a:solidFill>
                </a:rPr>
                <a:t>)</a:t>
              </a:r>
            </a:p>
          </p:txBody>
        </p:sp>
        <p:cxnSp>
          <p:nvCxnSpPr>
            <p:cNvPr id="15" name="Shape 472"/>
            <p:cNvCxnSpPr/>
            <p:nvPr/>
          </p:nvCxnSpPr>
          <p:spPr>
            <a:xfrm rot="251454">
              <a:off x="5340871" y="1979654"/>
              <a:ext cx="69786" cy="24091"/>
            </a:xfrm>
            <a:prstGeom prst="straightConnector1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6" name="Shape 473"/>
            <p:cNvSpPr txBox="1"/>
            <p:nvPr/>
          </p:nvSpPr>
          <p:spPr>
            <a:xfrm>
              <a:off x="4935268" y="3800497"/>
              <a:ext cx="1044000" cy="4359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sz="2400" b="1">
                  <a:solidFill>
                    <a:srgbClr val="9900FF"/>
                  </a:solidFill>
                </a:rPr>
                <a:t>cMSSM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72529" y="141156"/>
            <a:ext cx="11490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2017 PICO Result: Factor of 17 Improvement in </a:t>
            </a:r>
            <a:r>
              <a:rPr lang="en-US" sz="3200">
                <a:latin typeface="Arial" charset="0"/>
                <a:ea typeface="Arial" charset="0"/>
                <a:cs typeface="Arial" charset="0"/>
              </a:rPr>
              <a:t>Spin-Dependent Sensitivity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34" y="-223464"/>
            <a:ext cx="11730447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Comparison LUX,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PandaX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Spin-Dependent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D076-659F-9B40-9A1F-23FFF2988DEE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300542" y="1526878"/>
            <a:ext cx="7170031" cy="4829473"/>
            <a:chOff x="2587924" y="1999971"/>
            <a:chExt cx="6814868" cy="4201102"/>
          </a:xfrm>
        </p:grpSpPr>
        <p:grpSp>
          <p:nvGrpSpPr>
            <p:cNvPr id="5" name="Shape 673"/>
            <p:cNvGrpSpPr/>
            <p:nvPr/>
          </p:nvGrpSpPr>
          <p:grpSpPr>
            <a:xfrm>
              <a:off x="2587924" y="1999971"/>
              <a:ext cx="6814868" cy="4201102"/>
              <a:chOff x="1343225" y="1924519"/>
              <a:chExt cx="3678254" cy="2074208"/>
            </a:xfrm>
          </p:grpSpPr>
          <p:pic>
            <p:nvPicPr>
              <p:cNvPr id="6" name="Shape 674" descr="anap.png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343225" y="1960228"/>
                <a:ext cx="3678254" cy="20384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Shape 675"/>
              <p:cNvSpPr txBox="1"/>
              <p:nvPr/>
            </p:nvSpPr>
            <p:spPr>
              <a:xfrm rot="21598406">
                <a:off x="1670279" y="2445285"/>
                <a:ext cx="1293900" cy="43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FF0000"/>
                    </a:solidFill>
                  </a:rPr>
                  <a:t>PICO-60 CF</a:t>
                </a:r>
                <a:r>
                  <a:rPr lang="en" b="1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" b="1" dirty="0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8" name="Shape 676"/>
              <p:cNvSpPr txBox="1"/>
              <p:nvPr/>
            </p:nvSpPr>
            <p:spPr>
              <a:xfrm rot="21599203">
                <a:off x="2014446" y="3101841"/>
                <a:ext cx="727385" cy="190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0000FF"/>
                    </a:solidFill>
                  </a:rPr>
                  <a:t>PICO-60 C</a:t>
                </a:r>
                <a:r>
                  <a:rPr lang="en" b="1" baseline="-25000" dirty="0">
                    <a:solidFill>
                      <a:srgbClr val="0000FF"/>
                    </a:solidFill>
                  </a:rPr>
                  <a:t>3</a:t>
                </a:r>
                <a:r>
                  <a:rPr lang="en" b="1" dirty="0">
                    <a:solidFill>
                      <a:srgbClr val="0000FF"/>
                    </a:solidFill>
                  </a:rPr>
                  <a:t>F</a:t>
                </a:r>
                <a:r>
                  <a:rPr lang="en" b="1" baseline="-25000" dirty="0">
                    <a:solidFill>
                      <a:srgbClr val="0000FF"/>
                    </a:solidFill>
                  </a:rPr>
                  <a:t>8</a:t>
                </a:r>
              </a:p>
            </p:txBody>
          </p:sp>
          <p:sp>
            <p:nvSpPr>
              <p:cNvPr id="9" name="Shape 677"/>
              <p:cNvSpPr txBox="1"/>
              <p:nvPr/>
            </p:nvSpPr>
            <p:spPr>
              <a:xfrm rot="1100">
                <a:off x="4083903" y="2443797"/>
                <a:ext cx="937500" cy="43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741B47"/>
                    </a:solidFill>
                  </a:rPr>
                  <a:t>PICO-2L</a:t>
                </a:r>
              </a:p>
            </p:txBody>
          </p:sp>
          <p:sp>
            <p:nvSpPr>
              <p:cNvPr id="10" name="Shape 678"/>
              <p:cNvSpPr txBox="1"/>
              <p:nvPr/>
            </p:nvSpPr>
            <p:spPr>
              <a:xfrm rot="4595248">
                <a:off x="2984276" y="2155830"/>
                <a:ext cx="755300" cy="436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F1C232"/>
                    </a:solidFill>
                  </a:rPr>
                  <a:t>LUX</a:t>
                </a:r>
              </a:p>
            </p:txBody>
          </p:sp>
          <p:sp>
            <p:nvSpPr>
              <p:cNvPr id="11" name="Shape 679"/>
              <p:cNvSpPr txBox="1"/>
              <p:nvPr/>
            </p:nvSpPr>
            <p:spPr>
              <a:xfrm rot="4723561">
                <a:off x="2596251" y="2175391"/>
                <a:ext cx="937592" cy="435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b="1" dirty="0" err="1">
                    <a:solidFill>
                      <a:srgbClr val="00FFFF"/>
                    </a:solidFill>
                  </a:rPr>
                  <a:t>PandaX</a:t>
                </a:r>
                <a:r>
                  <a:rPr lang="en" b="1" dirty="0">
                    <a:solidFill>
                      <a:srgbClr val="00FFFF"/>
                    </a:solidFill>
                  </a:rPr>
                  <a:t>-II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V="1">
              <a:off x="4863621" y="3959583"/>
              <a:ext cx="531339" cy="54610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94381" y="792133"/>
            <a:ext cx="1058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400" dirty="0"/>
              <a:t>Comparison </a:t>
            </a:r>
            <a:r>
              <a:rPr lang="en-US" sz="2400"/>
              <a:t>of sensitivity to effective </a:t>
            </a:r>
            <a:r>
              <a:rPr lang="en-US" sz="2400" dirty="0"/>
              <a:t>proton (</a:t>
            </a:r>
            <a:r>
              <a:rPr lang="en-US" sz="2400" dirty="0" err="1"/>
              <a:t>a</a:t>
            </a:r>
            <a:r>
              <a:rPr lang="en-US" sz="2400" baseline="-25000" dirty="0" err="1"/>
              <a:t>p</a:t>
            </a:r>
            <a:r>
              <a:rPr lang="en-US" sz="2400" dirty="0"/>
              <a:t>) and neutron (a</a:t>
            </a:r>
            <a:r>
              <a:rPr lang="en-US" sz="2400" baseline="-25000" dirty="0"/>
              <a:t>n</a:t>
            </a:r>
            <a:r>
              <a:rPr lang="en-US" sz="2400" dirty="0"/>
              <a:t>) spin coupling.</a:t>
            </a:r>
          </a:p>
        </p:txBody>
      </p:sp>
    </p:spTree>
    <p:extLst>
      <p:ext uri="{BB962C8B-B14F-4D97-AF65-F5344CB8AC3E}">
        <p14:creationId xmlns:p14="http://schemas.microsoft.com/office/powerpoint/2010/main" val="101507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018" y="-376007"/>
            <a:ext cx="11107793" cy="11255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Time </a:t>
            </a:r>
            <a:r>
              <a:rPr lang="en-US" sz="3200">
                <a:latin typeface="Arial" charset="0"/>
                <a:ea typeface="Arial" charset="0"/>
                <a:cs typeface="Arial" charset="0"/>
              </a:rPr>
              <a:t>&amp; Spatially Dependent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Background in </a:t>
            </a:r>
            <a:r>
              <a:rPr lang="en-US" sz="3200">
                <a:latin typeface="Arial" charset="0"/>
                <a:ea typeface="Arial" charset="0"/>
                <a:cs typeface="Arial" charset="0"/>
              </a:rPr>
              <a:t>2013-2014 Run 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8715-D67C-F348-8161-739CFC1C44B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untitle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14384" r="30244" b="18803"/>
          <a:stretch/>
        </p:blipFill>
        <p:spPr>
          <a:xfrm>
            <a:off x="5272089" y="2456994"/>
            <a:ext cx="1923681" cy="40819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5297" y="930291"/>
            <a:ext cx="3357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Time-dependent background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17475" y="1872605"/>
            <a:ext cx="182880" cy="12411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1" y="3113791"/>
            <a:ext cx="4655585" cy="321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4060341" y="1801118"/>
            <a:ext cx="1076555" cy="26253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droppedImag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6"/>
          <a:stretch/>
        </p:blipFill>
        <p:spPr bwMode="auto">
          <a:xfrm>
            <a:off x="7406293" y="2804505"/>
            <a:ext cx="4624985" cy="356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6695709" y="1850397"/>
            <a:ext cx="1864860" cy="13527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8610600" y="3113792"/>
            <a:ext cx="1754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Background events:20</a:t>
            </a:r>
            <a:r>
              <a:rPr lang="en-US" dirty="0">
                <a:solidFill>
                  <a:srgbClr val="FF0000"/>
                </a:solidFill>
              </a:rPr>
              <a:t>% excess acoustic power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 rot="5400000">
            <a:off x="6701540" y="4313288"/>
            <a:ext cx="271707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Calibration neutrons</a:t>
            </a: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10365569" y="5185911"/>
            <a:ext cx="814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Alphas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6"/>
          <p:cNvCxnSpPr>
            <a:cxnSpLocks noChangeShapeType="1"/>
          </p:cNvCxnSpPr>
          <p:nvPr/>
        </p:nvCxnSpPr>
        <p:spPr bwMode="auto">
          <a:xfrm>
            <a:off x="8096962" y="4323783"/>
            <a:ext cx="295565" cy="174171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8746599" y="6057701"/>
            <a:ext cx="20646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Acoustic Power (AP)</a:t>
            </a:r>
          </a:p>
        </p:txBody>
      </p:sp>
      <p:sp>
        <p:nvSpPr>
          <p:cNvPr id="100352" name="TextBox 100351"/>
          <p:cNvSpPr txBox="1"/>
          <p:nvPr/>
        </p:nvSpPr>
        <p:spPr>
          <a:xfrm>
            <a:off x="2481944" y="5987017"/>
            <a:ext cx="13104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            </a:t>
            </a:r>
          </a:p>
        </p:txBody>
      </p:sp>
    </p:spTree>
    <p:extLst>
      <p:ext uri="{BB962C8B-B14F-4D97-AF65-F5344CB8AC3E}">
        <p14:creationId xmlns:p14="http://schemas.microsoft.com/office/powerpoint/2010/main" val="12245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09" y="-44737"/>
            <a:ext cx="11883993" cy="106079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Studies of Particulates in Inner Vessel After 2013-2014 Run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03" y="1089373"/>
            <a:ext cx="5521755" cy="54681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Liquids passed through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Teflon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filters with 200 nm pore size.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Studied using optical and electron microscopy, X-ray fluorescence, Alpha spectroscopy, mass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spectroscopy.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Result: majority of contamination from quartz and stainless steel materials used in chamber construction.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PICO-60 sample:</a:t>
            </a:r>
          </a:p>
          <a:p>
            <a:pPr lvl="1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7 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 quartz particles</a:t>
            </a:r>
          </a:p>
          <a:p>
            <a:pPr lvl="1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240 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 stainless steel and iron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oxide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900" b="1" dirty="0">
              <a:solidFill>
                <a:srgbClr val="BD1F2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262" y="1016303"/>
            <a:ext cx="4319853" cy="2716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0622" y="1117778"/>
            <a:ext cx="145095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quartz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SEM Stainless pict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261" y="3727013"/>
            <a:ext cx="4541923" cy="2830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9645" y="3878730"/>
            <a:ext cx="145095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Stainless steel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83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643" y="-97169"/>
            <a:ext cx="10476411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Improved Cleaning Procedures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2016-2017 Run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55729" y="6315092"/>
            <a:ext cx="2743200" cy="365125"/>
          </a:xfrm>
        </p:spPr>
        <p:txBody>
          <a:bodyPr/>
          <a:lstStyle/>
          <a:p>
            <a:fld id="{B54D8715-D67C-F348-8161-739CFC1C44B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0740" y="786315"/>
            <a:ext cx="5857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/>
              <a:t>pray </a:t>
            </a:r>
            <a:r>
              <a:rPr lang="en-US" sz="2400" dirty="0"/>
              <a:t>jet cleaning with </a:t>
            </a:r>
            <a:r>
              <a:rPr lang="en-US" sz="2400" dirty="0"/>
              <a:t>high purity, hot detergent system.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Measurements of fluid particle counts for quality control.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8300" b="4442"/>
          <a:stretch/>
        </p:blipFill>
        <p:spPr>
          <a:xfrm>
            <a:off x="5746850" y="2642288"/>
            <a:ext cx="5325567" cy="3789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20" y="1045831"/>
            <a:ext cx="4055773" cy="53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3419</TotalTime>
  <Words>1218</Words>
  <Application>Microsoft Macintosh PowerPoint</Application>
  <PresentationFormat>Widescreen</PresentationFormat>
  <Paragraphs>206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Calibri Light</vt:lpstr>
      <vt:lpstr>Candara</vt:lpstr>
      <vt:lpstr>Helvetica Neue</vt:lpstr>
      <vt:lpstr>ＭＳ Ｐゴシック</vt:lpstr>
      <vt:lpstr>Symbol</vt:lpstr>
      <vt:lpstr>Times New Roman</vt:lpstr>
      <vt:lpstr>Arial</vt:lpstr>
      <vt:lpstr>Office Theme</vt:lpstr>
      <vt:lpstr>PowerPoint Presentation</vt:lpstr>
      <vt:lpstr>PowerPoint Presentation</vt:lpstr>
      <vt:lpstr>New Result from PICO-60</vt:lpstr>
      <vt:lpstr>PICO-60 2017 Acoustic Analysis</vt:lpstr>
      <vt:lpstr>PowerPoint Presentation</vt:lpstr>
      <vt:lpstr>Comparison LUX, PandaX Spin-Dependent Sensitivity</vt:lpstr>
      <vt:lpstr>Time &amp; Spatially Dependent Background in 2013-2014 Run </vt:lpstr>
      <vt:lpstr>Studies of Particulates in Inner Vessel After 2013-2014 Run</vt:lpstr>
      <vt:lpstr>Improved Cleaning Procedures for 2016-2017 Run</vt:lpstr>
      <vt:lpstr>PowerPoint Presentation</vt:lpstr>
      <vt:lpstr>Bubble Chambers Offer A Diversity of Target Nuclei </vt:lpstr>
      <vt:lpstr>Neutrino Floor Lower for Fluorine Than Xenon</vt:lpstr>
      <vt:lpstr>Progress of PICASSO/COUPP/ PICO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“PICO Bubble Chambers”</dc:title>
  <dc:creator>Andrew Sonnenschein</dc:creator>
  <cp:lastModifiedBy>Andrew Sonnenschein</cp:lastModifiedBy>
  <cp:revision>109</cp:revision>
  <cp:lastPrinted>2017-03-23T15:52:13Z</cp:lastPrinted>
  <dcterms:created xsi:type="dcterms:W3CDTF">2017-03-19T13:24:39Z</dcterms:created>
  <dcterms:modified xsi:type="dcterms:W3CDTF">2017-03-23T15:53:07Z</dcterms:modified>
</cp:coreProperties>
</file>