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3" r:id="rId2"/>
    <p:sldId id="263" r:id="rId3"/>
    <p:sldId id="302" r:id="rId4"/>
    <p:sldId id="266" r:id="rId5"/>
    <p:sldId id="309" r:id="rId6"/>
    <p:sldId id="310" r:id="rId7"/>
    <p:sldId id="305" r:id="rId8"/>
    <p:sldId id="276" r:id="rId9"/>
    <p:sldId id="308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8EB9-4495-4A90-BD0A-41F5ABD51B5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817A9-886F-4632-B7C5-7E7A2C4A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0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17A9-886F-4632-B7C5-7E7A2C4A4D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0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1B6E6E-8492-4504-92DE-0C6982A0F482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8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17A9-886F-4632-B7C5-7E7A2C4A4D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17A9-886F-4632-B7C5-7E7A2C4A4D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F3B9A-36C0-4798-B56A-DD29120FFB1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50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6E66-9A82-4DA9-B6A0-8233C19B2020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F7E9-F426-4E26-B049-46F10C07B05B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EE0-D3BF-4E7F-B5E7-0160F0E9940C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C4A-0E5A-420B-A304-0A697F99349B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0110-52FA-4C86-8217-ADF2A845F7DA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4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CFA6-13E9-401F-B6DC-441BDFBC2A65}" type="datetime1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2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1170-179D-4A82-AC0D-1369CF07DDBC}" type="datetime1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5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E440-24C9-4EED-AC0E-59391E109258}" type="datetime1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9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9CB-791F-4E44-8884-83B3B1CD0FE4}" type="datetime1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0B1-12AA-4F92-A9D0-AE022352C76E}" type="datetime1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4D6-580C-4E93-9503-C9D1B7ED8AA5}" type="datetime1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3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5840F-CB99-4537-8F10-FCC2926E9481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340D-E608-474B-AF93-BA2ED68E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3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hep-ph/06062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0.png"/><Relationship Id="rId7" Type="http://schemas.openxmlformats.org/officeDocument/2006/relationships/image" Target="../media/image1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3.06735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956" y="1447800"/>
            <a:ext cx="81153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Neutron—Mirror-Neutron Oscillations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Exploring new avenues for Dark Matter searches 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9734"/>
            <a:ext cx="6400800" cy="17526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Ben </a:t>
            </a:r>
            <a:r>
              <a:rPr lang="en-US" b="1" dirty="0" err="1" smtClean="0"/>
              <a:t>Rybolt</a:t>
            </a:r>
            <a:r>
              <a:rPr lang="en-US" b="1" dirty="0" smtClean="0"/>
              <a:t> </a:t>
            </a:r>
            <a:r>
              <a:rPr lang="en-US" dirty="0" smtClean="0"/>
              <a:t>University of Tennessee</a:t>
            </a:r>
          </a:p>
          <a:p>
            <a:r>
              <a:rPr lang="en-US" b="1" dirty="0" smtClean="0"/>
              <a:t>Leah Broussard</a:t>
            </a:r>
            <a:r>
              <a:rPr lang="en-US" dirty="0" smtClean="0"/>
              <a:t> Oak Ridge National Laboratory</a:t>
            </a:r>
          </a:p>
          <a:p>
            <a:r>
              <a:rPr lang="en-US" dirty="0" smtClean="0"/>
              <a:t> on behalf of N-N’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5" descr="ut_seal_orange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092535"/>
            <a:ext cx="1143425" cy="155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U.S. Cosmic Visions: New Ideas in Dark Matter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23-25, 2017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6" y="5462334"/>
            <a:ext cx="2562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10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03124" y="371056"/>
            <a:ext cx="4388476" cy="2968866"/>
            <a:chOff x="4876800" y="889575"/>
            <a:chExt cx="4080426" cy="2667000"/>
          </a:xfrm>
        </p:grpSpPr>
        <p:pic>
          <p:nvPicPr>
            <p:cNvPr id="11266" name="Picture 2" descr="http://www.qualitydigest.com/CMSC/CMSC_8-25-11/AutomatedFig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889575"/>
              <a:ext cx="4080426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140865" y="1256067"/>
              <a:ext cx="95808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NIST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5213" y="88148"/>
            <a:ext cx="3962400" cy="3251774"/>
            <a:chOff x="609601" y="609600"/>
            <a:chExt cx="3962400" cy="3251774"/>
          </a:xfrm>
        </p:grpSpPr>
        <p:grpSp>
          <p:nvGrpSpPr>
            <p:cNvPr id="8" name="Group 7"/>
            <p:cNvGrpSpPr/>
            <p:nvPr/>
          </p:nvGrpSpPr>
          <p:grpSpPr>
            <a:xfrm>
              <a:off x="609601" y="609600"/>
              <a:ext cx="3962400" cy="3251774"/>
              <a:chOff x="900853" y="884768"/>
              <a:chExt cx="7537931" cy="565414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853" y="884768"/>
                <a:ext cx="7537931" cy="565414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695292" y="2235201"/>
                <a:ext cx="2104763" cy="1123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BL13</a:t>
                </a:r>
                <a:endParaRPr lang="en-US" sz="36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394618" y="3378445"/>
                <a:ext cx="2595731" cy="1123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FF00"/>
                    </a:solidFill>
                  </a:rPr>
                  <a:t>BL14B</a:t>
                </a:r>
                <a:endParaRPr lang="en-US" sz="3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41809" y="5375729"/>
                <a:ext cx="344196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FF00"/>
                    </a:solidFill>
                  </a:rPr>
                  <a:t>BL14A – not used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147455" y="644236"/>
              <a:ext cx="925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n>
                    <a:solidFill>
                      <a:schemeClr val="bg1"/>
                    </a:solidFill>
                  </a:ln>
                </a:rPr>
                <a:t>SNS</a:t>
              </a:r>
              <a:endParaRPr lang="en-US" sz="3600" b="1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4611" y="3604262"/>
            <a:ext cx="8659092" cy="2950760"/>
            <a:chOff x="3737610" y="3249258"/>
            <a:chExt cx="8227302" cy="2886868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43" t="48056" b="28846"/>
            <a:stretch/>
          </p:blipFill>
          <p:spPr bwMode="auto">
            <a:xfrm>
              <a:off x="3737610" y="3249258"/>
              <a:ext cx="8227302" cy="288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 rot="718530">
              <a:off x="5108688" y="4018755"/>
              <a:ext cx="224922" cy="256539"/>
            </a:xfrm>
            <a:prstGeom prst="rect">
              <a:avLst/>
            </a:prstGeom>
            <a:solidFill>
              <a:schemeClr val="accent6">
                <a:lumMod val="75000"/>
                <a:alpha val="75000"/>
              </a:schemeClr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718530">
              <a:off x="7738800" y="4531764"/>
              <a:ext cx="224922" cy="256539"/>
            </a:xfrm>
            <a:prstGeom prst="rect">
              <a:avLst/>
            </a:prstGeom>
            <a:solidFill>
              <a:schemeClr val="accent6">
                <a:lumMod val="75000"/>
                <a:alpha val="75000"/>
              </a:schemeClr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627075">
              <a:off x="4233600" y="3639137"/>
              <a:ext cx="224922" cy="256539"/>
            </a:xfrm>
            <a:prstGeom prst="rect">
              <a:avLst/>
            </a:prstGeom>
            <a:solidFill>
              <a:schemeClr val="accent6">
                <a:lumMod val="75000"/>
                <a:alpha val="75000"/>
              </a:schemeClr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607922">
              <a:off x="5442596" y="4255920"/>
              <a:ext cx="2168957" cy="33208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635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607922">
              <a:off x="8164287" y="4740786"/>
              <a:ext cx="2932432" cy="569158"/>
            </a:xfrm>
            <a:prstGeom prst="rect">
              <a:avLst/>
            </a:prstGeom>
            <a:solidFill>
              <a:schemeClr val="accent2">
                <a:lumMod val="75000"/>
                <a:alpha val="25000"/>
              </a:schemeClr>
            </a:solidFill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718530">
              <a:off x="11158424" y="5168721"/>
              <a:ext cx="159351" cy="349328"/>
            </a:xfrm>
            <a:prstGeom prst="rect">
              <a:avLst/>
            </a:prstGeom>
            <a:solidFill>
              <a:schemeClr val="accent6">
                <a:lumMod val="75000"/>
                <a:alpha val="75000"/>
              </a:schemeClr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718530">
              <a:off x="8059537" y="4554860"/>
              <a:ext cx="54112" cy="262457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369863" y="3761063"/>
            <a:ext cx="1555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HFIR CG2</a:t>
            </a:r>
            <a:endParaRPr lang="en-US" sz="2800" b="1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590953" y="1408727"/>
            <a:ext cx="2105247" cy="96489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49025" y="1593495"/>
            <a:ext cx="65594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60 m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553200" y="3604262"/>
            <a:ext cx="1981200" cy="764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6836"/>
          </a:xfrm>
        </p:spPr>
        <p:txBody>
          <a:bodyPr/>
          <a:lstStyle/>
          <a:p>
            <a:r>
              <a:rPr lang="en-US" dirty="0"/>
              <a:t>Search for Mirror Neutrons at HFIR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644"/>
            <a:ext cx="8229600" cy="4926520"/>
          </a:xfrm>
        </p:spPr>
        <p:txBody>
          <a:bodyPr>
            <a:normAutofit/>
          </a:bodyPr>
          <a:lstStyle/>
          <a:p>
            <a:r>
              <a:rPr lang="en-US" sz="2800" dirty="0"/>
              <a:t>Existing instrument GP-SANS well suited:  </a:t>
            </a:r>
          </a:p>
          <a:p>
            <a:pPr lvl="1"/>
            <a:r>
              <a:rPr lang="en-US" sz="2400" dirty="0"/>
              <a:t>Long &amp; large area guides, shielded large area detector, spacious</a:t>
            </a:r>
          </a:p>
          <a:p>
            <a:pPr lvl="1"/>
            <a:r>
              <a:rPr lang="en-US" sz="2400" dirty="0"/>
              <a:t>Improvements required are modest</a:t>
            </a:r>
          </a:p>
          <a:p>
            <a:pPr lvl="1"/>
            <a:r>
              <a:rPr lang="en-US" sz="2400" dirty="0"/>
              <a:t>Minimal impact on SANS research program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6254" y="3289378"/>
            <a:ext cx="8811492" cy="3568622"/>
            <a:chOff x="3153420" y="3069433"/>
            <a:chExt cx="8811492" cy="3568622"/>
          </a:xfrm>
        </p:grpSpPr>
        <p:grpSp>
          <p:nvGrpSpPr>
            <p:cNvPr id="6" name="Group 5"/>
            <p:cNvGrpSpPr/>
            <p:nvPr/>
          </p:nvGrpSpPr>
          <p:grpSpPr>
            <a:xfrm>
              <a:off x="3153420" y="3205701"/>
              <a:ext cx="8811492" cy="3432354"/>
              <a:chOff x="3153420" y="3205701"/>
              <a:chExt cx="8811492" cy="3432354"/>
            </a:xfrm>
          </p:grpSpPr>
          <p:pic>
            <p:nvPicPr>
              <p:cNvPr id="8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43" t="48056" b="28846"/>
              <a:stretch/>
            </p:blipFill>
            <p:spPr bwMode="auto">
              <a:xfrm>
                <a:off x="3737610" y="3249258"/>
                <a:ext cx="8227302" cy="2886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 rot="718530">
                <a:off x="5108688" y="4018755"/>
                <a:ext cx="224922" cy="256539"/>
              </a:xfrm>
              <a:prstGeom prst="rect">
                <a:avLst/>
              </a:prstGeom>
              <a:solidFill>
                <a:schemeClr val="accent6">
                  <a:lumMod val="75000"/>
                  <a:alpha val="75000"/>
                </a:schemeClr>
              </a:solidFill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718530">
                <a:off x="7738800" y="4531764"/>
                <a:ext cx="224922" cy="256539"/>
              </a:xfrm>
              <a:prstGeom prst="rect">
                <a:avLst/>
              </a:prstGeom>
              <a:solidFill>
                <a:schemeClr val="accent6">
                  <a:lumMod val="75000"/>
                  <a:alpha val="75000"/>
                </a:schemeClr>
              </a:solidFill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627075">
                <a:off x="4233600" y="3639137"/>
                <a:ext cx="224922" cy="256539"/>
              </a:xfrm>
              <a:prstGeom prst="rect">
                <a:avLst/>
              </a:prstGeom>
              <a:solidFill>
                <a:schemeClr val="accent6">
                  <a:lumMod val="75000"/>
                  <a:alpha val="75000"/>
                </a:schemeClr>
              </a:solidFill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607922">
                <a:off x="5442596" y="4255920"/>
                <a:ext cx="2168957" cy="33208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635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607922">
                <a:off x="8164287" y="4740786"/>
                <a:ext cx="2932432" cy="569158"/>
              </a:xfrm>
              <a:prstGeom prst="rect">
                <a:avLst/>
              </a:prstGeom>
              <a:solidFill>
                <a:schemeClr val="accent2">
                  <a:lumMod val="75000"/>
                  <a:alpha val="25000"/>
                </a:schemeClr>
              </a:solidFill>
              <a:ln w="635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718530">
                <a:off x="11158424" y="5168721"/>
                <a:ext cx="159351" cy="349328"/>
              </a:xfrm>
              <a:prstGeom prst="rect">
                <a:avLst/>
              </a:prstGeom>
              <a:solidFill>
                <a:schemeClr val="accent6">
                  <a:lumMod val="75000"/>
                  <a:alpha val="75000"/>
                </a:schemeClr>
              </a:solidFill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53420" y="4075478"/>
                <a:ext cx="157758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Cold neutron source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3443697" y="4032722"/>
                <a:ext cx="669471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264962" y="4725586"/>
                <a:ext cx="195153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Disappearance</a:t>
                </a:r>
              </a:p>
              <a:p>
                <a:pPr algn="ctr"/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region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788764" y="5369486"/>
                <a:ext cx="169254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Regeneration</a:t>
                </a:r>
              </a:p>
              <a:p>
                <a:pPr algn="ctr"/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region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7838756" y="4085474"/>
                <a:ext cx="298334" cy="63708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 rot="718530">
                <a:off x="8059537" y="4554860"/>
                <a:ext cx="54112" cy="262457"/>
              </a:xfrm>
              <a:prstGeom prst="rect">
                <a:avLst/>
              </a:prstGeom>
              <a:solidFill>
                <a:schemeClr val="tx1">
                  <a:alpha val="75000"/>
                </a:schemeClr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22674" y="5714725"/>
                <a:ext cx="1916366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Control of B field to “turn on” oscillation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6027355" y="5343386"/>
                <a:ext cx="295318" cy="728219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8239039" y="5810878"/>
                <a:ext cx="718050" cy="381413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710109" y="3205701"/>
                <a:ext cx="3030121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100% detector and </a:t>
                </a:r>
                <a:r>
                  <a:rPr lang="en-US" dirty="0" err="1"/>
                  <a:t>beamstop</a:t>
                </a:r>
                <a:r>
                  <a:rPr lang="en-US" dirty="0"/>
                  <a:t>: Only mirror neutrons can pass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740230" y="3069433"/>
              <a:ext cx="959196" cy="1036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11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6836"/>
          </a:xfrm>
        </p:spPr>
        <p:txBody>
          <a:bodyPr/>
          <a:lstStyle/>
          <a:p>
            <a:r>
              <a:rPr lang="en-US" dirty="0"/>
              <a:t>HFIR B field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644"/>
            <a:ext cx="4648200" cy="49265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Preliminary scan ~ 20 </a:t>
            </a:r>
            <a:r>
              <a:rPr lang="en-US" sz="2800" dirty="0" err="1"/>
              <a:t>mG</a:t>
            </a:r>
            <a:r>
              <a:rPr lang="en-US" sz="2800" dirty="0"/>
              <a:t> </a:t>
            </a:r>
            <a:r>
              <a:rPr lang="en-US" sz="2800" dirty="0" err="1"/>
              <a:t>nonuniformity</a:t>
            </a:r>
            <a:r>
              <a:rPr lang="en-US" sz="2800" dirty="0"/>
              <a:t> + some hot spots</a:t>
            </a:r>
          </a:p>
          <a:p>
            <a:r>
              <a:rPr lang="en-US" sz="2800" dirty="0"/>
              <a:t>Desired uniformity ~ few </a:t>
            </a:r>
            <a:r>
              <a:rPr lang="en-US" sz="2800" dirty="0" err="1"/>
              <a:t>mG</a:t>
            </a:r>
            <a:r>
              <a:rPr lang="en-US" sz="2800" dirty="0"/>
              <a:t> very reasonable with B control coils + shielding</a:t>
            </a:r>
          </a:p>
          <a:p>
            <a:r>
              <a:rPr lang="en-US" sz="2800" dirty="0"/>
              <a:t>Guide upgrade in 2018: include considerations for B field uniformity/control</a:t>
            </a:r>
          </a:p>
          <a:p>
            <a:r>
              <a:rPr lang="en-US" sz="2800" dirty="0"/>
              <a:t>Developing prototype mapping/control systems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70336"/>
            <a:ext cx="3758726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4720736" y="1958426"/>
            <a:ext cx="10170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</a:p>
        </p:txBody>
      </p:sp>
    </p:spTree>
    <p:extLst>
      <p:ext uri="{BB962C8B-B14F-4D97-AF65-F5344CB8AC3E}">
        <p14:creationId xmlns:p14="http://schemas.microsoft.com/office/powerpoint/2010/main" val="45020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6836"/>
          </a:xfrm>
        </p:spPr>
        <p:txBody>
          <a:bodyPr/>
          <a:lstStyle/>
          <a:p>
            <a:r>
              <a:rPr lang="en-US" dirty="0"/>
              <a:t>HFIR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644"/>
            <a:ext cx="6681265" cy="49265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Regeneration sensitivity depends on Signal : Background</a:t>
            </a:r>
          </a:p>
          <a:p>
            <a:pPr lvl="1"/>
            <a:r>
              <a:rPr lang="en-US" sz="2400" dirty="0"/>
              <a:t>Goal ≤ 0.05 cps</a:t>
            </a:r>
          </a:p>
          <a:p>
            <a:r>
              <a:rPr lang="en-US" sz="2800" dirty="0"/>
              <a:t>1mx1m </a:t>
            </a:r>
            <a:r>
              <a:rPr lang="en-US" sz="2800" baseline="30000" dirty="0"/>
              <a:t>3</a:t>
            </a:r>
            <a:r>
              <a:rPr lang="en-US" sz="2800" dirty="0"/>
              <a:t>He position sensitive detector</a:t>
            </a:r>
            <a:r>
              <a:rPr lang="en-US" sz="2800" baseline="30000" dirty="0"/>
              <a:t>1</a:t>
            </a:r>
          </a:p>
          <a:p>
            <a:pPr lvl="1"/>
            <a:r>
              <a:rPr lang="en-US" sz="2400" dirty="0"/>
              <a:t>~5 mm position resolution</a:t>
            </a:r>
          </a:p>
          <a:p>
            <a:r>
              <a:rPr lang="en-US" sz="2800" dirty="0"/>
              <a:t>Measured background with minimal shielding:  ~2 cps</a:t>
            </a:r>
          </a:p>
          <a:p>
            <a:pPr lvl="1"/>
            <a:r>
              <a:rPr lang="en-US" sz="2400" dirty="0"/>
              <a:t>Goal: 0.05 cps with further</a:t>
            </a:r>
            <a:br>
              <a:rPr lang="en-US" sz="2400" dirty="0"/>
            </a:br>
            <a:r>
              <a:rPr lang="en-US" sz="2400" dirty="0"/>
              <a:t>shielding, position cuts</a:t>
            </a:r>
          </a:p>
          <a:p>
            <a:pPr lvl="1"/>
            <a:r>
              <a:rPr lang="en-US" sz="2400" dirty="0"/>
              <a:t>Measurements with </a:t>
            </a:r>
            <a:r>
              <a:rPr lang="en-US" sz="2400" dirty="0" err="1"/>
              <a:t>add’l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shielding after detector </a:t>
            </a:r>
            <a:br>
              <a:rPr lang="en-US" sz="2400" dirty="0"/>
            </a:br>
            <a:r>
              <a:rPr lang="en-US" sz="2400" dirty="0"/>
              <a:t>upgrade later this spring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The 8-Pack LPSD used for ARCS.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624818" cy="35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neutron.ornl.gov/user_data/sans1/GP_SANS_data/exp161/Datafiles/Images/CG2_exp161_scan0061_00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21" r="45115" b="5444"/>
          <a:stretch/>
        </p:blipFill>
        <p:spPr bwMode="auto">
          <a:xfrm>
            <a:off x="5181600" y="3886200"/>
            <a:ext cx="3328465" cy="291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60" y="6468972"/>
            <a:ext cx="385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K. D. Berry </a:t>
            </a:r>
            <a:r>
              <a:rPr lang="en-US" i="1" dirty="0"/>
              <a:t>et al</a:t>
            </a:r>
            <a:r>
              <a:rPr lang="en-US" dirty="0"/>
              <a:t>, </a:t>
            </a:r>
            <a:r>
              <a:rPr lang="en-US" i="1" dirty="0"/>
              <a:t>NIMA</a:t>
            </a:r>
            <a:r>
              <a:rPr lang="en-US" dirty="0"/>
              <a:t> </a:t>
            </a:r>
            <a:r>
              <a:rPr lang="en-US" b="1" dirty="0"/>
              <a:t>693</a:t>
            </a:r>
            <a:r>
              <a:rPr lang="en-US" dirty="0"/>
              <a:t> (2012) 179</a:t>
            </a:r>
          </a:p>
        </p:txBody>
      </p:sp>
    </p:spTree>
    <p:extLst>
      <p:ext uri="{BB962C8B-B14F-4D97-AF65-F5344CB8AC3E}">
        <p14:creationId xmlns:p14="http://schemas.microsoft.com/office/powerpoint/2010/main" val="124869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6836"/>
          </a:xfrm>
        </p:spPr>
        <p:txBody>
          <a:bodyPr/>
          <a:lstStyle/>
          <a:p>
            <a:r>
              <a:rPr lang="en-US" dirty="0"/>
              <a:t>Disappearance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644"/>
            <a:ext cx="4724400" cy="4926520"/>
          </a:xfrm>
        </p:spPr>
        <p:txBody>
          <a:bodyPr>
            <a:normAutofit/>
          </a:bodyPr>
          <a:lstStyle/>
          <a:p>
            <a:r>
              <a:rPr lang="en-US" dirty="0"/>
              <a:t>Require 10</a:t>
            </a:r>
            <a:r>
              <a:rPr lang="en-US" baseline="30000" dirty="0"/>
              <a:t>-6</a:t>
            </a:r>
            <a:r>
              <a:rPr lang="en-US" dirty="0"/>
              <a:t> level or better monitoring for neutron flux</a:t>
            </a:r>
            <a:endParaRPr lang="en-US" baseline="30000" dirty="0"/>
          </a:p>
          <a:p>
            <a:r>
              <a:rPr lang="en-US" dirty="0"/>
              <a:t>Use detector provided by    n-</a:t>
            </a:r>
            <a:r>
              <a:rPr lang="en-US" baseline="30000" dirty="0"/>
              <a:t>3</a:t>
            </a:r>
            <a:r>
              <a:rPr lang="en-US" dirty="0"/>
              <a:t>He experiment</a:t>
            </a:r>
          </a:p>
          <a:p>
            <a:pPr lvl="1"/>
            <a:r>
              <a:rPr lang="en-US" i="1" dirty="0"/>
              <a:t>n+</a:t>
            </a:r>
            <a:r>
              <a:rPr lang="en-US" i="1" baseline="30000" dirty="0"/>
              <a:t>3</a:t>
            </a:r>
            <a:r>
              <a:rPr lang="en-US" i="1" dirty="0"/>
              <a:t>He→t+p</a:t>
            </a:r>
          </a:p>
          <a:p>
            <a:r>
              <a:rPr lang="en-US" dirty="0"/>
              <a:t>Flux monitoring should be statistics 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69458"/>
            <a:ext cx="38290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7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6836"/>
          </a:xfrm>
        </p:spPr>
        <p:txBody>
          <a:bodyPr/>
          <a:lstStyle/>
          <a:p>
            <a:r>
              <a:rPr lang="en-US" dirty="0"/>
              <a:t>Expected sensitivity @ HFIR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644"/>
            <a:ext cx="4413408" cy="492652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Neutron flux ~ 10</a:t>
            </a:r>
            <a:r>
              <a:rPr lang="en-US" sz="2800" baseline="30000" dirty="0"/>
              <a:t>9</a:t>
            </a:r>
            <a:r>
              <a:rPr lang="en-US" sz="2800" dirty="0"/>
              <a:t> n/s</a:t>
            </a:r>
            <a:r>
              <a:rPr lang="en-US" sz="2800" baseline="30000" dirty="0"/>
              <a:t>1</a:t>
            </a:r>
          </a:p>
          <a:p>
            <a:r>
              <a:rPr lang="en-US" sz="2800" dirty="0"/>
              <a:t>Phase 1: Disappearance  </a:t>
            </a:r>
          </a:p>
          <a:p>
            <a:pPr lvl="1"/>
            <a:r>
              <a:rPr lang="en-US" sz="2400" dirty="0"/>
              <a:t>2 years R&amp;D/implementation</a:t>
            </a:r>
          </a:p>
          <a:p>
            <a:pPr lvl="1"/>
            <a:r>
              <a:rPr lang="en-US" sz="2400" dirty="0"/>
              <a:t>Limit of </a:t>
            </a:r>
            <a:r>
              <a:rPr lang="el-GR" sz="2400" dirty="0"/>
              <a:t>τ</a:t>
            </a:r>
            <a:r>
              <a:rPr lang="en-US" sz="2400" dirty="0"/>
              <a:t> &gt; 15 s (2 </a:t>
            </a:r>
            <a:r>
              <a:rPr lang="el-GR" sz="2400" dirty="0"/>
              <a:t>σ</a:t>
            </a:r>
            <a:r>
              <a:rPr lang="en-US" sz="2400" dirty="0"/>
              <a:t>) in 2 weeks (with statistics-limited monitor)</a:t>
            </a:r>
          </a:p>
          <a:p>
            <a:r>
              <a:rPr lang="en-US" sz="2800" dirty="0"/>
              <a:t>Phase 2: Regeneration </a:t>
            </a:r>
          </a:p>
          <a:p>
            <a:pPr lvl="1"/>
            <a:r>
              <a:rPr lang="en-US" sz="2400" dirty="0"/>
              <a:t>1 year R&amp;D/implementation (req. coordination with BES)</a:t>
            </a:r>
          </a:p>
          <a:p>
            <a:pPr lvl="1"/>
            <a:r>
              <a:rPr lang="en-US" sz="2400" dirty="0"/>
              <a:t>Limit of </a:t>
            </a:r>
            <a:r>
              <a:rPr lang="el-GR" sz="2400" dirty="0"/>
              <a:t>τ</a:t>
            </a:r>
            <a:r>
              <a:rPr lang="en-US" sz="2400" dirty="0"/>
              <a:t> &gt; 15 s (2 </a:t>
            </a:r>
            <a:r>
              <a:rPr lang="el-GR" sz="2400" dirty="0"/>
              <a:t>σ</a:t>
            </a:r>
            <a:r>
              <a:rPr lang="en-US" sz="2400" dirty="0"/>
              <a:t>) in 2 weeks (with 0.05 cps </a:t>
            </a:r>
            <a:r>
              <a:rPr lang="en-US" sz="2400" dirty="0" err="1"/>
              <a:t>bkgd</a:t>
            </a:r>
            <a:r>
              <a:rPr lang="en-US" sz="2400" dirty="0"/>
              <a:t>)</a:t>
            </a:r>
          </a:p>
          <a:p>
            <a:r>
              <a:rPr lang="en-US" sz="2800" dirty="0"/>
              <a:t>Project funds &lt; $0.5M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411602"/>
            <a:ext cx="396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positive signal at </a:t>
            </a:r>
            <a:r>
              <a:rPr lang="el-GR" dirty="0"/>
              <a:t>τ</a:t>
            </a:r>
            <a:r>
              <a:rPr lang="en-US" dirty="0"/>
              <a:t> = 10 s, </a:t>
            </a:r>
          </a:p>
          <a:p>
            <a:r>
              <a:rPr lang="en-US" dirty="0"/>
              <a:t>14 days beam time, 10 </a:t>
            </a:r>
            <a:r>
              <a:rPr lang="en-US" dirty="0" err="1"/>
              <a:t>mG</a:t>
            </a:r>
            <a:r>
              <a:rPr lang="en-US" dirty="0"/>
              <a:t> step size</a:t>
            </a:r>
          </a:p>
          <a:p>
            <a:r>
              <a:rPr lang="en-US" dirty="0"/>
              <a:t>(0.05 Hz </a:t>
            </a:r>
            <a:r>
              <a:rPr lang="en-US" dirty="0" err="1"/>
              <a:t>bkgd</a:t>
            </a:r>
            <a:r>
              <a:rPr lang="en-US" dirty="0"/>
              <a:t>, stats-limited n detectors)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8" y="1121466"/>
            <a:ext cx="3888556" cy="4264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721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477000"/>
            <a:ext cx="3186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L. Crow et al, </a:t>
            </a:r>
            <a:r>
              <a:rPr lang="en-US" sz="1600" i="1" dirty="0"/>
              <a:t>NIMA</a:t>
            </a:r>
            <a:r>
              <a:rPr lang="en-US" sz="1600" dirty="0"/>
              <a:t> </a:t>
            </a:r>
            <a:r>
              <a:rPr lang="en-US" sz="1600" b="1" dirty="0"/>
              <a:t>634</a:t>
            </a:r>
            <a:r>
              <a:rPr lang="en-US" sz="1600" dirty="0"/>
              <a:t> (2011) S71</a:t>
            </a:r>
          </a:p>
        </p:txBody>
      </p:sp>
    </p:spTree>
    <p:extLst>
      <p:ext uri="{BB962C8B-B14F-4D97-AF65-F5344CB8AC3E}">
        <p14:creationId xmlns:p14="http://schemas.microsoft.com/office/powerpoint/2010/main" val="117999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0586"/>
          </a:xfrm>
        </p:spPr>
        <p:txBody>
          <a:bodyPr>
            <a:noAutofit/>
          </a:bodyPr>
          <a:lstStyle/>
          <a:p>
            <a:r>
              <a:rPr lang="en-US" sz="4000" dirty="0"/>
              <a:t>Conclusion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7498" y="5361444"/>
            <a:ext cx="8028060" cy="1360031"/>
            <a:chOff x="22499" y="1437726"/>
            <a:chExt cx="5688748" cy="96372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39887"/>
              <a:ext cx="29432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2499" y="1437726"/>
              <a:ext cx="5688748" cy="963729"/>
              <a:chOff x="22499" y="1437726"/>
              <a:chExt cx="5688748" cy="96372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42604" y="2020455"/>
                <a:ext cx="5568643" cy="381000"/>
              </a:xfrm>
              <a:prstGeom prst="rect">
                <a:avLst/>
              </a:prstGeom>
              <a:noFill/>
              <a:ln w="476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" y="2057400"/>
                <a:ext cx="54483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2206048" y="2209800"/>
                <a:ext cx="3276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90500" y="2362200"/>
                <a:ext cx="3276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4"/>
              <p:cNvSpPr/>
              <p:nvPr/>
            </p:nvSpPr>
            <p:spPr>
              <a:xfrm>
                <a:off x="22499" y="1437726"/>
                <a:ext cx="4953000" cy="283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Dark Sectors 2016 Workshop: Community Report</a:t>
                </a:r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552536"/>
            <a:ext cx="8534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Mirror Matter is a viable candidate for Dark Matter with testable predictions in n-n’ oscillations.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search using GP-SANS:  small, low cost, short </a:t>
            </a:r>
            <a:r>
              <a:rPr lang="en-US" sz="2400" dirty="0" err="1"/>
              <a:t>beamtime</a:t>
            </a:r>
            <a:r>
              <a:rPr lang="en-US" sz="2400" dirty="0"/>
              <a:t>, large potential impact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Controversy in UCN storage experiments will be resolved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Pursuing ORNL  partial support through LDRD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Stepping stone to future parasitic experiment at SNS Second Target Station or ESS</a:t>
            </a:r>
          </a:p>
        </p:txBody>
      </p:sp>
    </p:spTree>
    <p:extLst>
      <p:ext uri="{BB962C8B-B14F-4D97-AF65-F5344CB8AC3E}">
        <p14:creationId xmlns:p14="http://schemas.microsoft.com/office/powerpoint/2010/main" val="17613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96" y="1670906"/>
            <a:ext cx="8565415" cy="45012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K Bailey, B Bailey, L Broussard, V Cianciolo, L </a:t>
            </a:r>
            <a:r>
              <a:rPr lang="en-US" sz="1800" dirty="0" err="1"/>
              <a:t>DeBeer-Schmitt</a:t>
            </a:r>
            <a:r>
              <a:rPr lang="en-US" sz="1800" dirty="0"/>
              <a:t>, A Galindo-</a:t>
            </a:r>
            <a:r>
              <a:rPr lang="en-US" sz="1800" dirty="0" err="1"/>
              <a:t>Uribarri</a:t>
            </a:r>
            <a:r>
              <a:rPr lang="en-US" sz="1800" dirty="0"/>
              <a:t>, F Gallmeier, G. Greene, E Iverson, S Penttila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Oak Ridge National Laboratory</a:t>
            </a:r>
          </a:p>
          <a:p>
            <a:pPr marL="0" indent="0" algn="ctr">
              <a:buNone/>
            </a:pPr>
            <a:r>
              <a:rPr lang="en-US" sz="1800" dirty="0"/>
              <a:t>J Barrow, L </a:t>
            </a:r>
            <a:r>
              <a:rPr lang="en-US" sz="1800" dirty="0" err="1"/>
              <a:t>Heilbronne</a:t>
            </a:r>
            <a:r>
              <a:rPr lang="en-US" sz="1800" dirty="0"/>
              <a:t>, M Frost, Y </a:t>
            </a:r>
            <a:r>
              <a:rPr lang="en-US" sz="1800" dirty="0" err="1"/>
              <a:t>Kamyshkov</a:t>
            </a:r>
            <a:r>
              <a:rPr lang="en-US" sz="1800" dirty="0"/>
              <a:t>, C Redding, A </a:t>
            </a:r>
            <a:r>
              <a:rPr lang="en-US" sz="1800" dirty="0" err="1"/>
              <a:t>Ruggles</a:t>
            </a:r>
            <a:r>
              <a:rPr lang="en-US" sz="1800" dirty="0"/>
              <a:t>, B Rybolt, L Townsend, L Varriano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University of Tennessee Knoxville</a:t>
            </a:r>
          </a:p>
          <a:p>
            <a:pPr marL="0" indent="0" algn="ctr">
              <a:buNone/>
            </a:pPr>
            <a:r>
              <a:rPr lang="en-US" sz="1800" dirty="0"/>
              <a:t>C Crawford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University of Kentucky Lexington</a:t>
            </a:r>
          </a:p>
          <a:p>
            <a:pPr marL="0" indent="0" algn="ctr">
              <a:buNone/>
            </a:pPr>
            <a:r>
              <a:rPr lang="en-US" sz="1800" dirty="0"/>
              <a:t>I </a:t>
            </a:r>
            <a:r>
              <a:rPr lang="en-US" sz="1800" dirty="0" err="1"/>
              <a:t>Novikov</a:t>
            </a:r>
            <a:endParaRPr lang="en-US" sz="18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Western Kentucky University</a:t>
            </a:r>
          </a:p>
          <a:p>
            <a:pPr marL="0" indent="0" algn="ctr">
              <a:buNone/>
            </a:pPr>
            <a:r>
              <a:rPr lang="en-US" sz="1800" dirty="0"/>
              <a:t>D Baxter, C-Y Liu, M Snow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Indiana University</a:t>
            </a:r>
          </a:p>
          <a:p>
            <a:pPr marL="0" indent="0" algn="ctr">
              <a:buNone/>
            </a:pPr>
            <a:r>
              <a:rPr lang="en-US" sz="1800" dirty="0"/>
              <a:t>A Young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North Carolina State University</a:t>
            </a:r>
          </a:p>
        </p:txBody>
      </p:sp>
      <p:pic>
        <p:nvPicPr>
          <p:cNvPr id="4" name="Picture 3" descr="ut_seal_orange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6" y="3074710"/>
            <a:ext cx="1321929" cy="180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86" y="3236824"/>
            <a:ext cx="2562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69" y="5197681"/>
            <a:ext cx="1226282" cy="1226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951" y="4011804"/>
            <a:ext cx="16002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224" y="4034541"/>
            <a:ext cx="1631959" cy="1631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3573" y="4809932"/>
            <a:ext cx="1610427" cy="16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6822" y="152400"/>
            <a:ext cx="621997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History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of Mirror 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Matter Theory</a:t>
            </a:r>
            <a:endParaRPr lang="en-US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914400"/>
            <a:ext cx="9423991" cy="51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715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5715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715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715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715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   Left-Right symmetry </a:t>
            </a:r>
            <a:r>
              <a:rPr lang="en-US" sz="2400" dirty="0" smtClean="0">
                <a:solidFill>
                  <a:prstClr val="black"/>
                </a:solidFill>
                <a:sym typeface="Symbol" pitchFamily="18" charset="2"/>
              </a:rPr>
              <a:t>can be restored in nature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sym typeface="Symbol" pitchFamily="18" charset="2"/>
              </a:rPr>
              <a:t>                 </a:t>
            </a:r>
            <a:r>
              <a:rPr lang="en-US" sz="2000" dirty="0" smtClean="0">
                <a:solidFill>
                  <a:srgbClr val="7030A0"/>
                </a:solidFill>
                <a:sym typeface="Symbol" pitchFamily="18" charset="2"/>
              </a:rPr>
              <a:t>	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sym typeface="Symbol" pitchFamily="18" charset="2"/>
              </a:rPr>
              <a:t>               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</a:t>
            </a:r>
            <a:r>
              <a:rPr lang="en-US" sz="2000" dirty="0" smtClean="0">
                <a:solidFill>
                  <a:srgbClr val="7030A0"/>
                </a:solidFill>
                <a:sym typeface="Symbol" pitchFamily="18" charset="2"/>
              </a:rPr>
              <a:t>                                                                          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Lee&amp;Yang (1956)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sym typeface="Symbol" pitchFamily="18" charset="2"/>
              </a:rPr>
              <a:t>   Mirror fermions can not have common E-M, Weak and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sym typeface="Symbol" pitchFamily="18" charset="2"/>
              </a:rPr>
              <a:t>      Strong Interactions but only common Gravity  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sym typeface="Symbol" pitchFamily="18" charset="2"/>
              </a:rPr>
              <a:t>                                              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Kobzarev, Okun, </a:t>
            </a:r>
            <a:r>
              <a:rPr lang="en-US" sz="2000" dirty="0" err="1" smtClean="0">
                <a:solidFill>
                  <a:srgbClr val="0000FF"/>
                </a:solidFill>
                <a:sym typeface="Symbol" pitchFamily="18" charset="2"/>
              </a:rPr>
              <a:t>Pomeranchuk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(1966)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smtClean="0"/>
              <a:t>   MM as a viable candidate for DM if T</a:t>
            </a:r>
            <a:r>
              <a:rPr lang="en-US" sz="2400" dirty="0" smtClean="0">
                <a:sym typeface="Symbol"/>
              </a:rPr>
              <a:t>/T &lt;&lt;1</a:t>
            </a:r>
          </a:p>
          <a:p>
            <a:pPr eaLnBrk="1" hangingPunct="1">
              <a:lnSpc>
                <a:spcPct val="120000"/>
              </a:lnSpc>
            </a:pPr>
            <a:r>
              <a:rPr lang="en-US" sz="2200" dirty="0"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                                                         </a:t>
            </a:r>
            <a:r>
              <a:rPr lang="en-US" sz="2000" dirty="0" smtClean="0">
                <a:solidFill>
                  <a:srgbClr val="0000FF"/>
                </a:solidFill>
              </a:rPr>
              <a:t>Berezhiani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Comelli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Vilante</a:t>
            </a:r>
            <a:r>
              <a:rPr lang="en-US" sz="2000" dirty="0" smtClean="0">
                <a:solidFill>
                  <a:srgbClr val="0000FF"/>
                </a:solidFill>
              </a:rPr>
              <a:t> (2001)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sym typeface="Symbol" pitchFamily="18" charset="2"/>
              </a:rPr>
              <a:t>  Mirror Dark Matter: cosmology, galaxy structure and 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sym typeface="Symbol" pitchFamily="18" charset="2"/>
              </a:rPr>
              <a:t>     direct detection</a:t>
            </a:r>
            <a:r>
              <a:rPr lang="en-US" sz="2400" dirty="0">
                <a:solidFill>
                  <a:prstClr val="black"/>
                </a:solidFill>
                <a:sym typeface="Symbol" pitchFamily="18" charset="2"/>
              </a:rPr>
              <a:t>	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	</a:t>
            </a:r>
          </a:p>
          <a:p>
            <a:pPr marL="457200" lvl="1" indent="0" eaLnBrk="1" hangingPunct="1">
              <a:lnSpc>
                <a:spcPct val="120000"/>
              </a:lnSpc>
            </a:pP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                                                                                    </a:t>
            </a:r>
            <a:r>
              <a:rPr lang="en-US" sz="2000" dirty="0">
                <a:solidFill>
                  <a:srgbClr val="0000FF"/>
                </a:solidFill>
                <a:sym typeface="UniversalMath1 BT" pitchFamily="18" charset="2"/>
              </a:rPr>
              <a:t>Foot </a:t>
            </a:r>
            <a:r>
              <a:rPr lang="en-US" sz="2000" dirty="0" smtClean="0">
                <a:solidFill>
                  <a:srgbClr val="0000FF"/>
                </a:solidFill>
                <a:sym typeface="UniversalMath1 BT" pitchFamily="18" charset="2"/>
              </a:rPr>
              <a:t>(2014)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Neutron Mirror-Neutron Oscillation</a:t>
            </a:r>
            <a:endParaRPr lang="en-US" sz="2400" dirty="0">
              <a:solidFill>
                <a:prstClr val="black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000" dirty="0">
                <a:solidFill>
                  <a:prstClr val="black"/>
                </a:solidFill>
              </a:rPr>
              <a:t>                                                              </a:t>
            </a:r>
            <a:r>
              <a:rPr lang="en-US" sz="2000" dirty="0" smtClean="0">
                <a:solidFill>
                  <a:prstClr val="black"/>
                </a:solidFill>
              </a:rPr>
              <a:t>                    </a:t>
            </a:r>
            <a:r>
              <a:rPr lang="en-US" sz="2000" dirty="0" smtClean="0">
                <a:solidFill>
                  <a:srgbClr val="0000FF"/>
                </a:solidFill>
              </a:rPr>
              <a:t>Berezhiani (2006-2014)</a:t>
            </a:r>
          </a:p>
        </p:txBody>
      </p:sp>
      <p:sp>
        <p:nvSpPr>
          <p:cNvPr id="63493" name="TextBox 12"/>
          <p:cNvSpPr txBox="1">
            <a:spLocks noChangeArrowheads="1"/>
          </p:cNvSpPr>
          <p:nvPr/>
        </p:nvSpPr>
        <p:spPr bwMode="auto">
          <a:xfrm>
            <a:off x="118820" y="6189206"/>
            <a:ext cx="90429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prstClr val="black"/>
                </a:solidFill>
              </a:rPr>
              <a:t>Review: “Mirror particles and mirror matter: 50 years of speculations and search.” by L.B. Okun, 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</a:rPr>
              <a:t>(Moscow, ITEP), 2006, 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1600" dirty="0" err="1" smtClean="0">
                <a:solidFill>
                  <a:prstClr val="black"/>
                </a:solidFill>
                <a:hlinkClick r:id="rId3"/>
              </a:rPr>
              <a:t>arxiv.org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/abs/hep-ph/0606202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(contains all references before 2006)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18278"/>
            <a:ext cx="2133600" cy="476250"/>
          </a:xfrm>
        </p:spPr>
        <p:txBody>
          <a:bodyPr/>
          <a:lstStyle/>
          <a:p>
            <a:pPr>
              <a:defRPr/>
            </a:pPr>
            <a:fld id="{A55FA7CF-E1DE-43AA-AF1F-7E64D0D5F31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8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205162"/>
            <a:ext cx="86868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of Dark Matter within Mirror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 Paradigm</a:t>
            </a:r>
            <a:b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2181" y="636646"/>
                <a:ext cx="8551080" cy="358434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b="1" dirty="0" smtClean="0">
                    <a:sym typeface="Symbol"/>
                  </a:rPr>
                  <a:t>Rich Dark Sector</a:t>
                </a:r>
              </a:p>
              <a:p>
                <a:pPr lvl="1"/>
                <a:r>
                  <a:rPr lang="en-US" sz="1800" dirty="0"/>
                  <a:t>MM can explain part or whole of Dark Matter</a:t>
                </a:r>
              </a:p>
              <a:p>
                <a:pPr lvl="1"/>
                <a:r>
                  <a:rPr lang="en-US" sz="1800" dirty="0"/>
                  <a:t>MM is self-interacting, collision-less, long-lived</a:t>
                </a:r>
              </a:p>
              <a:p>
                <a:pPr lvl="1"/>
                <a:r>
                  <a:rPr lang="en-US" sz="1800" dirty="0" smtClean="0"/>
                  <a:t>Spectrum of particles mass (like in </a:t>
                </a:r>
                <a:r>
                  <a:rPr lang="en-US" sz="1800" dirty="0"/>
                  <a:t>S</a:t>
                </a:r>
                <a:r>
                  <a:rPr lang="en-US" sz="1800" dirty="0" smtClean="0"/>
                  <a:t>tandard Model)</a:t>
                </a:r>
                <a:endParaRPr lang="en-US" sz="1800" dirty="0"/>
              </a:p>
              <a:p>
                <a:pPr lvl="1"/>
                <a:r>
                  <a:rPr lang="en-US" sz="1800" dirty="0"/>
                  <a:t>ℒ=ℒ</a:t>
                </a:r>
                <a:r>
                  <a:rPr lang="en-US" sz="1800" baseline="-25000" dirty="0"/>
                  <a:t>SM</a:t>
                </a:r>
                <a:r>
                  <a:rPr lang="en-US" sz="1800" dirty="0"/>
                  <a:t>+ℒ</a:t>
                </a:r>
                <a:r>
                  <a:rPr lang="en-US" sz="1800" baseline="-25000" dirty="0"/>
                  <a:t>SM’</a:t>
                </a:r>
                <a:r>
                  <a:rPr lang="en-US" sz="1800" dirty="0"/>
                  <a:t>+</a:t>
                </a:r>
                <a:r>
                  <a:rPr lang="en-US" sz="1800" dirty="0" err="1"/>
                  <a:t>ℒ</a:t>
                </a:r>
                <a:r>
                  <a:rPr lang="en-US" sz="1800" baseline="-25000" dirty="0" err="1"/>
                  <a:t>mix</a:t>
                </a:r>
                <a:r>
                  <a:rPr lang="en-US" sz="1800" baseline="-25000" dirty="0"/>
                  <a:t>  </a:t>
                </a:r>
                <a:r>
                  <a:rPr lang="en-US" sz="1800" dirty="0"/>
                  <a:t>New physics </a:t>
                </a:r>
                <a:r>
                  <a:rPr lang="en-US" sz="1800" dirty="0" smtClean="0"/>
                  <a:t>in </a:t>
                </a:r>
                <a:r>
                  <a:rPr lang="en-US" sz="2400" dirty="0" err="1"/>
                  <a:t>ℒ</a:t>
                </a:r>
                <a:r>
                  <a:rPr lang="en-US" sz="2400" baseline="-25000" dirty="0" err="1"/>
                  <a:t>mix</a:t>
                </a:r>
                <a:r>
                  <a:rPr lang="en-US" sz="2400" baseline="-25000" dirty="0"/>
                  <a:t>  </a:t>
                </a:r>
                <a:endParaRPr lang="en-US" sz="3200" b="1" dirty="0"/>
              </a:p>
              <a:p>
                <a:r>
                  <a:rPr lang="en-US" sz="2400" b="1" dirty="0" smtClean="0"/>
                  <a:t>MM and OM cosmology not equivalent</a:t>
                </a:r>
              </a:p>
              <a:p>
                <a:pPr marL="685800" lvl="1"/>
                <a:r>
                  <a:rPr lang="en-US" sz="1800" dirty="0"/>
                  <a:t>T’/T &lt;&lt;  </a:t>
                </a:r>
                <a:r>
                  <a:rPr lang="en-US" sz="1800" dirty="0" smtClean="0"/>
                  <a:t>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Symbol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Ω</m:t>
                        </m:r>
                      </m:e>
                      <m:sub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sz="1800" dirty="0" smtClean="0">
                  <a:sym typeface="Symbol"/>
                </a:endParaRPr>
              </a:p>
              <a:p>
                <a:pPr marL="685800" lvl="1"/>
                <a:r>
                  <a:rPr lang="en-US" sz="1800" dirty="0" smtClean="0">
                    <a:sym typeface="Symbol"/>
                  </a:rPr>
                  <a:t>MM </a:t>
                </a:r>
                <a:r>
                  <a:rPr lang="en-US" sz="1800" dirty="0">
                    <a:sym typeface="Symbol"/>
                  </a:rPr>
                  <a:t>abundance of He is higher than </a:t>
                </a:r>
                <a:r>
                  <a:rPr lang="en-US" sz="1800" dirty="0" smtClean="0">
                    <a:sym typeface="Symbol"/>
                  </a:rPr>
                  <a:t>H</a:t>
                </a:r>
                <a:endParaRPr lang="en-US" sz="1800" dirty="0">
                  <a:sym typeface="Symbol"/>
                </a:endParaRPr>
              </a:p>
              <a:p>
                <a:pPr marL="685800" lvl="1"/>
                <a:r>
                  <a:rPr lang="en-US" sz="1800" dirty="0" smtClean="0">
                    <a:sym typeface="Symbol"/>
                  </a:rPr>
                  <a:t>Mirror </a:t>
                </a:r>
                <a:r>
                  <a:rPr lang="en-US" sz="1800" dirty="0">
                    <a:sym typeface="Symbol"/>
                  </a:rPr>
                  <a:t>stars are older than ordinary </a:t>
                </a:r>
                <a:r>
                  <a:rPr lang="en-US" sz="1800" dirty="0" smtClean="0">
                    <a:sym typeface="Symbol"/>
                  </a:rPr>
                  <a:t>stars</a:t>
                </a:r>
                <a:endParaRPr lang="en-US" sz="1800" dirty="0">
                  <a:sym typeface="Symbol"/>
                </a:endParaRPr>
              </a:p>
              <a:p>
                <a:pPr lvl="1"/>
                <a:r>
                  <a:rPr lang="en-US" sz="1800" dirty="0" smtClean="0">
                    <a:sym typeface="Symbol"/>
                  </a:rPr>
                  <a:t>MM predicts small scale structure of DM</a:t>
                </a:r>
              </a:p>
              <a:p>
                <a:pPr marL="457200" lvl="1" indent="0">
                  <a:buNone/>
                </a:pPr>
                <a:endParaRPr lang="en-US" sz="1800" baseline="-25000" dirty="0"/>
              </a:p>
              <a:p>
                <a:pPr lvl="1"/>
                <a:endParaRPr lang="en-US" sz="2300" dirty="0" smtClean="0"/>
              </a:p>
              <a:p>
                <a:pPr lvl="1"/>
                <a:endParaRPr lang="en-US" sz="2300" dirty="0" smtClean="0">
                  <a:sym typeface="Symbol"/>
                </a:endParaRPr>
              </a:p>
              <a:p>
                <a:pPr marL="1200150" lvl="3" indent="-342900"/>
                <a:endParaRPr lang="en-US" sz="27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600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181" y="636646"/>
                <a:ext cx="8551080" cy="3584341"/>
              </a:xfrm>
              <a:blipFill rotWithShape="1">
                <a:blip r:embed="rId2"/>
                <a:stretch>
                  <a:fillRect l="-99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87763" y="3733800"/>
            <a:ext cx="5951980" cy="2928078"/>
            <a:chOff x="192606" y="731240"/>
            <a:chExt cx="8875792" cy="5773470"/>
          </a:xfrm>
        </p:grpSpPr>
        <p:pic>
          <p:nvPicPr>
            <p:cNvPr id="6" name="Picture 2" descr="http://www.kip.uni-heidelberg.de/~coulon/Lectures/SM/SM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06" y="2286000"/>
              <a:ext cx="4572000" cy="421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kip.uni-heidelberg.de/~coulon/Lectures/SM/SM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09385" y="2338128"/>
              <a:ext cx="4459013" cy="4114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844984" y="731240"/>
              <a:ext cx="1223412" cy="923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905"/>
                  <a:gradFill>
                    <a:gsLst>
                      <a:gs pos="0">
                        <a:srgbClr val="2D2D8A">
                          <a:shade val="20000"/>
                          <a:satMod val="200000"/>
                        </a:srgbClr>
                      </a:gs>
                      <a:gs pos="78000">
                        <a:srgbClr val="2D2D8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2D2D8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SM</a:t>
              </a:r>
              <a:endParaRPr lang="en-US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28773" y="743910"/>
              <a:ext cx="1414169" cy="9233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pc="50" dirty="0" smtClean="0">
                  <a:ln w="12700" cmpd="sng">
                    <a:solidFill>
                      <a:srgbClr val="2D2D8A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2D2D8A">
                      <a:tint val="1000"/>
                    </a:srgbClr>
                  </a:solidFill>
                  <a:effectLst>
                    <a:glow rad="53100">
                      <a:srgbClr val="2D2D8A">
                        <a:satMod val="180000"/>
                        <a:alpha val="30000"/>
                      </a:srgbClr>
                    </a:glow>
                  </a:effectLst>
                </a:rPr>
                <a:t>SM</a:t>
              </a:r>
              <a:r>
                <a:rPr lang="en-US" sz="5400" b="1" spc="50" dirty="0" smtClean="0">
                  <a:ln w="12700" cmpd="sng">
                    <a:solidFill>
                      <a:srgbClr val="2D2D8A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2D2D8A">
                      <a:tint val="1000"/>
                    </a:srgbClr>
                  </a:solidFill>
                  <a:effectLst>
                    <a:glow rad="53100">
                      <a:srgbClr val="2D2D8A">
                        <a:satMod val="180000"/>
                        <a:alpha val="30000"/>
                      </a:srgbClr>
                    </a:glow>
                  </a:effectLst>
                  <a:sym typeface="Symbol"/>
                </a:rPr>
                <a:t></a:t>
              </a:r>
              <a:endParaRPr lang="en-US" sz="54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1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8"/>
          <a:stretch/>
        </p:blipFill>
        <p:spPr bwMode="auto">
          <a:xfrm>
            <a:off x="0" y="-91440"/>
            <a:ext cx="9296400" cy="6949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Rectangle 1"/>
          <p:cNvSpPr/>
          <p:nvPr/>
        </p:nvSpPr>
        <p:spPr>
          <a:xfrm>
            <a:off x="2309652" y="152398"/>
            <a:ext cx="45247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3175" cmpd="sng">
                  <a:solidFill>
                    <a:srgbClr val="00B0F0"/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Portals to the mirror world</a:t>
            </a:r>
            <a:endParaRPr lang="en-US" sz="2800" b="1" spc="50" dirty="0">
              <a:ln w="3175" cmpd="sng">
                <a:solidFill>
                  <a:srgbClr val="00B0F0"/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366" y="4800600"/>
            <a:ext cx="51924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prstClr val="white"/>
                </a:solidFill>
              </a:rPr>
              <a:t> All neutrals:</a:t>
            </a:r>
          </a:p>
          <a:p>
            <a:pPr marL="342900" indent="-342900">
              <a:buFontTx/>
              <a:buAutoNum type="alphaLcParenBoth"/>
            </a:pPr>
            <a:r>
              <a:rPr lang="en-US" sz="2400" dirty="0" smtClean="0">
                <a:solidFill>
                  <a:prstClr val="white"/>
                </a:solidFill>
              </a:rPr>
              <a:t> Neutrinos</a:t>
            </a:r>
          </a:p>
          <a:p>
            <a:pPr marL="342900" indent="-342900">
              <a:buFontTx/>
              <a:buAutoNum type="alphaLcParenBoth"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Neutrons</a:t>
            </a:r>
          </a:p>
          <a:p>
            <a:pPr marL="342900" indent="-342900">
              <a:buFontTx/>
              <a:buAutoNum type="alphaLcParenBoth"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Photons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+ Heavy neutral messenger particles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31617"/>
            <a:ext cx="2133600" cy="365125"/>
          </a:xfrm>
        </p:spPr>
        <p:txBody>
          <a:bodyPr/>
          <a:lstStyle/>
          <a:p>
            <a:pPr>
              <a:defRPr/>
            </a:pPr>
            <a:fld id="{73AE8E07-2145-4FC8-BE4F-E3FCFB9A27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039533"/>
            <a:ext cx="15055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/>
            <a:r>
              <a:rPr lang="en-US" sz="3600" dirty="0" err="1">
                <a:solidFill>
                  <a:schemeClr val="bg1"/>
                </a:solidFill>
              </a:rPr>
              <a:t>ℒ</a:t>
            </a:r>
            <a:r>
              <a:rPr lang="en-US" sz="3600" baseline="-25000" dirty="0" err="1">
                <a:solidFill>
                  <a:schemeClr val="bg1"/>
                </a:solidFill>
              </a:rPr>
              <a:t>mix</a:t>
            </a:r>
            <a:r>
              <a:rPr lang="en-US" sz="3600" baseline="-25000" dirty="0">
                <a:solidFill>
                  <a:schemeClr val="bg1"/>
                </a:solidFill>
              </a:rPr>
              <a:t> 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542" y="-60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Neutron-Mirror Neutron Oscillation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806987"/>
                <a:ext cx="5791200" cy="36824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>
                    <a:latin typeface="Cambria Math"/>
                  </a:rPr>
                  <a:t>Probability to oscillate from neutron to mirror neutron.</a:t>
                </a:r>
                <a:r>
                  <a:rPr lang="en-US" sz="1800" dirty="0"/>
                  <a:t> </a:t>
                </a:r>
                <a:endParaRPr lang="en-US" sz="18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 smtClean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1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𝜔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i="1">
                        <a:latin typeface="Cambria Math"/>
                      </a:rPr>
                      <m:t>,  </m:t>
                    </m:r>
                    <m:r>
                      <a:rPr lang="en-US" sz="1800" i="1" dirty="0">
                        <a:latin typeface="Cambria Math"/>
                      </a:rPr>
                      <m:t>𝜇</m:t>
                    </m:r>
                    <m:r>
                      <a:rPr lang="en-US" sz="1800" i="1" dirty="0">
                        <a:latin typeface="Cambria Math"/>
                      </a:rPr>
                      <m:t>=</m:t>
                    </m:r>
                    <m:r>
                      <a:rPr lang="en-US" sz="1800" i="1" dirty="0">
                        <a:latin typeface="Cambria Math"/>
                      </a:rPr>
                      <m:t>𝜇</m:t>
                    </m:r>
                    <m:r>
                      <a:rPr lang="en-US" sz="1800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𝜏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1800" dirty="0"/>
                  <a:t>  </a:t>
                </a:r>
                <a:endParaRPr lang="en-US" sz="18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t is determined by neutron velocity and free path length.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𝜏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</a:rPr>
                      <m:t>𝛽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</a:rPr>
                      <m:t>𝑎𝑛𝑑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𝜔</m:t>
                    </m:r>
                    <m:r>
                      <a:rPr lang="en-US" sz="1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dirty="0"/>
                  <a:t> are unknown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806987"/>
                <a:ext cx="5791200" cy="3682426"/>
              </a:xfrm>
              <a:blipFill rotWithShape="1">
                <a:blip r:embed="rId2"/>
                <a:stretch>
                  <a:fillRect l="-947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8215"/>
            <a:ext cx="6635129" cy="136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8887" y="2514600"/>
            <a:ext cx="2843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Berezhiani</a:t>
            </a:r>
            <a:r>
              <a:rPr lang="en-US" sz="1600" dirty="0" smtClean="0"/>
              <a:t>, Bento</a:t>
            </a:r>
          </a:p>
          <a:p>
            <a:r>
              <a:rPr lang="en-US" sz="1600" dirty="0" err="1" smtClean="0"/>
              <a:t>Phys.Rev.Lett</a:t>
            </a:r>
            <a:r>
              <a:rPr lang="en-US" sz="1600" dirty="0"/>
              <a:t>. 96 (2006) 081801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8396" y="898310"/>
            <a:ext cx="622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Hamiltonian of free neutron in the presence of a magnetic 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5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847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91075"/>
            <a:ext cx="3390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4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29" y="453501"/>
            <a:ext cx="1972323" cy="19822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320494"/>
                <a:ext cx="4343400" cy="2329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Resonance occurs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𝜔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is maximized when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=1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endParaRPr lang="en-US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[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Probability </a:t>
                </a:r>
                <a:r>
                  <a:rPr lang="en-US" dirty="0"/>
                  <a:t>of oscillation grows with t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endParaRPr lang="en-US" sz="16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0494"/>
                <a:ext cx="4343400" cy="2329164"/>
              </a:xfrm>
              <a:prstGeom prst="rect">
                <a:avLst/>
              </a:prstGeom>
              <a:blipFill rotWithShape="1">
                <a:blip r:embed="rId3"/>
                <a:stretch>
                  <a:fillRect l="-1264" t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214353"/>
            <a:ext cx="4311057" cy="30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3880622"/>
                <a:ext cx="15727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</a:rPr>
                        <m:t>=15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        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80622"/>
                <a:ext cx="157279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263955" y="2805609"/>
            <a:ext cx="339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of misalignment of B and B’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59793" y="5223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65964" y="3180723"/>
            <a:ext cx="4343400" cy="3188300"/>
            <a:chOff x="4876800" y="2671466"/>
            <a:chExt cx="4343400" cy="3188300"/>
          </a:xfrm>
        </p:grpSpPr>
        <p:grpSp>
          <p:nvGrpSpPr>
            <p:cNvPr id="11" name="Group 10"/>
            <p:cNvGrpSpPr/>
            <p:nvPr/>
          </p:nvGrpSpPr>
          <p:grpSpPr>
            <a:xfrm>
              <a:off x="4876800" y="2671466"/>
              <a:ext cx="4343400" cy="3188300"/>
              <a:chOff x="1388421" y="993352"/>
              <a:chExt cx="6701479" cy="458829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388421" y="1066800"/>
                <a:ext cx="6701479" cy="4514850"/>
                <a:chOff x="537521" y="1143000"/>
                <a:chExt cx="6701479" cy="4514850"/>
              </a:xfrm>
            </p:grpSpPr>
            <p:pic>
              <p:nvPicPr>
                <p:cNvPr id="18" name="Picture 2" descr="C:\Users\Neutrino\Dropbox\presentation_pictures\mirror_neutron\cos_beta_B.gif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1143000"/>
                  <a:ext cx="6629400" cy="4514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-446178" y="2364647"/>
                  <a:ext cx="2571760" cy="60436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Neutrons/MWs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442218" y="993352"/>
                    <a:ext cx="5647682" cy="44292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prstClr val="black"/>
                        </a:solidFill>
                      </a:rPr>
                      <a:t>Example:  </a:t>
                    </a:r>
                    <a14:m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𝜏</m:t>
                        </m:r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=3</m:t>
                        </m:r>
                      </m:oMath>
                    </a14:m>
                    <a:r>
                      <a:rPr lang="en-US" sz="1400" dirty="0" smtClean="0">
                        <a:solidFill>
                          <a:prstClr val="black"/>
                        </a:solidFill>
                      </a:rPr>
                      <a:t>, B’ = 110 </a:t>
                    </a:r>
                    <a:r>
                      <a:rPr lang="en-US" sz="1400" dirty="0" err="1" smtClean="0">
                        <a:solidFill>
                          <a:prstClr val="black"/>
                        </a:solidFill>
                      </a:rPr>
                      <a:t>mG</a:t>
                    </a:r>
                    <a:endParaRPr lang="en-US" sz="14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2218" y="993352"/>
                    <a:ext cx="5647682" cy="44292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500" t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/>
              <p:cNvCxnSpPr/>
              <p:nvPr/>
            </p:nvCxnSpPr>
            <p:spPr>
              <a:xfrm>
                <a:off x="3146033" y="4281548"/>
                <a:ext cx="15765" cy="77009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720662" y="1734207"/>
                <a:ext cx="0" cy="3315783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2079600" y="4279900"/>
                <a:ext cx="2839118" cy="1462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2079600" y="1719580"/>
                <a:ext cx="2839118" cy="1462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5701725" y="503654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85777" y="3412043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4x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7799" y="2435785"/>
                <a:ext cx="2516073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" y="2435785"/>
                <a:ext cx="2516073" cy="4277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7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76200"/>
            <a:ext cx="96012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n/>
                <a:solidFill>
                  <a:schemeClr val="accent3"/>
                </a:solidFill>
              </a:rPr>
              <a:t>Controversial Results of two UCN 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experiments (see PDG)</a:t>
            </a:r>
            <a:r>
              <a:rPr lang="en-US" sz="3200" b="1" dirty="0">
                <a:ln/>
                <a:solidFill>
                  <a:schemeClr val="accent3"/>
                </a:solidFill>
              </a:rPr>
              <a:t/>
            </a:r>
            <a:br>
              <a:rPr lang="en-US" sz="3200" b="1" dirty="0">
                <a:ln/>
                <a:solidFill>
                  <a:schemeClr val="accent3"/>
                </a:solidFill>
              </a:rPr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1000" y="685800"/>
                <a:ext cx="4191000" cy="21637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en-US" dirty="0" smtClean="0"/>
                  <a:t>Experiment: Serebrov et al., Analysis: Berezhiani et al. </a:t>
                </a:r>
                <a:r>
                  <a:rPr lang="en-US" b="1" dirty="0">
                    <a:solidFill>
                      <a:srgbClr val="FF0000"/>
                    </a:solidFill>
                  </a:rPr>
                  <a:t>5.2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effect consistent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∈(2−10)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 (90 – 120) mG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1000" y="685800"/>
                <a:ext cx="4191000" cy="2163763"/>
              </a:xfrm>
              <a:blipFill rotWithShape="1">
                <a:blip r:embed="rId2"/>
                <a:stretch>
                  <a:fillRect l="-2329" t="-2542" r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724400" y="609600"/>
                <a:ext cx="4041775" cy="3951288"/>
              </a:xfrm>
            </p:spPr>
            <p:txBody>
              <a:bodyPr/>
              <a:lstStyle/>
              <a:p>
                <a:pPr marL="514350" indent="-514350">
                  <a:buAutoNum type="arabicPeriod" startAt="2"/>
                </a:pPr>
                <a:r>
                  <a:rPr lang="en-US" dirty="0"/>
                  <a:t>Experiment and Analysis: Altarev et al</a:t>
                </a:r>
                <a:r>
                  <a:rPr lang="en-US" dirty="0" smtClean="0"/>
                  <a:t>. </a:t>
                </a:r>
                <a:r>
                  <a:rPr lang="en-US" b="1" dirty="0">
                    <a:solidFill>
                      <a:srgbClr val="FF0000"/>
                    </a:solidFill>
                  </a:rPr>
                  <a:t>no effect </a:t>
                </a:r>
                <a:r>
                  <a:rPr lang="en-US" dirty="0"/>
                  <a:t>at 95% CL.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&gt;12 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 (0 – 125) mG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724400" y="609600"/>
                <a:ext cx="4041775" cy="3951288"/>
              </a:xfrm>
              <a:blipFill rotWithShape="1">
                <a:blip r:embed="rId3"/>
                <a:stretch>
                  <a:fillRect l="-2262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19600" y="5626525"/>
                <a:ext cx="4724400" cy="1058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Best Fit Parameters :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=21.9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=25.3°,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=11.4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𝐵𝑒𝑠𝑡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𝐹𝑖𝑡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𝑑𝑜𝑓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17.86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17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sz="1600" dirty="0" smtClean="0"/>
                  <a:t>  </a:t>
                </a:r>
                <a:r>
                  <a:rPr lang="en-US" sz="16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𝐿𝑖𝑛𝑒𝑎𝑟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𝐹𝑖𝑡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: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𝑑𝑜𝑓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22.72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21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626525"/>
                <a:ext cx="4724400" cy="1058047"/>
              </a:xfrm>
              <a:prstGeom prst="rect">
                <a:avLst/>
              </a:prstGeom>
              <a:blipFill rotWithShape="1">
                <a:blip r:embed="rId5"/>
                <a:stretch>
                  <a:fillRect l="-1032" t="-2874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85800" y="5494734"/>
            <a:ext cx="3148807" cy="914400"/>
            <a:chOff x="209550" y="4171156"/>
            <a:chExt cx="2895600" cy="914400"/>
          </a:xfrm>
        </p:grpSpPr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84175" y="4267200"/>
              <a:ext cx="27209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prstClr val="black"/>
                  </a:solidFill>
                </a:rPr>
                <a:t>Measured </a:t>
              </a:r>
              <a:r>
                <a:rPr lang="en-US" dirty="0" smtClean="0">
                  <a:solidFill>
                    <a:prstClr val="black"/>
                  </a:solidFill>
                  <a:latin typeface="Cambria Math"/>
                  <a:ea typeface="Cambria Math"/>
                </a:rPr>
                <a:t>⇅ </a:t>
              </a:r>
              <a:r>
                <a:rPr lang="en-US" dirty="0" smtClean="0">
                  <a:solidFill>
                    <a:prstClr val="black"/>
                  </a:solidFill>
                </a:rPr>
                <a:t>asymmetry </a:t>
              </a:r>
              <a:r>
                <a:rPr lang="en-US" dirty="0" smtClean="0">
                  <a:solidFill>
                    <a:prstClr val="black"/>
                  </a:solidFill>
                  <a:sym typeface="Symbol" pitchFamily="18" charset="2"/>
                </a:rPr>
                <a:t></a:t>
              </a:r>
            </a:p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sym typeface="Symbol" pitchFamily="18" charset="2"/>
                </a:rPr>
                <a:t>~ (71.4)</a:t>
              </a:r>
              <a:r>
                <a:rPr lang="en-US" dirty="0" smtClean="0">
                  <a:solidFill>
                    <a:prstClr val="black"/>
                  </a:solidFill>
                  <a:sym typeface="UniversalMath1 BT" pitchFamily="18" charset="2"/>
                </a:rPr>
                <a:t>×10</a:t>
              </a:r>
              <a:r>
                <a:rPr lang="en-US" baseline="30000" dirty="0" smtClean="0">
                  <a:solidFill>
                    <a:prstClr val="black"/>
                  </a:solidFill>
                  <a:sym typeface="UniversalMath1 BT" pitchFamily="18" charset="2"/>
                </a:rPr>
                <a:t>4</a:t>
              </a:r>
              <a:r>
                <a:rPr lang="en-US" dirty="0" smtClean="0">
                  <a:solidFill>
                    <a:prstClr val="black"/>
                  </a:solidFill>
                  <a:sym typeface="UniversalMath1 BT" pitchFamily="18" charset="2"/>
                </a:rPr>
                <a:t>  (~5</a:t>
              </a:r>
              <a:r>
                <a:rPr lang="en-US" dirty="0" smtClean="0">
                  <a:solidFill>
                    <a:prstClr val="black"/>
                  </a:solidFill>
                  <a:sym typeface="Symbol" pitchFamily="18" charset="2"/>
                </a:rPr>
                <a:t>)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9550" y="4171156"/>
              <a:ext cx="28956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86" y="2849563"/>
            <a:ext cx="4162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3" y="2829783"/>
            <a:ext cx="3898200" cy="24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56" y="5121837"/>
            <a:ext cx="71840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3581400"/>
            <a:ext cx="321825" cy="84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08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93424" y="1102871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Disappearance Mode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621594" y="379495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Regeneration Mode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5830" y="2317630"/>
            <a:ext cx="914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Neutron source</a:t>
            </a:r>
            <a:endParaRPr lang="en-US" sz="1050" dirty="0"/>
          </a:p>
        </p:txBody>
      </p:sp>
      <p:sp>
        <p:nvSpPr>
          <p:cNvPr id="12" name="Rectangle 11"/>
          <p:cNvSpPr/>
          <p:nvPr/>
        </p:nvSpPr>
        <p:spPr>
          <a:xfrm>
            <a:off x="1985481" y="2392351"/>
            <a:ext cx="2142032" cy="463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B-Field Control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29251" y="2204768"/>
            <a:ext cx="216415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75820" y="2045930"/>
                <a:ext cx="961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820" y="2045930"/>
                <a:ext cx="961353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453844" y="3794949"/>
            <a:ext cx="858903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7263" y="1705304"/>
            <a:ext cx="788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Oscillation signal is a disappearance of neutrons at detector as function of B-Field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8534" y="6084163"/>
            <a:ext cx="75969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Regeneration and Disappearance Modes can be run concurrently and can be run parasitically with other cold neutron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79150" y="3042965"/>
            <a:ext cx="119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Neutron  </a:t>
            </a:r>
            <a:r>
              <a:rPr lang="en-US" dirty="0"/>
              <a:t>Detector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34197" y="2213434"/>
            <a:ext cx="172544" cy="7417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1113834" y="3042964"/>
            <a:ext cx="119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Flux Monitor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31269" y="4384108"/>
            <a:ext cx="7291483" cy="1647772"/>
            <a:chOff x="306695" y="3902678"/>
            <a:chExt cx="7697493" cy="2199664"/>
          </a:xfrm>
        </p:grpSpPr>
        <p:sp>
          <p:nvSpPr>
            <p:cNvPr id="9" name="Oval 8"/>
            <p:cNvSpPr/>
            <p:nvPr/>
          </p:nvSpPr>
          <p:spPr>
            <a:xfrm>
              <a:off x="335590" y="4705914"/>
              <a:ext cx="1033135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Neutron source</a:t>
              </a:r>
              <a:endParaRPr lang="en-US" sz="105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79885" y="4719895"/>
              <a:ext cx="2050212" cy="533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B-Field Control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78416" y="4559372"/>
              <a:ext cx="284384" cy="85444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9497" y="4719895"/>
              <a:ext cx="2099989" cy="533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B-Field Control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3614954" y="4732099"/>
              <a:ext cx="1233313" cy="481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Absorber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20937" y="4328091"/>
                  <a:ext cx="9613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937" y="4328091"/>
                  <a:ext cx="96135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934074" y="4302316"/>
                  <a:ext cx="9835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074" y="4302316"/>
                  <a:ext cx="98353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306695" y="3902678"/>
              <a:ext cx="7697493" cy="493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Oscillation signal is an increase in neutrons at detector as function of B-Field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46551" y="4521248"/>
              <a:ext cx="149632" cy="838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6448" y="5297809"/>
              <a:ext cx="1199467" cy="780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Flux Monitor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12198" y="5321707"/>
              <a:ext cx="1199467" cy="780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Neutron  </a:t>
              </a:r>
              <a:r>
                <a:rPr lang="en-US" sz="1600" dirty="0"/>
                <a:t>Detector 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2128" y="240061"/>
            <a:ext cx="89718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="1" dirty="0" smtClean="0"/>
              <a:t>esolve controversy using an inexpensive neutron beam experiment</a:t>
            </a:r>
          </a:p>
        </p:txBody>
      </p:sp>
    </p:spTree>
    <p:extLst>
      <p:ext uri="{BB962C8B-B14F-4D97-AF65-F5344CB8AC3E}">
        <p14:creationId xmlns:p14="http://schemas.microsoft.com/office/powerpoint/2010/main" val="19278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55586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Requirements for Mirror-Neutron Oscillation Experiment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2895600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 smtClean="0"/>
              <a:t>Neutron Source </a:t>
            </a:r>
            <a:r>
              <a:rPr lang="en-US" sz="5100" dirty="0" smtClean="0"/>
              <a:t>with free flight path &gt; 20 m </a:t>
            </a:r>
          </a:p>
          <a:p>
            <a:pPr lvl="1"/>
            <a:r>
              <a:rPr lang="en-US" sz="4700" dirty="0" smtClean="0"/>
              <a:t>only a few available in US</a:t>
            </a:r>
          </a:p>
          <a:p>
            <a:r>
              <a:rPr lang="en-US" sz="5100" b="1" dirty="0" smtClean="0"/>
              <a:t>Magnetic Field control </a:t>
            </a:r>
            <a:r>
              <a:rPr lang="en-US" sz="5100" dirty="0" smtClean="0"/>
              <a:t>- </a:t>
            </a:r>
            <a:r>
              <a:rPr lang="en-US" sz="5100" b="1" dirty="0" smtClean="0"/>
              <a:t> </a:t>
            </a:r>
            <a:r>
              <a:rPr lang="en-US" sz="5100" dirty="0" smtClean="0"/>
              <a:t>Helmholtz coils or cos(theta) coil</a:t>
            </a:r>
          </a:p>
          <a:p>
            <a:r>
              <a:rPr lang="en-US" sz="5100" dirty="0" smtClean="0"/>
              <a:t>Neutron Absorber</a:t>
            </a:r>
          </a:p>
          <a:p>
            <a:r>
              <a:rPr lang="en-US" sz="5100" dirty="0" smtClean="0"/>
              <a:t>Neutron Detectors: </a:t>
            </a:r>
          </a:p>
          <a:p>
            <a:pPr lvl="1"/>
            <a:r>
              <a:rPr lang="en-US" sz="3800" dirty="0" smtClean="0"/>
              <a:t>flux monitor, </a:t>
            </a:r>
          </a:p>
          <a:p>
            <a:pPr lvl="1"/>
            <a:r>
              <a:rPr lang="en-US" sz="3800" dirty="0" smtClean="0"/>
              <a:t>3He current mode detector for disappearance</a:t>
            </a:r>
          </a:p>
          <a:p>
            <a:pPr lvl="1"/>
            <a:r>
              <a:rPr lang="en-US" sz="3800" dirty="0" smtClean="0"/>
              <a:t>3He counting mode for regeneration</a:t>
            </a:r>
            <a:endParaRPr lang="en-US" sz="3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40D-E608-474B-AF93-BA2ED68E28A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790592"/>
                  </p:ext>
                </p:extLst>
              </p:nvPr>
            </p:nvGraphicFramePr>
            <p:xfrm>
              <a:off x="609600" y="3886200"/>
              <a:ext cx="7696200" cy="2529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8723"/>
                    <a:gridCol w="3058997"/>
                    <a:gridCol w="3078480"/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Mirror Neutrons per</a:t>
                          </a:r>
                          <a:r>
                            <a:rPr lang="en-US" sz="1800" baseline="0" dirty="0" smtClean="0"/>
                            <a:t> second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=3</m:t>
                                </m:r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;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=1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𝑚𝐺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;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  <a:p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Neutrons</a:t>
                          </a:r>
                          <a:r>
                            <a:rPr lang="en-US" sz="1800" baseline="0" dirty="0" smtClean="0"/>
                            <a:t> Regenerated (cps)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=3</m:t>
                                </m:r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=1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  <a:p>
                          <a:endParaRPr lang="en-US" sz="1200" dirty="0"/>
                        </a:p>
                      </a:txBody>
                      <a:tcPr/>
                    </a:tc>
                  </a:tr>
                  <a:tr h="584292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SNS: 14a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4.8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20 </a:t>
                          </a:r>
                        </a:p>
                      </a:txBody>
                      <a:tcPr/>
                    </a:tc>
                  </a:tr>
                  <a:tr h="695586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HFIR:CG2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1.4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140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10756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NIST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3.6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35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790592"/>
                  </p:ext>
                </p:extLst>
              </p:nvPr>
            </p:nvGraphicFramePr>
            <p:xfrm>
              <a:off x="609600" y="3886200"/>
              <a:ext cx="7696200" cy="2529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8723"/>
                    <a:gridCol w="3058997"/>
                    <a:gridCol w="3078480"/>
                  </a:tblGrid>
                  <a:tr h="792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996" t="-6154" r="-100598" b="-23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0099" t="-6154" b="-236154"/>
                          </a:stretch>
                        </a:blipFill>
                      </a:tcPr>
                    </a:tc>
                  </a:tr>
                  <a:tr h="584292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SNS: </a:t>
                          </a:r>
                          <a:r>
                            <a:rPr lang="en-US" sz="2000" b="1" dirty="0" smtClean="0"/>
                            <a:t>14a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996" t="-145263" r="-100598" b="-22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20 </a:t>
                          </a:r>
                        </a:p>
                      </a:txBody>
                      <a:tcPr/>
                    </a:tc>
                  </a:tr>
                  <a:tr h="695586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HFIR:CG2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996" t="-204386" r="-100598" b="-859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140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NIST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996" t="-462667" r="-100598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35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62427"/>
              </p:ext>
            </p:extLst>
          </p:nvPr>
        </p:nvGraphicFramePr>
        <p:xfrm>
          <a:off x="6629400" y="2362200"/>
          <a:ext cx="2209800" cy="153924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1539240">
                <a:tc>
                  <a:txBody>
                    <a:bodyPr/>
                    <a:lstStyle/>
                    <a:p>
                      <a:pPr fontAlgn="t"/>
                      <a:r>
                        <a:rPr lang="en-US" b="0" u="none" dirty="0" smtClean="0">
                          <a:effectLst/>
                        </a:rPr>
                        <a:t>“Neutron</a:t>
                      </a:r>
                      <a:r>
                        <a:rPr lang="en-US" b="0" u="none" baseline="0" dirty="0" smtClean="0">
                          <a:effectLst/>
                        </a:rPr>
                        <a:t> Disappearance and Regeneration from Mirror State”</a:t>
                      </a:r>
                      <a:r>
                        <a:rPr lang="en-US" b="1" u="sng" dirty="0">
                          <a:effectLst/>
                          <a:hlinkClick r:id="rId3"/>
                        </a:rPr>
                        <a:t/>
                      </a:r>
                      <a:br>
                        <a:rPr lang="en-US" b="1" u="sng" dirty="0">
                          <a:effectLst/>
                          <a:hlinkClick r:id="rId3"/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  <a:hlinkClick r:id="rId3"/>
                        </a:rPr>
                        <a:t>arXiv:1703.06735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0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6621</TotalTime>
  <Words>1335</Words>
  <Application>Microsoft Office PowerPoint</Application>
  <PresentationFormat>On-screen Show (4:3)</PresentationFormat>
  <Paragraphs>217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Neutron—Mirror-Neutron Oscillations  Exploring new avenues for Dark Matter searches </vt:lpstr>
      <vt:lpstr>PowerPoint Presentation</vt:lpstr>
      <vt:lpstr>Features of Dark Matter within Mirror Matter Paradigm </vt:lpstr>
      <vt:lpstr>PowerPoint Presentation</vt:lpstr>
      <vt:lpstr>Neutron-Mirror Neutron Oscillation</vt:lpstr>
      <vt:lpstr>PowerPoint Presentation</vt:lpstr>
      <vt:lpstr>Controversial Results of two UCN experiments (see PDG) </vt:lpstr>
      <vt:lpstr>PowerPoint Presentation</vt:lpstr>
      <vt:lpstr>Requirements for Mirror-Neutron Oscillation Experiment</vt:lpstr>
      <vt:lpstr>PowerPoint Presentation</vt:lpstr>
      <vt:lpstr>Search for Mirror Neutrons at HFIR</vt:lpstr>
      <vt:lpstr>HFIR B field control</vt:lpstr>
      <vt:lpstr>HFIR Background</vt:lpstr>
      <vt:lpstr>Disappearance Detector</vt:lpstr>
      <vt:lpstr>Expected sensitivity @ HFIR</vt:lpstr>
      <vt:lpstr>Conclusion</vt:lpstr>
      <vt:lpstr>Collaboration 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Mirror Matter Oscillations</dc:title>
  <dc:creator>Neutrino</dc:creator>
  <cp:lastModifiedBy>Neutrino Group</cp:lastModifiedBy>
  <cp:revision>93</cp:revision>
  <dcterms:created xsi:type="dcterms:W3CDTF">2017-03-09T19:31:45Z</dcterms:created>
  <dcterms:modified xsi:type="dcterms:W3CDTF">2017-03-24T12:09:07Z</dcterms:modified>
</cp:coreProperties>
</file>