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259" r:id="rId3"/>
    <p:sldId id="260" r:id="rId4"/>
    <p:sldId id="262" r:id="rId5"/>
    <p:sldId id="263" r:id="rId6"/>
    <p:sldId id="264" r:id="rId7"/>
    <p:sldId id="275" r:id="rId8"/>
    <p:sldId id="265" r:id="rId9"/>
    <p:sldId id="266" r:id="rId10"/>
    <p:sldId id="267" r:id="rId11"/>
    <p:sldId id="268" r:id="rId12"/>
    <p:sldId id="272" r:id="rId13"/>
    <p:sldId id="289" r:id="rId14"/>
    <p:sldId id="274" r:id="rId15"/>
    <p:sldId id="276" r:id="rId16"/>
    <p:sldId id="285" r:id="rId17"/>
    <p:sldId id="286" r:id="rId18"/>
    <p:sldId id="277" r:id="rId19"/>
    <p:sldId id="279" r:id="rId20"/>
    <p:sldId id="290" r:id="rId21"/>
    <p:sldId id="258" r:id="rId22"/>
    <p:sldId id="287" r:id="rId23"/>
    <p:sldId id="257" r:id="rId24"/>
    <p:sldId id="261" r:id="rId25"/>
    <p:sldId id="269" r:id="rId26"/>
    <p:sldId id="270" r:id="rId27"/>
    <p:sldId id="271" r:id="rId28"/>
    <p:sldId id="273" r:id="rId29"/>
    <p:sldId id="280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3" autoAdjust="0"/>
    <p:restoredTop sz="94660"/>
  </p:normalViewPr>
  <p:slideViewPr>
    <p:cSldViewPr snapToGrid="0">
      <p:cViewPr>
        <p:scale>
          <a:sx n="75" d="100"/>
          <a:sy n="75" d="100"/>
        </p:scale>
        <p:origin x="153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BE9E0-19F6-4EA6-8A96-F88201C27C2D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1745-B57B-4BC9-B606-0F8FA80BD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3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6AB-F050-405E-A999-B50FD4A96C4B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544F-CFE7-4892-B6ED-2812FFD780E6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4E35-0F49-4453-94B4-338776332AB2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Font typeface="Wingdings" panose="05000000000000000000" pitchFamily="2" charset="2"/>
              <a:buChar char="Ø"/>
              <a:defRPr/>
            </a:lvl1pPr>
            <a:lvl2pPr marL="803275" indent="-346075">
              <a:buFont typeface="Wingdings" panose="05000000000000000000" pitchFamily="2" charset="2"/>
              <a:buChar char="v"/>
              <a:defRPr/>
            </a:lvl2pPr>
            <a:lvl3pPr marL="1255713" indent="-341313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32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BC8C-B346-4259-BB55-C82144F3823F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8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AFB6E-6CEA-4C95-92D4-73583080AC93}" type="datetime1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FA78-DC42-4A47-B418-F92BC6E46D77}" type="datetime1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7DEC-CA3C-4024-B809-D0946B0BDBBD}" type="datetime1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00462-89B6-45CB-89D0-BF8EB0CB3784}" type="datetime1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E9C5-3610-4147-8D9C-A486B6F0FF59}" type="datetime1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0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782AF-196F-41D6-AB77-F3AD3FC2B22D}" type="datetime1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7000"/>
                <a:lumOff val="13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46"/>
            <a:ext cx="9144000" cy="801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68432"/>
            <a:ext cx="7886700" cy="5257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85F05FF-0D6C-41E6-A1DC-5D8C057F4DCE}" type="datetime1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0462" y="6356351"/>
            <a:ext cx="3283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2177BF6-884D-4036-9F55-17A452519D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-2001"/>
            <a:ext cx="1433015" cy="94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55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5">
              <a:lumMod val="20000"/>
              <a:lumOff val="80000"/>
            </a:schemeClr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841547" y="0"/>
            <a:ext cx="7450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26" y="381136"/>
            <a:ext cx="7772400" cy="2644432"/>
          </a:xfrm>
        </p:spPr>
        <p:txBody>
          <a:bodyPr>
            <a:normAutofit/>
          </a:bodyPr>
          <a:lstStyle/>
          <a:p>
            <a:r>
              <a:rPr lang="en-US" dirty="0" smtClean="0"/>
              <a:t>Indirect Searches for Dark Matter with CTA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374" y="2951599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Brian Humensky, for the CTA Consortium</a:t>
            </a:r>
          </a:p>
          <a:p>
            <a:r>
              <a:rPr lang="en-US" dirty="0" smtClean="0"/>
              <a:t>Columbia University</a:t>
            </a:r>
          </a:p>
          <a:p>
            <a:r>
              <a:rPr lang="en-US" dirty="0" smtClean="0"/>
              <a:t>Cosmic Visions, University of Maryland</a:t>
            </a:r>
          </a:p>
          <a:p>
            <a:r>
              <a:rPr lang="en-US" dirty="0" smtClean="0"/>
              <a:t>March 24, 2017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66598" y="4260619"/>
            <a:ext cx="2450583" cy="2450584"/>
            <a:chOff x="4366" y="3867838"/>
            <a:chExt cx="2450583" cy="2450584"/>
          </a:xfrm>
        </p:grpSpPr>
        <p:pic>
          <p:nvPicPr>
            <p:cNvPr id="3074" name="Picture 2" descr="Image result for 3-legged sto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" y="3867838"/>
              <a:ext cx="2450583" cy="245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5311231" flipH="1">
              <a:off x="909351" y="4950107"/>
              <a:ext cx="19004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Indirect Detection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262343" y="4096555"/>
              <a:ext cx="1877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Matter Searches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162249" flipH="1">
              <a:off x="-372628" y="4916538"/>
              <a:ext cx="19004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irect Detection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 flipH="1">
              <a:off x="749437" y="5013659"/>
              <a:ext cx="95704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Collider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66747" y="-24961"/>
            <a:ext cx="3333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Aquarius,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Springel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arXiv:0809.0898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66748" y="4630156"/>
            <a:ext cx="3725200" cy="21295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00" b="1" dirty="0" smtClean="0"/>
              <a:t>Cherenkov Telescope Array Concept &amp; Timeline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00" b="1" dirty="0" smtClean="0"/>
              <a:t>Dark Matter Search Plans &amp; Complementarity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00" b="1" dirty="0" smtClean="0"/>
              <a:t>U.S. Plans &amp; Impact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00" b="1" dirty="0" smtClean="0"/>
              <a:t>Summary</a:t>
            </a:r>
            <a:endParaRPr lang="en-US" sz="21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4" y="-2001"/>
            <a:ext cx="1433015" cy="94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 Halo DM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069667"/>
            <a:ext cx="7886700" cy="239678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Thermal value of the annihilation cross-section is within CTA </a:t>
            </a:r>
            <a:r>
              <a:rPr lang="en-US" dirty="0" smtClean="0"/>
              <a:t>reach – </a:t>
            </a:r>
            <a:r>
              <a:rPr lang="en-US" dirty="0"/>
              <a:t>for the </a:t>
            </a:r>
            <a:r>
              <a:rPr lang="en-US" dirty="0" smtClean="0"/>
              <a:t>first time an array </a:t>
            </a:r>
            <a:r>
              <a:rPr lang="en-US" dirty="0"/>
              <a:t>of </a:t>
            </a:r>
            <a:r>
              <a:rPr lang="en-US" dirty="0" smtClean="0"/>
              <a:t>IACTs </a:t>
            </a:r>
            <a:r>
              <a:rPr lang="en-US" dirty="0"/>
              <a:t>will be able to probe predicted WIMP parameter space.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</a:t>
            </a:r>
            <a:r>
              <a:rPr lang="en-US" dirty="0"/>
              <a:t>observing strategy is based on the detection of the gradient in the rings (</a:t>
            </a:r>
            <a:r>
              <a:rPr lang="en-US" dirty="0" smtClean="0"/>
              <a:t>1° - 5</a:t>
            </a:r>
            <a:r>
              <a:rPr lang="en-US" dirty="0"/>
              <a:t>°; width 1</a:t>
            </a:r>
            <a:r>
              <a:rPr lang="en-US" dirty="0" smtClean="0"/>
              <a:t>°) centered </a:t>
            </a:r>
            <a:r>
              <a:rPr lang="en-US" dirty="0"/>
              <a:t>on GC with the strip |b|&lt;0.3° removed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4" y="867378"/>
            <a:ext cx="3476719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307" y="867378"/>
            <a:ext cx="34431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GC Halo DM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571999"/>
            <a:ext cx="7886700" cy="1654079"/>
          </a:xfrm>
        </p:spPr>
        <p:txBody>
          <a:bodyPr/>
          <a:lstStyle/>
          <a:p>
            <a:r>
              <a:rPr lang="en-US" dirty="0"/>
              <a:t>Cored profiles generate weaker limits </a:t>
            </a:r>
            <a:r>
              <a:rPr lang="en-US" dirty="0" smtClean="0"/>
              <a:t>and typically </a:t>
            </a:r>
            <a:r>
              <a:rPr lang="en-US" dirty="0"/>
              <a:t>large systematics.</a:t>
            </a:r>
          </a:p>
          <a:p>
            <a:r>
              <a:rPr lang="en-US" dirty="0" smtClean="0"/>
              <a:t>Estimated systematic </a:t>
            </a:r>
            <a:r>
              <a:rPr lang="en-US" dirty="0"/>
              <a:t>errors have dramatic effect particularly on the detectability of the hadronic </a:t>
            </a:r>
            <a:r>
              <a:rPr lang="en-US" dirty="0" smtClean="0"/>
              <a:t>channels.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875897"/>
            <a:ext cx="3592355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1" y="875897"/>
            <a:ext cx="346294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1004" y="4048937"/>
            <a:ext cx="283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Matter Profiles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2091" y="4048937"/>
            <a:ext cx="283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Systematics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Complementarity with DD,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83" y="4240330"/>
            <a:ext cx="6356886" cy="19932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Indirect detection (CTA), direct detection, and LHC together cover much broader parameter space than any one technique alone.</a:t>
            </a:r>
          </a:p>
          <a:p>
            <a:r>
              <a:rPr lang="en-US" dirty="0" smtClean="0"/>
              <a:t>Overlapping regions provide multiple handles constraining DM properties.</a:t>
            </a:r>
          </a:p>
          <a:p>
            <a:r>
              <a:rPr lang="en-US" dirty="0" smtClean="0"/>
              <a:t>Indirect detection key at high masses.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12</a:t>
            </a:fld>
            <a:endParaRPr lang="en-US"/>
          </a:p>
        </p:txBody>
      </p:sp>
      <p:sp>
        <p:nvSpPr>
          <p:cNvPr id="8" name="TextShape 11"/>
          <p:cNvSpPr txBox="1"/>
          <p:nvPr/>
        </p:nvSpPr>
        <p:spPr>
          <a:xfrm rot="16200000">
            <a:off x="2788419" y="2271986"/>
            <a:ext cx="3326978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Cahill-Rowley </a:t>
            </a:r>
            <a:r>
              <a:rPr lang="en-GB" sz="1600" b="0" i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et al. </a:t>
            </a:r>
            <a:r>
              <a:rPr lang="en-GB" sz="16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2015</a:t>
            </a:r>
            <a:endParaRPr lang="en-GB" sz="16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2683" y="768157"/>
            <a:ext cx="4114800" cy="3334358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65" y="768157"/>
            <a:ext cx="4374375" cy="3319272"/>
          </a:xfrm>
          <a:prstGeom prst="rect">
            <a:avLst/>
          </a:prstGeom>
        </p:spPr>
      </p:pic>
      <p:sp>
        <p:nvSpPr>
          <p:cNvPr id="11" name="TextShape 11"/>
          <p:cNvSpPr txBox="1"/>
          <p:nvPr/>
        </p:nvSpPr>
        <p:spPr>
          <a:xfrm>
            <a:off x="628650" y="1360664"/>
            <a:ext cx="1390646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LHC: 7-8 TeV</a:t>
            </a:r>
            <a:endParaRPr lang="en-GB" sz="12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70457" y="4172129"/>
            <a:ext cx="2450583" cy="2450584"/>
            <a:chOff x="4366" y="3867838"/>
            <a:chExt cx="2450583" cy="2450584"/>
          </a:xfrm>
        </p:grpSpPr>
        <p:pic>
          <p:nvPicPr>
            <p:cNvPr id="13" name="Picture 2" descr="Image result for 3-legged stoo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" y="3867838"/>
              <a:ext cx="2450583" cy="2450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15311231" flipH="1">
              <a:off x="909351" y="4950107"/>
              <a:ext cx="19004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Indirect Detection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262343" y="4096555"/>
              <a:ext cx="18773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Dark Matter Searches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7162249" flipH="1">
              <a:off x="-372628" y="4916538"/>
              <a:ext cx="190045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irect Detection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 flipH="1">
              <a:off x="749437" y="5013659"/>
              <a:ext cx="95704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Collider</a:t>
              </a:r>
              <a:endParaRPr lang="en-US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1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Complementarity with other Particles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677" y="4085364"/>
            <a:ext cx="6061323" cy="2503680"/>
          </a:xfrm>
        </p:spPr>
        <p:txBody>
          <a:bodyPr lIns="0" tIns="0" rIns="0" bIns="0">
            <a:normAutofit fontScale="77500" lnSpcReduction="2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CTA will extend the </a:t>
            </a:r>
            <a:r>
              <a:rPr lang="en-US" dirty="0" smtClean="0"/>
              <a:t>CR </a:t>
            </a:r>
            <a:r>
              <a:rPr lang="en-US" dirty="0" smtClean="0"/>
              <a:t>electron spectrum to </a:t>
            </a:r>
            <a:r>
              <a:rPr lang="en-US" dirty="0"/>
              <a:t>&gt;</a:t>
            </a:r>
            <a:r>
              <a:rPr lang="en-US" dirty="0" smtClean="0"/>
              <a:t>20 TeV.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E</a:t>
            </a:r>
            <a:r>
              <a:rPr lang="en-US" dirty="0" smtClean="0"/>
              <a:t>xtend </a:t>
            </a:r>
            <a:r>
              <a:rPr lang="en-US" dirty="0" smtClean="0"/>
              <a:t>further if </a:t>
            </a:r>
            <a:r>
              <a:rPr lang="en-US" dirty="0" smtClean="0"/>
              <a:t>local </a:t>
            </a:r>
            <a:r>
              <a:rPr lang="en-US" dirty="0" smtClean="0"/>
              <a:t>sources or </a:t>
            </a:r>
            <a:r>
              <a:rPr lang="en-US" dirty="0" smtClean="0"/>
              <a:t>DM contribute.</a:t>
            </a:r>
            <a:endParaRPr lang="en-US" dirty="0" smtClean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CTA is sensitive to </a:t>
            </a:r>
            <a:r>
              <a:rPr lang="en-US" dirty="0" err="1"/>
              <a:t>axions</a:t>
            </a:r>
            <a:r>
              <a:rPr lang="en-US" dirty="0"/>
              <a:t> /</a:t>
            </a:r>
            <a:r>
              <a:rPr lang="en-US" dirty="0" err="1"/>
              <a:t>axion</a:t>
            </a:r>
            <a:r>
              <a:rPr lang="en-US" dirty="0"/>
              <a:t>-like particles (ALPs) through ALP-photon conversion in magnetic </a:t>
            </a:r>
            <a:r>
              <a:rPr lang="en-US" dirty="0" smtClean="0"/>
              <a:t>fields.</a:t>
            </a:r>
            <a:endParaRPr lang="en-US" dirty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ALPs </a:t>
            </a:r>
            <a:r>
              <a:rPr lang="en-US" dirty="0" smtClean="0"/>
              <a:t>modify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-ray spectra </a:t>
            </a:r>
            <a:r>
              <a:rPr lang="en-US" dirty="0"/>
              <a:t>of active galactic </a:t>
            </a:r>
            <a:r>
              <a:rPr lang="en-US" dirty="0" smtClean="0"/>
              <a:t>nuclei.</a:t>
            </a:r>
            <a:endParaRPr 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CTA will test a unique region of phase space, including a region in which they would behave as cold dark </a:t>
            </a:r>
            <a:r>
              <a:rPr lang="en-US" dirty="0" smtClean="0"/>
              <a:t>matter.</a:t>
            </a:r>
            <a:endParaRPr lang="en-US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Humensky, for CTA Consortium, Cosmic Visions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0604" y="692332"/>
            <a:ext cx="2959475" cy="5708468"/>
            <a:chOff x="170604" y="692332"/>
            <a:chExt cx="2959475" cy="57084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51818"/>
            <a:stretch/>
          </p:blipFill>
          <p:spPr>
            <a:xfrm>
              <a:off x="170604" y="692332"/>
              <a:ext cx="2879513" cy="2743200"/>
            </a:xfrm>
            <a:prstGeom prst="rect">
              <a:avLst/>
            </a:prstGeom>
          </p:spPr>
        </p:pic>
        <p:sp>
          <p:nvSpPr>
            <p:cNvPr id="8" name="TextShape 11"/>
            <p:cNvSpPr txBox="1"/>
            <p:nvPr/>
          </p:nvSpPr>
          <p:spPr>
            <a:xfrm>
              <a:off x="170604" y="3407392"/>
              <a:ext cx="2880360" cy="319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GB" sz="1600" b="0" strike="noStrike" spc="-1" dirty="0" smtClean="0"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Parsons 2011</a:t>
              </a:r>
              <a:endParaRPr lang="en-GB" sz="1600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Shape 11"/>
            <p:cNvSpPr txBox="1"/>
            <p:nvPr/>
          </p:nvSpPr>
          <p:spPr>
            <a:xfrm>
              <a:off x="961984" y="692332"/>
              <a:ext cx="2168095" cy="319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GB" sz="1600" b="0" strike="noStrike" spc="-1" dirty="0" smtClean="0"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Cosmic-Ray Electrons:</a:t>
              </a:r>
            </a:p>
            <a:p>
              <a:pPr algn="ctr">
                <a:lnSpc>
                  <a:spcPct val="100000"/>
                </a:lnSpc>
              </a:pPr>
              <a:r>
                <a:rPr lang="en-GB" sz="1600" b="0" strike="noStrike" spc="-1" dirty="0" smtClean="0"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No local sources</a:t>
              </a:r>
              <a:endParaRPr lang="en-GB" sz="1600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51771"/>
            <a:stretch/>
          </p:blipFill>
          <p:spPr>
            <a:xfrm>
              <a:off x="170604" y="3657600"/>
              <a:ext cx="2882390" cy="2743200"/>
            </a:xfrm>
            <a:prstGeom prst="rect">
              <a:avLst/>
            </a:prstGeom>
          </p:spPr>
        </p:pic>
        <p:sp>
          <p:nvSpPr>
            <p:cNvPr id="10" name="TextShape 11"/>
            <p:cNvSpPr txBox="1"/>
            <p:nvPr/>
          </p:nvSpPr>
          <p:spPr>
            <a:xfrm>
              <a:off x="628650" y="5029200"/>
              <a:ext cx="2199615" cy="319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GB" sz="1600" spc="-1" dirty="0" smtClean="0"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Cosmic-Ray Electrons:</a:t>
              </a:r>
            </a:p>
            <a:p>
              <a:pPr algn="ctr">
                <a:lnSpc>
                  <a:spcPct val="100000"/>
                </a:lnSpc>
              </a:pPr>
              <a:r>
                <a:rPr lang="en-GB" sz="1600" spc="-1" dirty="0" smtClean="0"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L</a:t>
              </a:r>
              <a:r>
                <a:rPr lang="en-GB" sz="1600" b="0" strike="noStrike" spc="-1" dirty="0" smtClean="0">
                  <a:uFill>
                    <a:solidFill>
                      <a:srgbClr val="FFFFFF"/>
                    </a:solidFill>
                  </a:uFill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ocal source similar to Vela PWN</a:t>
              </a:r>
              <a:endParaRPr lang="en-GB" sz="1600" b="0" strike="noStrike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9" descr="wood ucla dm 2014 al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55" y="692333"/>
            <a:ext cx="5374520" cy="332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doro figure 1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055" y="2592429"/>
            <a:ext cx="2955324" cy="100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1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46"/>
            <a:ext cx="7706497" cy="1122076"/>
          </a:xfrm>
        </p:spPr>
        <p:txBody>
          <a:bodyPr>
            <a:normAutofit/>
          </a:bodyPr>
          <a:lstStyle/>
          <a:p>
            <a:r>
              <a:rPr lang="en-US" dirty="0" smtClean="0"/>
              <a:t>US Plans: Schwarzschild-</a:t>
            </a:r>
            <a:r>
              <a:rPr lang="en-US" dirty="0" err="1" smtClean="0"/>
              <a:t>Couder</a:t>
            </a:r>
            <a:r>
              <a:rPr lang="en-US" dirty="0" smtClean="0"/>
              <a:t> Telescope (SCT)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881"/>
            <a:ext cx="6011214" cy="5410004"/>
          </a:xfrm>
        </p:spPr>
        <p:txBody>
          <a:bodyPr>
            <a:noAutofit/>
          </a:bodyPr>
          <a:lstStyle/>
          <a:p>
            <a:r>
              <a:rPr lang="en-US" sz="1700" dirty="0"/>
              <a:t>Designed to deliver performance close to theoretical limit of </a:t>
            </a:r>
            <a:r>
              <a:rPr lang="en-US" sz="1700" dirty="0" smtClean="0"/>
              <a:t>Cherenkov technique.</a:t>
            </a:r>
            <a:endParaRPr lang="en-US" sz="1700" dirty="0"/>
          </a:p>
          <a:p>
            <a:r>
              <a:rPr lang="en-US" sz="1700" dirty="0"/>
              <a:t>Innovative U.S. design key to boosting CTA </a:t>
            </a:r>
            <a:r>
              <a:rPr lang="en-US" sz="1700" dirty="0" smtClean="0"/>
              <a:t>performance.</a:t>
            </a:r>
            <a:endParaRPr lang="en-US" sz="1700" dirty="0"/>
          </a:p>
          <a:p>
            <a:pPr lvl="1"/>
            <a:r>
              <a:rPr lang="en-US" sz="1700" dirty="0"/>
              <a:t>Corrects aberrations </a:t>
            </a:r>
            <a:r>
              <a:rPr lang="en-US" sz="1700" dirty="0" smtClean="0"/>
              <a:t>→ </a:t>
            </a:r>
            <a:r>
              <a:rPr lang="en-US" sz="1700" dirty="0"/>
              <a:t>higher resolution, wider </a:t>
            </a:r>
            <a:r>
              <a:rPr lang="en-US" sz="1700" dirty="0" smtClean="0"/>
              <a:t>field.</a:t>
            </a:r>
            <a:endParaRPr lang="en-US" sz="1700" dirty="0"/>
          </a:p>
          <a:p>
            <a:pPr lvl="1"/>
            <a:r>
              <a:rPr lang="en-US" sz="1700" dirty="0"/>
              <a:t>Small plate scale enables </a:t>
            </a:r>
            <a:r>
              <a:rPr lang="en-US" sz="1700" dirty="0" err="1"/>
              <a:t>SiPM</a:t>
            </a:r>
            <a:r>
              <a:rPr lang="en-US" sz="1700" dirty="0"/>
              <a:t> </a:t>
            </a:r>
            <a:r>
              <a:rPr lang="en-US" sz="1700" dirty="0" smtClean="0"/>
              <a:t>camera.</a:t>
            </a:r>
            <a:endParaRPr lang="en-US" sz="1700" dirty="0"/>
          </a:p>
          <a:p>
            <a:r>
              <a:rPr lang="en-US" sz="1700" dirty="0"/>
              <a:t>Deep analog memory waveform samplers to minimize dead-time and allow flexible </a:t>
            </a:r>
            <a:r>
              <a:rPr lang="en-US" sz="1700" dirty="0" smtClean="0"/>
              <a:t>triggering.</a:t>
            </a:r>
            <a:endParaRPr lang="en-US" sz="1700" dirty="0"/>
          </a:p>
          <a:p>
            <a:pPr lvl="1"/>
            <a:r>
              <a:rPr lang="en-US" sz="1700" dirty="0"/>
              <a:t>High level of integration into ASICs allows dramatic cost savings (&lt;$80 per channel) and high reliability (11,328 channels</a:t>
            </a:r>
            <a:r>
              <a:rPr lang="en-US" sz="1700" dirty="0" smtClean="0"/>
              <a:t>).</a:t>
            </a:r>
            <a:endParaRPr lang="en-US" sz="1700" dirty="0"/>
          </a:p>
          <a:p>
            <a:r>
              <a:rPr lang="en-US" sz="1700" dirty="0"/>
              <a:t>C</a:t>
            </a:r>
            <a:r>
              <a:rPr lang="en-US" sz="1700" dirty="0" smtClean="0"/>
              <a:t>ost </a:t>
            </a:r>
            <a:r>
              <a:rPr lang="en-US" sz="1700" dirty="0"/>
              <a:t>comparable to </a:t>
            </a:r>
            <a:r>
              <a:rPr lang="en-US" sz="1700" dirty="0" smtClean="0"/>
              <a:t>1-mirror medium-size telescope.</a:t>
            </a:r>
            <a:endParaRPr lang="en-US" sz="1700" dirty="0"/>
          </a:p>
          <a:p>
            <a:r>
              <a:rPr lang="en-US" sz="1700" dirty="0"/>
              <a:t>Adopted </a:t>
            </a:r>
            <a:r>
              <a:rPr lang="en-US" sz="1700" dirty="0" smtClean="0"/>
              <a:t>by </a:t>
            </a:r>
            <a:r>
              <a:rPr lang="en-US" sz="1700" dirty="0"/>
              <a:t>European groups </a:t>
            </a:r>
            <a:r>
              <a:rPr lang="en-US" sz="1700" dirty="0" smtClean="0"/>
              <a:t>for </a:t>
            </a:r>
            <a:r>
              <a:rPr lang="en-US" sz="1700" dirty="0"/>
              <a:t>small-sized </a:t>
            </a:r>
            <a:r>
              <a:rPr lang="en-US" sz="1700" dirty="0" smtClean="0"/>
              <a:t>telescopes.</a:t>
            </a:r>
          </a:p>
          <a:p>
            <a:r>
              <a:rPr lang="en-US" sz="1700" dirty="0"/>
              <a:t>P5* Review (2014) recommends U.S. participation in </a:t>
            </a:r>
            <a:r>
              <a:rPr lang="en-US" sz="1700" dirty="0" smtClean="0"/>
              <a:t>CTA:</a:t>
            </a:r>
            <a:endParaRPr lang="en-US" sz="1700" dirty="0"/>
          </a:p>
          <a:p>
            <a:pPr lvl="1"/>
            <a:r>
              <a:rPr lang="en-US" sz="1700" dirty="0"/>
              <a:t>Particle physics science prospects justify particle physics funding </a:t>
            </a:r>
            <a:r>
              <a:rPr lang="en-US" sz="1700" dirty="0" smtClean="0"/>
              <a:t>investment.</a:t>
            </a:r>
            <a:endParaRPr lang="en-US" sz="1700" dirty="0"/>
          </a:p>
          <a:p>
            <a:pPr lvl="1"/>
            <a:r>
              <a:rPr lang="en-US" sz="1700" dirty="0" smtClean="0"/>
              <a:t>Broad </a:t>
            </a:r>
            <a:r>
              <a:rPr lang="en-US" sz="1700" dirty="0"/>
              <a:t>science </a:t>
            </a:r>
            <a:r>
              <a:rPr lang="en-US" sz="1700" dirty="0" smtClean="0"/>
              <a:t>case calls </a:t>
            </a:r>
            <a:r>
              <a:rPr lang="en-US" sz="1700" dirty="0"/>
              <a:t>for joint astronomy </a:t>
            </a:r>
            <a:r>
              <a:rPr lang="en-US" sz="1700" dirty="0" smtClean="0"/>
              <a:t>participation.</a:t>
            </a:r>
          </a:p>
          <a:p>
            <a:r>
              <a:rPr lang="en-US" sz="1700" dirty="0" smtClean="0"/>
              <a:t>SCT now a strong international partnership: US, Germany, Italy, Mexico.</a:t>
            </a:r>
            <a:endParaRPr lang="en-US" sz="1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6335" y="4925635"/>
            <a:ext cx="2961983" cy="1015616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Uses the same positioner and foundation as single-mirror MST</a:t>
            </a:r>
          </a:p>
        </p:txBody>
      </p:sp>
      <p:pic>
        <p:nvPicPr>
          <p:cNvPr id="10" name="Picture 9" descr="SPIE2015_rousselle5-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213" y="1142965"/>
            <a:ext cx="2872225" cy="37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4746"/>
            <a:ext cx="7804727" cy="8013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SCT: Better Shower Characterization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gamma_DC_newcolor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828481"/>
            <a:ext cx="3888239" cy="3238166"/>
          </a:xfrm>
          <a:prstGeom prst="rect">
            <a:avLst/>
          </a:prstGeom>
        </p:spPr>
      </p:pic>
      <p:sp>
        <p:nvSpPr>
          <p:cNvPr id="9" name="Rectangle 9"/>
          <p:cNvSpPr>
            <a:spLocks/>
          </p:cNvSpPr>
          <p:nvPr/>
        </p:nvSpPr>
        <p:spPr bwMode="auto">
          <a:xfrm>
            <a:off x="3941452" y="3894876"/>
            <a:ext cx="1296082" cy="2548958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/>
          <a:lstStyle/>
          <a:p>
            <a:pPr marL="39603"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U.S.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Design 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" charset="0"/>
            </a:endParaRP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SCT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 Images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8° field of view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0.067° pixels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11,328 channels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3887449" y="703385"/>
            <a:ext cx="1350085" cy="2154628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/>
          <a:lstStyle/>
          <a:p>
            <a:pPr marL="39603"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Single-Mirror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MST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Images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8° field of view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0.18° pixels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1,570 channels</a:t>
            </a:r>
          </a:p>
        </p:txBody>
      </p:sp>
      <p:pic>
        <p:nvPicPr>
          <p:cNvPr id="12" name="Picture 11" descr="gamma_SC_newcolorsc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3074026"/>
            <a:ext cx="3888239" cy="3360689"/>
          </a:xfrm>
          <a:prstGeom prst="rect">
            <a:avLst/>
          </a:prstGeom>
        </p:spPr>
      </p:pic>
      <p:pic>
        <p:nvPicPr>
          <p:cNvPr id="13" name="Picture 12" descr="proton_DC_newcolorsc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1" y="816058"/>
            <a:ext cx="3888239" cy="3293792"/>
          </a:xfrm>
          <a:prstGeom prst="rect">
            <a:avLst/>
          </a:prstGeom>
        </p:spPr>
      </p:pic>
      <p:sp>
        <p:nvSpPr>
          <p:cNvPr id="14" name="Rectangle 5"/>
          <p:cNvSpPr>
            <a:spLocks/>
          </p:cNvSpPr>
          <p:nvPr/>
        </p:nvSpPr>
        <p:spPr bwMode="auto">
          <a:xfrm>
            <a:off x="35391" y="2973292"/>
            <a:ext cx="1529915" cy="619165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 anchor="ctr"/>
          <a:lstStyle/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Signal:</a:t>
            </a:r>
          </a:p>
          <a:p>
            <a:pPr marL="39603"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γ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-ray Shower</a:t>
            </a:r>
          </a:p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Energy: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       1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TeV</a:t>
            </a:r>
          </a:p>
        </p:txBody>
      </p:sp>
      <p:pic>
        <p:nvPicPr>
          <p:cNvPr id="15" name="Picture 14" descr="proton_SC_newcolor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1" y="3090600"/>
            <a:ext cx="3888239" cy="3353234"/>
          </a:xfrm>
          <a:prstGeom prst="rect">
            <a:avLst/>
          </a:prstGeom>
        </p:spPr>
      </p:pic>
      <p:sp>
        <p:nvSpPr>
          <p:cNvPr id="16" name="Rectangle 10"/>
          <p:cNvSpPr>
            <a:spLocks/>
          </p:cNvSpPr>
          <p:nvPr/>
        </p:nvSpPr>
        <p:spPr bwMode="auto">
          <a:xfrm>
            <a:off x="7399606" y="2819804"/>
            <a:ext cx="1726165" cy="561634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 anchor="ctr"/>
          <a:lstStyle/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Background:</a:t>
            </a:r>
          </a:p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Proton Shower</a:t>
            </a:r>
          </a:p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Energy: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       3.2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TeV</a:t>
            </a:r>
          </a:p>
        </p:txBody>
      </p:sp>
    </p:spTree>
    <p:extLst>
      <p:ext uri="{BB962C8B-B14F-4D97-AF65-F5344CB8AC3E}">
        <p14:creationId xmlns:p14="http://schemas.microsoft.com/office/powerpoint/2010/main" val="3416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SCT: Better Shower Characterization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gamma_DC_newcolor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828481"/>
            <a:ext cx="3888239" cy="3238166"/>
          </a:xfrm>
          <a:prstGeom prst="rect">
            <a:avLst/>
          </a:prstGeom>
        </p:spPr>
      </p:pic>
      <p:sp>
        <p:nvSpPr>
          <p:cNvPr id="9" name="Rectangle 9"/>
          <p:cNvSpPr>
            <a:spLocks/>
          </p:cNvSpPr>
          <p:nvPr/>
        </p:nvSpPr>
        <p:spPr bwMode="auto">
          <a:xfrm>
            <a:off x="3941452" y="3894876"/>
            <a:ext cx="1296082" cy="2548958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/>
          <a:lstStyle/>
          <a:p>
            <a:pPr marL="39603"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U.S.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Design 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" charset="0"/>
            </a:endParaRP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SCT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 Images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8° field of view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0.067° pixels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11,328 channels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3941452" y="703385"/>
            <a:ext cx="1296082" cy="2154628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/>
          <a:lstStyle/>
          <a:p>
            <a:pPr marL="39603"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Single-Mirror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MST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Images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8° field of view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0.18° pixels</a:t>
            </a:r>
          </a:p>
          <a:p>
            <a:pPr marL="39603"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1,570 channels</a:t>
            </a:r>
          </a:p>
        </p:txBody>
      </p:sp>
      <p:pic>
        <p:nvPicPr>
          <p:cNvPr id="12" name="Picture 11" descr="gamma_SC_newcolorsca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3074026"/>
            <a:ext cx="3888239" cy="3360689"/>
          </a:xfrm>
          <a:prstGeom prst="rect">
            <a:avLst/>
          </a:prstGeom>
        </p:spPr>
      </p:pic>
      <p:pic>
        <p:nvPicPr>
          <p:cNvPr id="13" name="Picture 12" descr="proton_DC_newcolorsca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1" y="816058"/>
            <a:ext cx="3888239" cy="3293792"/>
          </a:xfrm>
          <a:prstGeom prst="rect">
            <a:avLst/>
          </a:prstGeom>
        </p:spPr>
      </p:pic>
      <p:sp>
        <p:nvSpPr>
          <p:cNvPr id="14" name="Rectangle 5"/>
          <p:cNvSpPr>
            <a:spLocks/>
          </p:cNvSpPr>
          <p:nvPr/>
        </p:nvSpPr>
        <p:spPr bwMode="auto">
          <a:xfrm>
            <a:off x="35391" y="2973292"/>
            <a:ext cx="1529915" cy="619165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 anchor="ctr"/>
          <a:lstStyle/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Signal:</a:t>
            </a:r>
          </a:p>
          <a:p>
            <a:pPr marL="39603" algn="ctr"/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γ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-ray Shower</a:t>
            </a:r>
          </a:p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Energy: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       1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TeV</a:t>
            </a:r>
          </a:p>
        </p:txBody>
      </p:sp>
      <p:pic>
        <p:nvPicPr>
          <p:cNvPr id="15" name="Picture 14" descr="proton_SC_newcolor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1" y="3090600"/>
            <a:ext cx="3888239" cy="3353234"/>
          </a:xfrm>
          <a:prstGeom prst="rect">
            <a:avLst/>
          </a:prstGeom>
        </p:spPr>
      </p:pic>
      <p:sp>
        <p:nvSpPr>
          <p:cNvPr id="16" name="Rectangle 10"/>
          <p:cNvSpPr>
            <a:spLocks/>
          </p:cNvSpPr>
          <p:nvPr/>
        </p:nvSpPr>
        <p:spPr bwMode="auto">
          <a:xfrm>
            <a:off x="7399606" y="2819804"/>
            <a:ext cx="1726165" cy="561634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548" bIns="0" anchor="ctr"/>
          <a:lstStyle/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Background:</a:t>
            </a:r>
          </a:p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Proton Shower</a:t>
            </a:r>
          </a:p>
          <a:p>
            <a:pPr marL="39603"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Energy: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       3.2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 charset="0"/>
              </a:rPr>
              <a:t>TeV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628650" y="968433"/>
            <a:ext cx="7886700" cy="4135078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Performance simulations comparing arrays of single-mirror MSTs and (slightly smaller) SCTs show that for the SCT </a:t>
            </a:r>
            <a:r>
              <a:rPr lang="en-US" dirty="0" smtClean="0">
                <a:solidFill>
                  <a:schemeClr val="tx1"/>
                </a:solidFill>
              </a:rPr>
              <a:t>array: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tx1"/>
                </a:solidFill>
              </a:rPr>
              <a:t>-ray </a:t>
            </a:r>
            <a:r>
              <a:rPr lang="en-US" dirty="0">
                <a:solidFill>
                  <a:srgbClr val="3366FF"/>
                </a:solidFill>
              </a:rPr>
              <a:t>angular resolution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3366FF"/>
                </a:solidFill>
              </a:rPr>
              <a:t>~30% </a:t>
            </a:r>
            <a:r>
              <a:rPr lang="en-US" dirty="0" smtClean="0">
                <a:solidFill>
                  <a:srgbClr val="3366FF"/>
                </a:solidFill>
              </a:rPr>
              <a:t>better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tx1"/>
                </a:solidFill>
              </a:rPr>
              <a:t>-ray </a:t>
            </a:r>
            <a:r>
              <a:rPr lang="en-US" dirty="0">
                <a:solidFill>
                  <a:srgbClr val="FF0000"/>
                </a:solidFill>
              </a:rPr>
              <a:t>point source sensitivity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FF0000"/>
                </a:solidFill>
              </a:rPr>
              <a:t>~30% better</a:t>
            </a:r>
            <a:r>
              <a:rPr lang="en-US" dirty="0">
                <a:solidFill>
                  <a:schemeClr val="tx1"/>
                </a:solidFill>
              </a:rPr>
              <a:t> (as much as 50% better in some </a:t>
            </a:r>
            <a:r>
              <a:rPr lang="en-US" dirty="0" smtClean="0">
                <a:solidFill>
                  <a:schemeClr val="tx1"/>
                </a:solidFill>
              </a:rPr>
              <a:t>cases)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effective </a:t>
            </a:r>
            <a:r>
              <a:rPr lang="en-US" dirty="0">
                <a:solidFill>
                  <a:srgbClr val="008000"/>
                </a:solidFill>
              </a:rPr>
              <a:t>field of view </a:t>
            </a:r>
            <a:r>
              <a:rPr lang="en-US" dirty="0">
                <a:solidFill>
                  <a:schemeClr val="tx1"/>
                </a:solidFill>
              </a:rPr>
              <a:t>has </a:t>
            </a:r>
            <a:r>
              <a:rPr lang="en-US" dirty="0">
                <a:solidFill>
                  <a:srgbClr val="008000"/>
                </a:solidFill>
              </a:rPr>
              <a:t>25% larger </a:t>
            </a:r>
            <a:r>
              <a:rPr lang="en-US" dirty="0">
                <a:solidFill>
                  <a:schemeClr val="tx1"/>
                </a:solidFill>
              </a:rPr>
              <a:t>radius </a:t>
            </a:r>
          </a:p>
          <a:p>
            <a:pPr marL="571244" indent="-571244"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M. Wood et al. 2016, </a:t>
            </a:r>
            <a:r>
              <a:rPr lang="en-US" sz="1600" dirty="0" err="1">
                <a:solidFill>
                  <a:schemeClr val="tx1"/>
                </a:solidFill>
              </a:rPr>
              <a:t>Astroparticle</a:t>
            </a:r>
            <a:r>
              <a:rPr lang="en-US" sz="1600" dirty="0">
                <a:solidFill>
                  <a:schemeClr val="tx1"/>
                </a:solidFill>
              </a:rPr>
              <a:t> Physics 72, 11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tx1"/>
                </a:solidFill>
              </a:rPr>
              <a:t>T. Hassan et al. 2015, Proc. ICRC, arXiv:1508.06076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de View 45 Deg.jpg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595" y="1410618"/>
            <a:ext cx="3613225" cy="3862411"/>
          </a:xfrm>
          <a:prstGeom prst="rect">
            <a:avLst/>
          </a:prstGeom>
        </p:spPr>
      </p:pic>
      <p:pic>
        <p:nvPicPr>
          <p:cNvPr id="4100" name="Picture 4" descr="http://cta-psct.physics.ucla.edu/images/webcam.jpg?14902975388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14" y="4074942"/>
            <a:ext cx="301752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SCT Takes Shape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 descr="IMG_014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03" r="13712"/>
          <a:stretch/>
        </p:blipFill>
        <p:spPr>
          <a:xfrm>
            <a:off x="6474392" y="4341803"/>
            <a:ext cx="1407972" cy="1966979"/>
          </a:xfrm>
          <a:prstGeom prst="rect">
            <a:avLst/>
          </a:prstGeom>
        </p:spPr>
      </p:pic>
      <p:pic>
        <p:nvPicPr>
          <p:cNvPr id="14" name="Picture 13" descr="0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597" y="1719163"/>
            <a:ext cx="2468366" cy="1851274"/>
          </a:xfrm>
          <a:prstGeom prst="rect">
            <a:avLst/>
          </a:prstGeom>
        </p:spPr>
      </p:pic>
      <p:pic>
        <p:nvPicPr>
          <p:cNvPr id="15" name="Picture 14" descr="IMG_392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025" y="2901922"/>
            <a:ext cx="1525856" cy="20344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81318" y="4863260"/>
            <a:ext cx="1362248" cy="738617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Control Cabinet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9185" y="4324911"/>
            <a:ext cx="1239595" cy="523174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Positioner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1885" y="3108651"/>
            <a:ext cx="1872986" cy="523174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Support Structure Beams</a:t>
            </a:r>
          </a:p>
        </p:txBody>
      </p:sp>
      <p:pic>
        <p:nvPicPr>
          <p:cNvPr id="19" name="Picture 2" descr="C:\Users\rnorthrop\Desktop\DSC_5756.JPG"/>
          <p:cNvPicPr preferRelativeResize="0"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653" y="774188"/>
            <a:ext cx="2277376" cy="18706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G_20151104_11553291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22" b="29964"/>
          <a:stretch/>
        </p:blipFill>
        <p:spPr>
          <a:xfrm>
            <a:off x="18941" y="2490528"/>
            <a:ext cx="3024502" cy="213595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3292" y="3096512"/>
            <a:ext cx="2117642" cy="307730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 Panel Module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230" y="2238216"/>
            <a:ext cx="1362329" cy="307730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Frame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13500" r="831" b="8784"/>
          <a:stretch/>
        </p:blipFill>
        <p:spPr bwMode="auto">
          <a:xfrm>
            <a:off x="4586180" y="881070"/>
            <a:ext cx="4414269" cy="78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" name="Picture 25" descr="mirror_image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11144" r="26320" b="23157"/>
          <a:stretch/>
        </p:blipFill>
        <p:spPr>
          <a:xfrm rot="5400000">
            <a:off x="575475" y="4649950"/>
            <a:ext cx="1953327" cy="15427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942332" y="4103306"/>
            <a:ext cx="2561802" cy="523174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pSCT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—Live feed: 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cta-psct.physics.ucla.edu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4009" y="6038803"/>
            <a:ext cx="1549493" cy="30773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91400" tIns="45697" rIns="91400" bIns="45697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6354" y="651595"/>
            <a:ext cx="1427949" cy="307730"/>
          </a:xfrm>
          <a:prstGeom prst="rect">
            <a:avLst/>
          </a:prstGeom>
          <a:noFill/>
        </p:spPr>
        <p:txBody>
          <a:bodyPr wrap="square" lIns="91400" tIns="45697" rIns="91400" bIns="45697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Module</a:t>
            </a:r>
          </a:p>
        </p:txBody>
      </p:sp>
    </p:spTree>
    <p:extLst>
      <p:ext uri="{BB962C8B-B14F-4D97-AF65-F5344CB8AC3E}">
        <p14:creationId xmlns:p14="http://schemas.microsoft.com/office/powerpoint/2010/main" val="289344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CTA-US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6" y="721453"/>
            <a:ext cx="5972961" cy="573806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100"/>
              </a:spcAft>
            </a:pPr>
            <a:r>
              <a:rPr lang="en-US" b="1" dirty="0"/>
              <a:t>Implementation of the baseline MST </a:t>
            </a:r>
            <a:r>
              <a:rPr lang="en-US" b="1" dirty="0" smtClean="0"/>
              <a:t>arrays:</a:t>
            </a:r>
            <a:endParaRPr lang="en-US" b="1" dirty="0"/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b="1" dirty="0"/>
              <a:t>Dominate sensitivity </a:t>
            </a:r>
            <a:r>
              <a:rPr lang="en-US" b="1" dirty="0" smtClean="0"/>
              <a:t>over </a:t>
            </a:r>
            <a:r>
              <a:rPr lang="en-US" b="1" dirty="0" smtClean="0"/>
              <a:t>100 </a:t>
            </a:r>
            <a:r>
              <a:rPr lang="en-US" b="1" dirty="0"/>
              <a:t>GeV – 10 </a:t>
            </a:r>
            <a:r>
              <a:rPr lang="en-US" b="1" dirty="0" smtClean="0"/>
              <a:t>TeV.</a:t>
            </a:r>
            <a:endParaRPr lang="en-US" b="1" dirty="0"/>
          </a:p>
          <a:p>
            <a:pPr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Complete prototype </a:t>
            </a:r>
            <a:r>
              <a:rPr lang="en-US" dirty="0" smtClean="0"/>
              <a:t>SCT: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Verify </a:t>
            </a:r>
            <a:r>
              <a:rPr lang="en-US" dirty="0" smtClean="0"/>
              <a:t>performance.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dirty="0" err="1" smtClean="0"/>
              <a:t>Vette</a:t>
            </a:r>
            <a:r>
              <a:rPr lang="en-US" dirty="0" smtClean="0"/>
              <a:t> </a:t>
            </a:r>
            <a:r>
              <a:rPr lang="en-US" dirty="0"/>
              <a:t>performance and cost through CTA </a:t>
            </a:r>
            <a:r>
              <a:rPr lang="en-US" dirty="0" smtClean="0"/>
              <a:t>reviews.</a:t>
            </a:r>
            <a:endParaRPr lang="en-US" dirty="0"/>
          </a:p>
          <a:p>
            <a:pPr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Lead completion of baseline MST array(s) in S or N with 15 </a:t>
            </a:r>
            <a:r>
              <a:rPr lang="en-US" dirty="0" smtClean="0"/>
              <a:t>SCTs: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In collaboration with international </a:t>
            </a:r>
            <a:r>
              <a:rPr lang="en-US" dirty="0" smtClean="0"/>
              <a:t>partners.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In S would add to 10 single-mirror </a:t>
            </a:r>
            <a:r>
              <a:rPr lang="en-US" dirty="0" smtClean="0"/>
              <a:t>MSTs.</a:t>
            </a:r>
            <a:endParaRPr lang="en-US" dirty="0"/>
          </a:p>
          <a:p>
            <a:pPr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Secure $25M in construction funding from the U.S. agencies, in part from the NSF Astronomy MSIP program (2017 call). </a:t>
            </a:r>
          </a:p>
          <a:p>
            <a:pPr>
              <a:lnSpc>
                <a:spcPct val="110000"/>
              </a:lnSpc>
              <a:spcAft>
                <a:spcPts val="100"/>
              </a:spcAft>
            </a:pPr>
            <a:r>
              <a:rPr lang="en-US" dirty="0" smtClean="0"/>
              <a:t>Support CTA operations at a commensurate level:</a:t>
            </a:r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dirty="0" smtClean="0"/>
              <a:t>~$</a:t>
            </a:r>
            <a:r>
              <a:rPr lang="en-US" dirty="0"/>
              <a:t>1.8M per year for 10 years, starting ~</a:t>
            </a:r>
            <a:r>
              <a:rPr lang="en-US" dirty="0" smtClean="0"/>
              <a:t>2023.</a:t>
            </a:r>
            <a:endParaRPr lang="en-US" dirty="0"/>
          </a:p>
          <a:p>
            <a:pPr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Participate in full spectrum of CTA </a:t>
            </a:r>
            <a:r>
              <a:rPr lang="en-US" dirty="0" smtClean="0"/>
              <a:t>science: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100"/>
              </a:spcAft>
            </a:pPr>
            <a:r>
              <a:rPr lang="en-US" dirty="0"/>
              <a:t>Key Science </a:t>
            </a:r>
            <a:r>
              <a:rPr lang="en-US" dirty="0" smtClean="0"/>
              <a:t>Projects, open-time </a:t>
            </a:r>
            <a:r>
              <a:rPr lang="en-US" dirty="0" smtClean="0"/>
              <a:t>proposals.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Rear Iso 90 De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72" y="1034189"/>
            <a:ext cx="3061737" cy="48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 of $25M on a €400M Project</a:t>
            </a:r>
            <a:endParaRPr lang="en-US" sz="32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749300"/>
            <a:ext cx="7886700" cy="292021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 smtClean="0"/>
              <a:t>The </a:t>
            </a:r>
            <a:r>
              <a:rPr lang="en-US" dirty="0"/>
              <a:t>highly integrated nature of the project means that it will readjust </a:t>
            </a:r>
            <a:r>
              <a:rPr lang="en-US" dirty="0" smtClean="0"/>
              <a:t>   based </a:t>
            </a:r>
            <a:r>
              <a:rPr lang="en-US" dirty="0"/>
              <a:t>on available </a:t>
            </a:r>
            <a:r>
              <a:rPr lang="en-US" dirty="0" smtClean="0"/>
              <a:t>resources. MST Baseline: S – 25, N – 15 telescopes.</a:t>
            </a:r>
            <a:endParaRPr lang="en-US" dirty="0"/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Three </a:t>
            </a:r>
            <a:r>
              <a:rPr lang="en-US" b="1" dirty="0"/>
              <a:t>subjective</a:t>
            </a:r>
            <a:r>
              <a:rPr lang="en-US" dirty="0"/>
              <a:t> hypotheses do lead to some </a:t>
            </a:r>
            <a:r>
              <a:rPr lang="en-US" dirty="0" smtClean="0"/>
              <a:t>conclusions: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With substantial U.S. and French participation, both baseline MST arrays can be </a:t>
            </a:r>
            <a:r>
              <a:rPr lang="en-US" dirty="0" smtClean="0"/>
              <a:t>complete.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Without U.S. participation, only single-mirror MSTs will be </a:t>
            </a:r>
            <a:r>
              <a:rPr lang="en-US" dirty="0" smtClean="0"/>
              <a:t>built.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The U.S. brings one of the MST arrays into its complete baseline configuration with 15 SCTs, and it would otherwise be 6 telescopes smaller (and all single-mirror telescopes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19</a:t>
            </a:fld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48761"/>
              </p:ext>
            </p:extLst>
          </p:nvPr>
        </p:nvGraphicFramePr>
        <p:xfrm>
          <a:off x="606735" y="3669519"/>
          <a:ext cx="7930531" cy="236179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00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South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North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</a:t>
                      </a:r>
                      <a:r>
                        <a:rPr lang="en-US" sz="1300" baseline="0" dirty="0" smtClean="0"/>
                        <a:t> w/o U.S.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 w/</a:t>
                      </a:r>
                      <a:r>
                        <a:rPr lang="en-US" sz="1300" baseline="0" dirty="0" smtClean="0"/>
                        <a:t> U.S.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10 single-mirror MST + 15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302" marR="64302" marT="32151" marB="32151"/>
                </a:tc>
                <a:tc gridSpan="2">
                  <a:txBody>
                    <a:bodyPr/>
                    <a:lstStyle/>
                    <a:p>
                      <a:pPr marL="0" marR="0" indent="0" algn="ctr" defTabSz="4553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Improvement Factors</a:t>
                      </a:r>
                      <a:r>
                        <a:rPr lang="en-US" sz="1300" baseline="0" dirty="0" smtClean="0"/>
                        <a:t> with U.S. Participation</a:t>
                      </a:r>
                      <a:endParaRPr lang="en-US" sz="1300" dirty="0" smtClean="0"/>
                    </a:p>
                  </a:txBody>
                  <a:tcPr marL="64302" marR="64302" marT="32151" marB="321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06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Angular resolution (containment radius)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Point source</a:t>
                      </a:r>
                      <a:r>
                        <a:rPr lang="en-US" sz="1300" baseline="0" dirty="0" smtClean="0"/>
                        <a:t> sensitivity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1.3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Point source time to significance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2.9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Field of view</a:t>
                      </a:r>
                      <a:r>
                        <a:rPr lang="en-US" sz="1300" baseline="0" dirty="0" smtClean="0"/>
                        <a:t> (effective radius)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1.14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Survey speed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2.2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947093" y="5759308"/>
            <a:ext cx="2458642" cy="1038229"/>
            <a:chOff x="7035006" y="8152606"/>
            <a:chExt cx="3429000" cy="1476414"/>
          </a:xfrm>
        </p:grpSpPr>
        <p:sp>
          <p:nvSpPr>
            <p:cNvPr id="5" name="Arc 4"/>
            <p:cNvSpPr/>
            <p:nvPr/>
          </p:nvSpPr>
          <p:spPr bwMode="auto">
            <a:xfrm flipV="1">
              <a:off x="78732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8" name="Arc 7"/>
            <p:cNvSpPr/>
            <p:nvPr/>
          </p:nvSpPr>
          <p:spPr bwMode="auto">
            <a:xfrm flipH="1" flipV="1">
              <a:off x="70350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81269" y="8884975"/>
              <a:ext cx="745921" cy="74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9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CTA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404" y="3177069"/>
            <a:ext cx="8162988" cy="32835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Arrays in northern and southern hemispheres for full sky </a:t>
            </a:r>
            <a:r>
              <a:rPr lang="en-US" dirty="0" smtClean="0"/>
              <a:t>coverage.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4 large (23 m) telescopes (LSTs) in the </a:t>
            </a:r>
            <a:r>
              <a:rPr lang="en-US" dirty="0" smtClean="0"/>
              <a:t>center: </a:t>
            </a:r>
            <a:r>
              <a:rPr lang="en-US" dirty="0" smtClean="0"/>
              <a:t>20 GeV </a:t>
            </a:r>
            <a:r>
              <a:rPr lang="en-US" dirty="0" smtClean="0"/>
              <a:t>threshold.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Southern array adds: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25 medium (9-12 m) telescopes (MSTs</a:t>
            </a:r>
            <a:r>
              <a:rPr lang="en-US" dirty="0" smtClean="0"/>
              <a:t>): </a:t>
            </a:r>
            <a:r>
              <a:rPr lang="en-US" dirty="0" smtClean="0"/>
              <a:t>100 GeV – 10 </a:t>
            </a:r>
            <a:r>
              <a:rPr lang="en-US" dirty="0" smtClean="0"/>
              <a:t>TeV.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70 small (~4 m) telescopes (SSTs) covering &gt;3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smtClean="0"/>
              <a:t>expand collection area &gt;10 TeV (up to 300 TeV</a:t>
            </a:r>
            <a:r>
              <a:rPr lang="en-US" dirty="0" smtClean="0"/>
              <a:t>).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Northern array adds 15 MSTs (no SSTs</a:t>
            </a:r>
            <a:r>
              <a:rPr lang="en-US" dirty="0" smtClean="0"/>
              <a:t>).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Project cost estimate €297M + 1480 FTE-years ~ €</a:t>
            </a:r>
            <a:r>
              <a:rPr lang="en-US" dirty="0" smtClean="0"/>
              <a:t>400M.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Operations cost estimated to be €</a:t>
            </a:r>
            <a:r>
              <a:rPr lang="en-US" dirty="0" smtClean="0"/>
              <a:t>20M/year.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pPr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 descr="cta_concept_mini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8907"/>
            <a:ext cx="7315200" cy="248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Impact of $25M on a €400M Project</a:t>
            </a:r>
            <a:endParaRPr lang="en-US" sz="32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749300"/>
            <a:ext cx="7886700" cy="292021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 smtClean="0"/>
              <a:t>The </a:t>
            </a:r>
            <a:r>
              <a:rPr lang="en-US" dirty="0"/>
              <a:t>highly integrated nature of the project means that it will readjust </a:t>
            </a:r>
            <a:r>
              <a:rPr lang="en-US" dirty="0" smtClean="0"/>
              <a:t>   based </a:t>
            </a:r>
            <a:r>
              <a:rPr lang="en-US" dirty="0"/>
              <a:t>on available </a:t>
            </a:r>
            <a:r>
              <a:rPr lang="en-US" dirty="0" smtClean="0"/>
              <a:t>resources. MST Baseline: S – 25, N – 15 telescopes.</a:t>
            </a:r>
            <a:endParaRPr lang="en-US" dirty="0"/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Three </a:t>
            </a:r>
            <a:r>
              <a:rPr lang="en-US" b="1" dirty="0"/>
              <a:t>subjective</a:t>
            </a:r>
            <a:r>
              <a:rPr lang="en-US" dirty="0"/>
              <a:t> hypotheses do lead to some </a:t>
            </a:r>
            <a:r>
              <a:rPr lang="en-US" dirty="0" smtClean="0"/>
              <a:t>conclusions: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With substantial U.S. and French participation, both baseline MST arrays can be </a:t>
            </a:r>
            <a:r>
              <a:rPr lang="en-US" dirty="0" smtClean="0"/>
              <a:t>complete.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Without U.S. participation, only single-mirror MSTs will be </a:t>
            </a:r>
            <a:r>
              <a:rPr lang="en-US" dirty="0" smtClean="0"/>
              <a:t>built.</a:t>
            </a:r>
            <a:endParaRPr lang="en-US" dirty="0"/>
          </a:p>
          <a:p>
            <a:pPr lvl="1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The U.S. brings one of the MST arrays into its complete baseline configuration with 15 SCTs, and it would otherwise be 6 telescopes smaller (and all single-mirror telescopes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20</a:t>
            </a:fld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6735" y="3669519"/>
          <a:ext cx="7930531" cy="236179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00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South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North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</a:t>
                      </a:r>
                      <a:r>
                        <a:rPr lang="en-US" sz="1300" baseline="0" dirty="0" smtClean="0"/>
                        <a:t> w/o U.S.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 w/</a:t>
                      </a:r>
                      <a:r>
                        <a:rPr lang="en-US" sz="1300" baseline="0" dirty="0" smtClean="0"/>
                        <a:t> U.S.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10 single-mirror MST + 15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302" marR="64302" marT="32151" marB="32151"/>
                </a:tc>
                <a:tc gridSpan="2">
                  <a:txBody>
                    <a:bodyPr/>
                    <a:lstStyle/>
                    <a:p>
                      <a:pPr marL="0" marR="0" indent="0" algn="ctr" defTabSz="4553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Improvement Factors</a:t>
                      </a:r>
                      <a:r>
                        <a:rPr lang="en-US" sz="1300" baseline="0" dirty="0" smtClean="0"/>
                        <a:t> with U.S. Participation</a:t>
                      </a:r>
                      <a:endParaRPr lang="en-US" sz="1300" dirty="0" smtClean="0"/>
                    </a:p>
                  </a:txBody>
                  <a:tcPr marL="64302" marR="64302" marT="32151" marB="321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06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Angular resolution (containment radius)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Point source</a:t>
                      </a:r>
                      <a:r>
                        <a:rPr lang="en-US" sz="1300" baseline="0" dirty="0" smtClean="0"/>
                        <a:t> sensitivity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1.3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Point source time to significance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2.9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Field of view</a:t>
                      </a:r>
                      <a:r>
                        <a:rPr lang="en-US" sz="1300" baseline="0" dirty="0" smtClean="0"/>
                        <a:t> (effective radius)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1.14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Survey speed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2.2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947093" y="5759308"/>
            <a:ext cx="2458642" cy="1038229"/>
            <a:chOff x="7035006" y="8152606"/>
            <a:chExt cx="3429000" cy="1476414"/>
          </a:xfrm>
        </p:grpSpPr>
        <p:sp>
          <p:nvSpPr>
            <p:cNvPr id="5" name="Arc 4"/>
            <p:cNvSpPr/>
            <p:nvPr/>
          </p:nvSpPr>
          <p:spPr bwMode="auto">
            <a:xfrm flipV="1">
              <a:off x="78732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8" name="Arc 7"/>
            <p:cNvSpPr/>
            <p:nvPr/>
          </p:nvSpPr>
          <p:spPr bwMode="auto">
            <a:xfrm flipH="1" flipV="1">
              <a:off x="70350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81269" y="8884975"/>
              <a:ext cx="745921" cy="74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or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96167" y="5143710"/>
            <a:ext cx="6776500" cy="45449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64273" tIns="32135" rIns="64273" bIns="32135" rtlCol="0">
            <a:spAutoFit/>
          </a:bodyPr>
          <a:lstStyle/>
          <a:p>
            <a:pPr algn="ctr"/>
            <a:r>
              <a:rPr lang="en-US" sz="1266" dirty="0">
                <a:solidFill>
                  <a:srgbClr val="FF0000"/>
                </a:solidFill>
              </a:rPr>
              <a:t>More sources detected;</a:t>
            </a:r>
          </a:p>
          <a:p>
            <a:pPr algn="ctr"/>
            <a:r>
              <a:rPr lang="en-US" sz="1266" dirty="0">
                <a:solidFill>
                  <a:srgbClr val="FF0000"/>
                </a:solidFill>
              </a:rPr>
              <a:t>reduced impact of systematic errors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6735" y="4822202"/>
            <a:ext cx="7930531" cy="32150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73" tIns="32135" rIns="64273" bIns="32135" numCol="1" rtlCol="0" anchor="t" anchorCtr="0" compatLnSpc="1">
            <a:prstTxWarp prst="textNoShape">
              <a:avLst/>
            </a:prstTxWarp>
          </a:bodyPr>
          <a:lstStyle/>
          <a:p>
            <a:pPr defTabSz="315781"/>
            <a:endParaRPr lang="en-US" sz="1266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88" y="729097"/>
            <a:ext cx="5394960" cy="40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Indirect DM via CTA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73100"/>
            <a:ext cx="9144000" cy="59309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DM science motivation as compelling as ever – too important for the </a:t>
            </a:r>
            <a:r>
              <a:rPr lang="en-US" dirty="0" smtClean="0"/>
              <a:t>                   U.S</a:t>
            </a:r>
            <a:r>
              <a:rPr lang="en-US" dirty="0" smtClean="0"/>
              <a:t>. not to participate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Together </a:t>
            </a:r>
            <a:r>
              <a:rPr lang="en-US" dirty="0"/>
              <a:t>with </a:t>
            </a:r>
            <a:r>
              <a:rPr lang="en-US" dirty="0" smtClean="0"/>
              <a:t>Fermi, </a:t>
            </a:r>
            <a:r>
              <a:rPr lang="en-US" dirty="0"/>
              <a:t>CTA will be able to </a:t>
            </a:r>
            <a:r>
              <a:rPr lang="en-US" dirty="0" smtClean="0"/>
              <a:t>exclude thermal </a:t>
            </a:r>
            <a:r>
              <a:rPr lang="en-US" dirty="0"/>
              <a:t>WIMPs within the mass range from a </a:t>
            </a:r>
            <a:r>
              <a:rPr lang="en-US" dirty="0" smtClean="0"/>
              <a:t>few GeV </a:t>
            </a:r>
            <a:r>
              <a:rPr lang="en-US" dirty="0"/>
              <a:t>up to a few tens of TeV.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dirty="0"/>
              <a:t>For heavy WIMPs (&gt;TeV) CTA will provide </a:t>
            </a:r>
            <a:r>
              <a:rPr lang="en-US" dirty="0" smtClean="0"/>
              <a:t>unique observational </a:t>
            </a:r>
            <a:r>
              <a:rPr lang="en-US" dirty="0"/>
              <a:t>data to probe parameter space </a:t>
            </a:r>
            <a:r>
              <a:rPr lang="en-US" dirty="0" smtClean="0"/>
              <a:t>not reachable </a:t>
            </a:r>
            <a:r>
              <a:rPr lang="en-US" dirty="0"/>
              <a:t>by any other experiments planned today.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dirty="0"/>
              <a:t>CTA is complementary instrument to LHC and </a:t>
            </a:r>
            <a:r>
              <a:rPr lang="en-US" dirty="0" smtClean="0"/>
              <a:t>direct DM </a:t>
            </a:r>
            <a:r>
              <a:rPr lang="en-US" dirty="0"/>
              <a:t>searches probing some non-overlapping </a:t>
            </a:r>
            <a:r>
              <a:rPr lang="en-US" dirty="0" smtClean="0"/>
              <a:t>regions of </a:t>
            </a:r>
            <a:r>
              <a:rPr lang="en-US" dirty="0"/>
              <a:t>DM particle parameter space.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If </a:t>
            </a:r>
            <a:r>
              <a:rPr lang="en-US" dirty="0"/>
              <a:t>DM is detected by CTA, it will also be possible to explore some properties of DM </a:t>
            </a:r>
            <a:r>
              <a:rPr lang="en-US" dirty="0" smtClean="0"/>
              <a:t>particle through </a:t>
            </a:r>
            <a:r>
              <a:rPr lang="en-US" dirty="0"/>
              <a:t>the study of annihilation channels, etc.</a:t>
            </a:r>
          </a:p>
          <a:p>
            <a:pPr lvl="1">
              <a:lnSpc>
                <a:spcPct val="100000"/>
              </a:lnSpc>
              <a:spcAft>
                <a:spcPts val="200"/>
              </a:spcAft>
            </a:pPr>
            <a:r>
              <a:rPr lang="en-US" dirty="0"/>
              <a:t>Control of systematics in deep observations of GC halo and </a:t>
            </a:r>
            <a:r>
              <a:rPr lang="en-US" dirty="0" err="1"/>
              <a:t>dSph</a:t>
            </a:r>
            <a:r>
              <a:rPr lang="en-US" dirty="0"/>
              <a:t>(s) is critical for </a:t>
            </a:r>
            <a:r>
              <a:rPr lang="en-US" dirty="0" smtClean="0"/>
              <a:t>these studies; will </a:t>
            </a:r>
            <a:r>
              <a:rPr lang="en-US" dirty="0"/>
              <a:t>require full knowledge of the instrumentation (hence CTA KSP)</a:t>
            </a:r>
          </a:p>
          <a:p>
            <a:pPr lvl="2">
              <a:lnSpc>
                <a:spcPct val="100000"/>
              </a:lnSpc>
              <a:spcAft>
                <a:spcPts val="200"/>
              </a:spcAft>
            </a:pPr>
            <a:r>
              <a:rPr lang="en-US" dirty="0"/>
              <a:t>Better understanding of J factors is essential for interpretation of observational data </a:t>
            </a:r>
            <a:r>
              <a:rPr lang="en-US" dirty="0" smtClean="0"/>
              <a:t>and derivation </a:t>
            </a:r>
            <a:r>
              <a:rPr lang="en-US" dirty="0"/>
              <a:t>of limits</a:t>
            </a:r>
            <a:r>
              <a:rPr lang="en-US" dirty="0" smtClean="0"/>
              <a:t>. 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Builds on decades of U.S. leadership, investment and success.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U.S. participation is essential to CTA achieving its DM science goals.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Single worldwide effort leverages U.S. contribution.</a:t>
            </a:r>
          </a:p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US" dirty="0" smtClean="0"/>
              <a:t>U.S. access to the next premier VHE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-ray observatory – an opportunity not to miss!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5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Cherenkov Telescope Array Concept &amp; Timeline</a:t>
            </a:r>
          </a:p>
          <a:p>
            <a:r>
              <a:rPr lang="en-US" dirty="0" smtClean="0"/>
              <a:t>Dark Matter Search Plans</a:t>
            </a:r>
          </a:p>
          <a:p>
            <a:r>
              <a:rPr lang="en-US" dirty="0" smtClean="0"/>
              <a:t>Complementarity</a:t>
            </a:r>
          </a:p>
          <a:p>
            <a:r>
              <a:rPr lang="en-US" dirty="0" smtClean="0"/>
              <a:t>U.S. Plans &amp; Impact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cta_concept_mini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62" y="3868189"/>
            <a:ext cx="7315200" cy="2488162"/>
          </a:xfrm>
          <a:prstGeom prst="rect">
            <a:avLst/>
          </a:prstGeom>
        </p:spPr>
      </p:pic>
      <p:pic>
        <p:nvPicPr>
          <p:cNvPr id="8" name="Picture 7" descr="SPIE2015_rousselle5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2259" y="1488949"/>
            <a:ext cx="2202552" cy="288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Advances in State of the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16" y="688948"/>
            <a:ext cx="7921034" cy="594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7578" y="6354247"/>
            <a:ext cx="373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J. Hinton, CTA CDR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Annihilation Spectral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12474"/>
            <a:ext cx="7886700" cy="10348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Owing to improved energy resolution CTA is ideally suited for search of DM </a:t>
            </a:r>
            <a:r>
              <a:rPr lang="en-US" dirty="0" smtClean="0"/>
              <a:t>annihilation spectral </a:t>
            </a:r>
            <a:r>
              <a:rPr lang="en-US" dirty="0"/>
              <a:t>features, line and VIB (arguably “smoking gun” for WIMPs), in the signal </a:t>
            </a:r>
            <a:r>
              <a:rPr lang="en-US" dirty="0" smtClean="0"/>
              <a:t>from GC </a:t>
            </a:r>
            <a:r>
              <a:rPr lang="en-US" dirty="0"/>
              <a:t>region.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49" y="838160"/>
            <a:ext cx="3909501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38160"/>
            <a:ext cx="3913632" cy="249243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98932" y="3460865"/>
            <a:ext cx="3943350" cy="2042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032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255713" indent="-341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Gamma-ray </a:t>
            </a:r>
            <a:r>
              <a:rPr lang="en-US" b="1" dirty="0" smtClean="0"/>
              <a:t>lines </a:t>
            </a:r>
          </a:p>
          <a:p>
            <a:r>
              <a:rPr lang="en-US" dirty="0" smtClean="0"/>
              <a:t>from </a:t>
            </a:r>
            <a:r>
              <a:rPr lang="en-US" dirty="0"/>
              <a:t>two-body annihilation into </a:t>
            </a:r>
            <a:r>
              <a:rPr lang="en-US" dirty="0" smtClean="0"/>
              <a:t>photons; forbidden </a:t>
            </a:r>
            <a:r>
              <a:rPr lang="en-US" dirty="0"/>
              <a:t>at tree-level, </a:t>
            </a:r>
            <a:r>
              <a:rPr lang="en-US" dirty="0" smtClean="0"/>
              <a:t>generically suppressed </a:t>
            </a:r>
            <a:r>
              <a:rPr lang="en-US" dirty="0"/>
              <a:t>by O(</a:t>
            </a:r>
            <a:r>
              <a:rPr lang="el-GR" dirty="0"/>
              <a:t>α2).</a:t>
            </a:r>
          </a:p>
          <a:p>
            <a:pPr marL="0" indent="0">
              <a:buNone/>
            </a:pPr>
            <a:r>
              <a:rPr lang="en-US" b="1" dirty="0"/>
              <a:t>Virtual Internal Bremsstrahlung (VIB)</a:t>
            </a:r>
          </a:p>
          <a:p>
            <a:r>
              <a:rPr lang="en-US" dirty="0"/>
              <a:t>radiative correction to processes </a:t>
            </a:r>
            <a:r>
              <a:rPr lang="en-US" dirty="0" smtClean="0"/>
              <a:t>with charged </a:t>
            </a:r>
            <a:r>
              <a:rPr lang="en-US" dirty="0"/>
              <a:t>final </a:t>
            </a:r>
            <a:r>
              <a:rPr lang="en-US" dirty="0" smtClean="0"/>
              <a:t>states; generically </a:t>
            </a:r>
            <a:r>
              <a:rPr lang="en-US" dirty="0"/>
              <a:t>suppressed by O(</a:t>
            </a:r>
            <a:r>
              <a:rPr lang="el-GR" dirty="0"/>
              <a:t>α).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5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Targets for 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59869"/>
            <a:ext cx="3178921" cy="250251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Many DM </a:t>
            </a:r>
            <a:r>
              <a:rPr lang="en-US" dirty="0"/>
              <a:t>sub-halos </a:t>
            </a:r>
            <a:r>
              <a:rPr lang="en-US" dirty="0" smtClean="0"/>
              <a:t>are predicted </a:t>
            </a:r>
            <a:r>
              <a:rPr lang="en-US" dirty="0"/>
              <a:t>to populate the Milky </a:t>
            </a:r>
            <a:r>
              <a:rPr lang="en-US" dirty="0" smtClean="0"/>
              <a:t>Way DM halo.</a:t>
            </a:r>
            <a:endParaRPr lang="en-US" dirty="0"/>
          </a:p>
          <a:p>
            <a:r>
              <a:rPr lang="en-US" dirty="0" smtClean="0"/>
              <a:t>Both dwarf </a:t>
            </a:r>
            <a:r>
              <a:rPr lang="en-US" dirty="0"/>
              <a:t>spheroidal </a:t>
            </a:r>
            <a:r>
              <a:rPr lang="en-US" dirty="0" smtClean="0"/>
              <a:t>galaxies and DM clumps </a:t>
            </a:r>
            <a:r>
              <a:rPr lang="en-US" dirty="0"/>
              <a:t>(no significant </a:t>
            </a:r>
            <a:r>
              <a:rPr lang="en-US" dirty="0" smtClean="0"/>
              <a:t>baryonic matter) could </a:t>
            </a:r>
            <a:r>
              <a:rPr lang="en-US" dirty="0"/>
              <a:t>potentially </a:t>
            </a:r>
            <a:r>
              <a:rPr lang="en-US" dirty="0" smtClean="0"/>
              <a:t>be detected </a:t>
            </a:r>
            <a:r>
              <a:rPr lang="en-US" dirty="0"/>
              <a:t>in CTA surveys.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85728"/>
            <a:ext cx="3178921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427" y="843013"/>
            <a:ext cx="445671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247427" y="3959869"/>
            <a:ext cx="4456717" cy="2502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032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255713" indent="-341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Dwarf spheroidal galaxies have </a:t>
            </a:r>
            <a:r>
              <a:rPr lang="en-US" dirty="0"/>
              <a:t>long </a:t>
            </a:r>
            <a:r>
              <a:rPr lang="en-US" dirty="0" smtClean="0"/>
              <a:t>been targets </a:t>
            </a:r>
            <a:r>
              <a:rPr lang="en-US" dirty="0"/>
              <a:t>favored by IACTs for indirect DM </a:t>
            </a:r>
            <a:r>
              <a:rPr lang="en-US" dirty="0" smtClean="0"/>
              <a:t>searches due </a:t>
            </a:r>
            <a:r>
              <a:rPr lang="en-US" dirty="0"/>
              <a:t>to</a:t>
            </a:r>
          </a:p>
          <a:p>
            <a:pPr lvl="1"/>
            <a:r>
              <a:rPr lang="en-US" dirty="0" smtClean="0"/>
              <a:t>Arguably </a:t>
            </a:r>
            <a:r>
              <a:rPr lang="en-US" dirty="0"/>
              <a:t>most DM-dominated systems in </a:t>
            </a:r>
            <a:r>
              <a:rPr lang="en-US" dirty="0" smtClean="0"/>
              <a:t>the Universe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Lowest </a:t>
            </a:r>
            <a:r>
              <a:rPr lang="en-US" dirty="0"/>
              <a:t>astrophysical backgrounds due </a:t>
            </a:r>
            <a:r>
              <a:rPr lang="en-US" dirty="0" smtClean="0"/>
              <a:t>to conventional </a:t>
            </a:r>
            <a:r>
              <a:rPr lang="en-US" dirty="0"/>
              <a:t>VHE physics.</a:t>
            </a:r>
          </a:p>
          <a:p>
            <a:r>
              <a:rPr lang="en-US" dirty="0"/>
              <a:t>No VHE detection has been reported so far.</a:t>
            </a:r>
          </a:p>
        </p:txBody>
      </p:sp>
    </p:spTree>
    <p:extLst>
      <p:ext uri="{BB962C8B-B14F-4D97-AF65-F5344CB8AC3E}">
        <p14:creationId xmlns:p14="http://schemas.microsoft.com/office/powerpoint/2010/main" val="35856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Sensitivity to </a:t>
            </a:r>
            <a:r>
              <a:rPr lang="en-US" dirty="0" err="1" smtClean="0"/>
              <a:t>dSph</a:t>
            </a:r>
            <a:r>
              <a:rPr lang="en-US" dirty="0" smtClean="0"/>
              <a:t> Galaxy 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16245"/>
            <a:ext cx="7886700" cy="16098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ultra-faint </a:t>
            </a:r>
            <a:r>
              <a:rPr lang="en-US" dirty="0" err="1"/>
              <a:t>dSphs</a:t>
            </a:r>
            <a:r>
              <a:rPr lang="en-US" dirty="0"/>
              <a:t> discovered in DES survey in the Southern hemisphere, e.g. </a:t>
            </a:r>
            <a:r>
              <a:rPr lang="en-US" dirty="0" smtClean="0"/>
              <a:t>Reticulum II</a:t>
            </a:r>
            <a:r>
              <a:rPr lang="en-US" dirty="0"/>
              <a:t>, and more such discoveries are anticipated with the start of LSST operation.</a:t>
            </a:r>
          </a:p>
          <a:p>
            <a:r>
              <a:rPr lang="en-US" dirty="0"/>
              <a:t>Best </a:t>
            </a:r>
            <a:r>
              <a:rPr lang="en-US" dirty="0" err="1"/>
              <a:t>dSph</a:t>
            </a:r>
            <a:r>
              <a:rPr lang="en-US" dirty="0"/>
              <a:t> targets for CTA will be selected on the latest knowledge prior to the observations.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58" y="844187"/>
            <a:ext cx="401693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369" y="844187"/>
            <a:ext cx="4275350" cy="154013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44064" y="2949182"/>
            <a:ext cx="4085918" cy="1609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032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255713" indent="-341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dSph’s</a:t>
            </a:r>
            <a:r>
              <a:rPr lang="en-US" dirty="0"/>
              <a:t> J-factor controversies: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/>
              <a:t>anisotropy in the </a:t>
            </a:r>
            <a:r>
              <a:rPr lang="en-US" dirty="0" smtClean="0"/>
              <a:t>velocity dispersions</a:t>
            </a:r>
            <a:r>
              <a:rPr lang="en-US" dirty="0"/>
              <a:t>;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/>
              <a:t>contamination from foreground</a:t>
            </a:r>
          </a:p>
          <a:p>
            <a:pPr lvl="1"/>
            <a:r>
              <a:rPr lang="en-US" dirty="0"/>
              <a:t>Milky Way stars (Segue I’s J-factor </a:t>
            </a:r>
            <a:r>
              <a:rPr lang="en-US" dirty="0" smtClean="0"/>
              <a:t>is particularly </a:t>
            </a:r>
            <a:r>
              <a:rPr lang="en-US" dirty="0"/>
              <a:t>questionable </a:t>
            </a:r>
            <a:r>
              <a:rPr lang="en-US" dirty="0" err="1" smtClean="0"/>
              <a:t>Bonnivard</a:t>
            </a:r>
            <a:r>
              <a:rPr lang="en-US" dirty="0" smtClean="0"/>
              <a:t>, </a:t>
            </a:r>
            <a:r>
              <a:rPr lang="en-US" dirty="0" err="1" smtClean="0"/>
              <a:t>Maurin</a:t>
            </a:r>
            <a:r>
              <a:rPr lang="en-US" dirty="0"/>
              <a:t>, Walker </a:t>
            </a:r>
            <a:r>
              <a:rPr lang="en-US" dirty="0" err="1"/>
              <a:t>arXiv</a:t>
            </a:r>
            <a:r>
              <a:rPr lang="en-US" dirty="0"/>
              <a:t>: 1506.08209)</a:t>
            </a:r>
          </a:p>
        </p:txBody>
      </p:sp>
    </p:spTree>
    <p:extLst>
      <p:ext uri="{BB962C8B-B14F-4D97-AF65-F5344CB8AC3E}">
        <p14:creationId xmlns:p14="http://schemas.microsoft.com/office/powerpoint/2010/main" val="30107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Complementarity with other Particles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187564"/>
            <a:ext cx="7886700" cy="2038515"/>
          </a:xfrm>
        </p:spPr>
        <p:txBody>
          <a:bodyPr/>
          <a:lstStyle/>
          <a:p>
            <a:r>
              <a:rPr lang="en-US" dirty="0" smtClean="0"/>
              <a:t>CTA will extend the cosmic-ray electron spectrum to at least 20 TeV (assuming index G = -4.1 above 1 TeV).</a:t>
            </a:r>
          </a:p>
          <a:p>
            <a:r>
              <a:rPr lang="en-US" dirty="0" smtClean="0"/>
              <a:t>Can go further if new contributions due to local sources or DM appear.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22960"/>
            <a:ext cx="7315200" cy="3357719"/>
          </a:xfrm>
          <a:prstGeom prst="rect">
            <a:avLst/>
          </a:prstGeom>
        </p:spPr>
      </p:pic>
      <p:sp>
        <p:nvSpPr>
          <p:cNvPr id="8" name="TextShape 11"/>
          <p:cNvSpPr txBox="1"/>
          <p:nvPr/>
        </p:nvSpPr>
        <p:spPr>
          <a:xfrm rot="16200000">
            <a:off x="2867077" y="2319904"/>
            <a:ext cx="3326978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Parsons 2011</a:t>
            </a:r>
            <a:endParaRPr lang="en-GB" sz="16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Shape 11"/>
          <p:cNvSpPr txBox="1"/>
          <p:nvPr/>
        </p:nvSpPr>
        <p:spPr>
          <a:xfrm>
            <a:off x="1245022" y="977678"/>
            <a:ext cx="3326978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No local sources</a:t>
            </a:r>
            <a:endParaRPr lang="en-GB" sz="16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Shape 11"/>
          <p:cNvSpPr txBox="1"/>
          <p:nvPr/>
        </p:nvSpPr>
        <p:spPr>
          <a:xfrm>
            <a:off x="5358142" y="2973627"/>
            <a:ext cx="2199615" cy="319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</a:t>
            </a:r>
            <a:r>
              <a:rPr lang="en-GB" sz="1600" b="0" strike="noStrike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ocal source similar to Vela PWN</a:t>
            </a:r>
            <a:endParaRPr lang="en-GB" sz="1600" b="0" strike="noStrike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1"/>
          <p:cNvSpPr>
            <a:spLocks noGrp="1"/>
          </p:cNvSpPr>
          <p:nvPr>
            <p:ph idx="1"/>
          </p:nvPr>
        </p:nvSpPr>
        <p:spPr>
          <a:xfrm>
            <a:off x="628650" y="968432"/>
            <a:ext cx="7886700" cy="25395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highly integrated nature of the project means that it will readjust based on available </a:t>
            </a:r>
            <a:r>
              <a:rPr lang="en-US" dirty="0" smtClean="0"/>
              <a:t>resources.</a:t>
            </a:r>
            <a:endParaRPr lang="en-US" dirty="0"/>
          </a:p>
          <a:p>
            <a:r>
              <a:rPr lang="en-US" dirty="0"/>
              <a:t>Three subjective hypotheses do lead to some </a:t>
            </a:r>
            <a:r>
              <a:rPr lang="en-US" dirty="0" smtClean="0"/>
              <a:t>conclusions:</a:t>
            </a:r>
            <a:endParaRPr lang="en-US" dirty="0"/>
          </a:p>
          <a:p>
            <a:pPr lvl="1"/>
            <a:r>
              <a:rPr lang="en-US" dirty="0"/>
              <a:t>With substantial U.S. and French participation, both baseline MST arrays can be </a:t>
            </a:r>
            <a:r>
              <a:rPr lang="en-US" dirty="0" smtClean="0"/>
              <a:t>complete.</a:t>
            </a:r>
            <a:endParaRPr lang="en-US" dirty="0"/>
          </a:p>
          <a:p>
            <a:pPr lvl="1"/>
            <a:r>
              <a:rPr lang="en-US" dirty="0"/>
              <a:t>Without U.S. participation, only single-mirror MSTs will be </a:t>
            </a:r>
            <a:r>
              <a:rPr lang="en-US" dirty="0" smtClean="0"/>
              <a:t>built.</a:t>
            </a:r>
            <a:endParaRPr lang="en-US" dirty="0"/>
          </a:p>
          <a:p>
            <a:pPr lvl="1"/>
            <a:r>
              <a:rPr lang="en-US" dirty="0"/>
              <a:t>The U.S. brings one of the MST arrays into its complete baseline configuration with 15 SCTs, and it would otherwise be 6 telescopes smaller (and all single-mirror telescopes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94" dirty="0"/>
              <a:t>Impact of $25M on a €400M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29</a:t>
            </a:fld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6735" y="3536169"/>
          <a:ext cx="7930531" cy="236179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00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South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North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</a:t>
                      </a:r>
                      <a:r>
                        <a:rPr lang="en-US" sz="1300" baseline="0" dirty="0" smtClean="0"/>
                        <a:t> w/o U.S.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 w/</a:t>
                      </a:r>
                      <a:r>
                        <a:rPr lang="en-US" sz="1300" baseline="0" dirty="0" smtClean="0"/>
                        <a:t> U.S.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10 single-mirror MST + 15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302" marR="64302" marT="32151" marB="32151"/>
                </a:tc>
                <a:tc gridSpan="2">
                  <a:txBody>
                    <a:bodyPr/>
                    <a:lstStyle/>
                    <a:p>
                      <a:pPr marL="0" marR="0" indent="0" algn="ctr" defTabSz="4553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Improvement Factors</a:t>
                      </a:r>
                      <a:r>
                        <a:rPr lang="en-US" sz="1300" baseline="0" dirty="0" smtClean="0"/>
                        <a:t> with U.S. Participation</a:t>
                      </a:r>
                      <a:endParaRPr lang="en-US" sz="1300" dirty="0" smtClean="0"/>
                    </a:p>
                  </a:txBody>
                  <a:tcPr marL="64302" marR="64302" marT="32151" marB="321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06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Angular resolution (containment radius)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1.25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Point source</a:t>
                      </a:r>
                      <a:r>
                        <a:rPr lang="en-US" sz="1300" baseline="0" dirty="0" smtClean="0"/>
                        <a:t> sensitivity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1.3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Point source time to significance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2.9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Field of view</a:t>
                      </a:r>
                      <a:r>
                        <a:rPr lang="en-US" sz="1300" baseline="0" dirty="0" smtClean="0"/>
                        <a:t> (effective radius)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1.14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Survey speed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2.2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39183" y="4934959"/>
            <a:ext cx="2186583" cy="2596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73" tIns="32135" rIns="64273" bIns="32135" rtlCol="0">
            <a:spAutoFit/>
          </a:bodyPr>
          <a:lstStyle/>
          <a:p>
            <a:r>
              <a:rPr lang="en-US" sz="1266" dirty="0">
                <a:solidFill>
                  <a:srgbClr val="FF0000"/>
                </a:solidFill>
              </a:rPr>
              <a:t>Sources resolved in more detail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06735" y="4554278"/>
            <a:ext cx="7930531" cy="32150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73" tIns="32135" rIns="64273" bIns="32135" numCol="1" rtlCol="0" anchor="t" anchorCtr="0" compatLnSpc="1">
            <a:prstTxWarp prst="textNoShape">
              <a:avLst/>
            </a:prstTxWarp>
          </a:bodyPr>
          <a:lstStyle/>
          <a:p>
            <a:pPr defTabSz="315781"/>
            <a:endParaRPr lang="en-US" sz="1266"/>
          </a:p>
        </p:txBody>
      </p:sp>
      <p:grpSp>
        <p:nvGrpSpPr>
          <p:cNvPr id="24" name="Group 23"/>
          <p:cNvGrpSpPr/>
          <p:nvPr/>
        </p:nvGrpSpPr>
        <p:grpSpPr>
          <a:xfrm>
            <a:off x="4947093" y="5625958"/>
            <a:ext cx="2458642" cy="1038229"/>
            <a:chOff x="7035006" y="8152606"/>
            <a:chExt cx="3429000" cy="1476414"/>
          </a:xfrm>
        </p:grpSpPr>
        <p:sp>
          <p:nvSpPr>
            <p:cNvPr id="25" name="Arc 24"/>
            <p:cNvSpPr/>
            <p:nvPr/>
          </p:nvSpPr>
          <p:spPr bwMode="auto">
            <a:xfrm flipV="1">
              <a:off x="78732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26" name="Arc 25"/>
            <p:cNvSpPr/>
            <p:nvPr/>
          </p:nvSpPr>
          <p:spPr bwMode="auto">
            <a:xfrm flipH="1" flipV="1">
              <a:off x="70350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81269" y="8884975"/>
              <a:ext cx="745921" cy="74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or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8720"/>
            <a:ext cx="8229600" cy="31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617"/>
            <a:ext cx="9144000" cy="5507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8" y="6106228"/>
            <a:ext cx="373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V.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Vassiliev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UCLA DM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1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94" dirty="0"/>
              <a:t>Impact of $25M on a €400M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30</a:t>
            </a:fld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6735" y="3536169"/>
          <a:ext cx="7930531" cy="236179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00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South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North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</a:t>
                      </a:r>
                      <a:r>
                        <a:rPr lang="en-US" sz="1300" baseline="0" dirty="0" smtClean="0"/>
                        <a:t> w/o U.S.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 w/</a:t>
                      </a:r>
                      <a:r>
                        <a:rPr lang="en-US" sz="1300" baseline="0" dirty="0" smtClean="0"/>
                        <a:t> U.S.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10 single-mirror MST + 15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302" marR="64302" marT="32151" marB="32151"/>
                </a:tc>
                <a:tc gridSpan="2">
                  <a:txBody>
                    <a:bodyPr/>
                    <a:lstStyle/>
                    <a:p>
                      <a:pPr marL="0" marR="0" indent="0" algn="ctr" defTabSz="4553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Improvement Factors</a:t>
                      </a:r>
                      <a:r>
                        <a:rPr lang="en-US" sz="1300" baseline="0" dirty="0" smtClean="0"/>
                        <a:t> with U.S. Participation</a:t>
                      </a:r>
                      <a:endParaRPr lang="en-US" sz="1300" dirty="0" smtClean="0"/>
                    </a:p>
                  </a:txBody>
                  <a:tcPr marL="64302" marR="64302" marT="32151" marB="321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06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Angular resolution (containment radius)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Point source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</a:rPr>
                        <a:t> sensitivity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1.3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Point source time to significance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1.7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2.9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Field of view</a:t>
                      </a:r>
                      <a:r>
                        <a:rPr lang="en-US" sz="1300" baseline="0" dirty="0" smtClean="0"/>
                        <a:t> (effective radius)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1.14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Survey speed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2.2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17407" y="5411633"/>
            <a:ext cx="1526915" cy="2596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73" tIns="32135" rIns="64273" bIns="32135" rtlCol="0">
            <a:spAutoFit/>
          </a:bodyPr>
          <a:lstStyle/>
          <a:p>
            <a:r>
              <a:rPr lang="en-US" sz="1266" dirty="0">
                <a:solidFill>
                  <a:srgbClr val="FF0000"/>
                </a:solidFill>
              </a:rPr>
              <a:t>More objects studied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06735" y="5090126"/>
            <a:ext cx="7930531" cy="32150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73" tIns="32135" rIns="64273" bIns="32135" numCol="1" rtlCol="0" anchor="t" anchorCtr="0" compatLnSpc="1">
            <a:prstTxWarp prst="textNoShape">
              <a:avLst/>
            </a:prstTxWarp>
          </a:bodyPr>
          <a:lstStyle/>
          <a:p>
            <a:pPr defTabSz="315781"/>
            <a:endParaRPr lang="en-US" sz="1266"/>
          </a:p>
        </p:txBody>
      </p:sp>
      <p:sp>
        <p:nvSpPr>
          <p:cNvPr id="13" name="Content Placeholder 11"/>
          <p:cNvSpPr>
            <a:spLocks noGrp="1"/>
          </p:cNvSpPr>
          <p:nvPr>
            <p:ph idx="1"/>
          </p:nvPr>
        </p:nvSpPr>
        <p:spPr>
          <a:xfrm>
            <a:off x="628650" y="968432"/>
            <a:ext cx="7886700" cy="25395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highly integrated nature of the project means that it will readjust based on available </a:t>
            </a:r>
            <a:r>
              <a:rPr lang="en-US" dirty="0" smtClean="0"/>
              <a:t>resources.</a:t>
            </a:r>
            <a:endParaRPr lang="en-US" dirty="0"/>
          </a:p>
          <a:p>
            <a:r>
              <a:rPr lang="en-US" dirty="0"/>
              <a:t>Three subjective hypotheses do lead to some </a:t>
            </a:r>
            <a:r>
              <a:rPr lang="en-US" dirty="0" smtClean="0"/>
              <a:t>conclusions:</a:t>
            </a:r>
            <a:endParaRPr lang="en-US" dirty="0"/>
          </a:p>
          <a:p>
            <a:pPr lvl="1"/>
            <a:r>
              <a:rPr lang="en-US" dirty="0"/>
              <a:t>With substantial U.S. and French participation, both baseline MST arrays can be </a:t>
            </a:r>
            <a:r>
              <a:rPr lang="en-US" dirty="0" smtClean="0"/>
              <a:t>complete.</a:t>
            </a:r>
            <a:endParaRPr lang="en-US" dirty="0"/>
          </a:p>
          <a:p>
            <a:pPr lvl="1"/>
            <a:r>
              <a:rPr lang="en-US" dirty="0"/>
              <a:t>Without U.S. participation, only single-mirror MSTs will be </a:t>
            </a:r>
            <a:r>
              <a:rPr lang="en-US" dirty="0" smtClean="0"/>
              <a:t>built.</a:t>
            </a:r>
            <a:endParaRPr lang="en-US" dirty="0"/>
          </a:p>
          <a:p>
            <a:pPr lvl="1"/>
            <a:r>
              <a:rPr lang="en-US" dirty="0"/>
              <a:t>The U.S. brings one of the MST arrays into its complete baseline configuration with 15 SCTs, and it would otherwise be 6 telescopes smaller (and all single-mirror telescopes</a:t>
            </a:r>
            <a:r>
              <a:rPr lang="en-US" dirty="0" smtClean="0"/>
              <a:t>).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47093" y="5625958"/>
            <a:ext cx="2458642" cy="1038229"/>
            <a:chOff x="7035006" y="8152606"/>
            <a:chExt cx="3429000" cy="1476414"/>
          </a:xfrm>
        </p:grpSpPr>
        <p:sp>
          <p:nvSpPr>
            <p:cNvPr id="15" name="Arc 14"/>
            <p:cNvSpPr/>
            <p:nvPr/>
          </p:nvSpPr>
          <p:spPr bwMode="auto">
            <a:xfrm flipV="1">
              <a:off x="78732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17" name="Arc 16"/>
            <p:cNvSpPr/>
            <p:nvPr/>
          </p:nvSpPr>
          <p:spPr bwMode="auto">
            <a:xfrm flipH="1" flipV="1">
              <a:off x="70350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1269" y="8884975"/>
              <a:ext cx="745921" cy="74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8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47093" y="5625958"/>
            <a:ext cx="2458642" cy="1038229"/>
            <a:chOff x="7035006" y="8152606"/>
            <a:chExt cx="3429000" cy="1476414"/>
          </a:xfrm>
        </p:grpSpPr>
        <p:sp>
          <p:nvSpPr>
            <p:cNvPr id="15" name="Arc 14"/>
            <p:cNvSpPr/>
            <p:nvPr/>
          </p:nvSpPr>
          <p:spPr bwMode="auto">
            <a:xfrm flipV="1">
              <a:off x="78732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17" name="Arc 16"/>
            <p:cNvSpPr/>
            <p:nvPr/>
          </p:nvSpPr>
          <p:spPr bwMode="auto">
            <a:xfrm flipH="1" flipV="1">
              <a:off x="70350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1269" y="8884975"/>
              <a:ext cx="745921" cy="74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94" dirty="0"/>
              <a:t>Impact of $25M on a €400M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31</a:t>
            </a:fld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6735" y="3536169"/>
          <a:ext cx="7930531" cy="236179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00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South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North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</a:t>
                      </a:r>
                      <a:r>
                        <a:rPr lang="en-US" sz="1300" baseline="0" dirty="0" smtClean="0"/>
                        <a:t> w/o U.S.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 w/</a:t>
                      </a:r>
                      <a:r>
                        <a:rPr lang="en-US" sz="1300" baseline="0" dirty="0" smtClean="0"/>
                        <a:t> U.S.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10 single-mirror MST + 15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302" marR="64302" marT="32151" marB="32151"/>
                </a:tc>
                <a:tc gridSpan="2">
                  <a:txBody>
                    <a:bodyPr/>
                    <a:lstStyle/>
                    <a:p>
                      <a:pPr marL="0" marR="0" indent="0" algn="ctr" defTabSz="4553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Improvement Factors</a:t>
                      </a:r>
                      <a:r>
                        <a:rPr lang="en-US" sz="1300" baseline="0" dirty="0" smtClean="0"/>
                        <a:t> with U.S. Participation</a:t>
                      </a:r>
                      <a:endParaRPr lang="en-US" sz="1300" dirty="0" smtClean="0"/>
                    </a:p>
                  </a:txBody>
                  <a:tcPr marL="64302" marR="64302" marT="32151" marB="321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06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Angular resolution (containment radius)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Point source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</a:rPr>
                        <a:t> sensitivity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1.3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Point source time to significance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2.9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Field of view</a:t>
                      </a:r>
                      <a:r>
                        <a:rPr lang="en-US" sz="1300" baseline="0" dirty="0" smtClean="0">
                          <a:solidFill>
                            <a:srgbClr val="FF0000"/>
                          </a:solidFill>
                        </a:rPr>
                        <a:t> (effective radius)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1.14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1.25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Survey speed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2.2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4.5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50355" y="5679558"/>
            <a:ext cx="2088159" cy="45449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73" tIns="32135" rIns="64273" bIns="32135" rtlCol="0">
            <a:spAutoFit/>
          </a:bodyPr>
          <a:lstStyle/>
          <a:p>
            <a:pPr algn="ctr"/>
            <a:r>
              <a:rPr lang="en-US" sz="1266" dirty="0">
                <a:solidFill>
                  <a:srgbClr val="FF0000"/>
                </a:solidFill>
              </a:rPr>
              <a:t>Better diffuse measurements;</a:t>
            </a:r>
          </a:p>
          <a:p>
            <a:pPr algn="ctr"/>
            <a:r>
              <a:rPr lang="en-US" sz="1266" dirty="0">
                <a:solidFill>
                  <a:srgbClr val="FF0000"/>
                </a:solidFill>
              </a:rPr>
              <a:t>serendipitous discoveries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06735" y="5358049"/>
            <a:ext cx="7930531" cy="32150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73" tIns="32135" rIns="64273" bIns="32135" numCol="1" rtlCol="0" anchor="t" anchorCtr="0" compatLnSpc="1">
            <a:prstTxWarp prst="textNoShape">
              <a:avLst/>
            </a:prstTxWarp>
          </a:bodyPr>
          <a:lstStyle/>
          <a:p>
            <a:pPr defTabSz="315781"/>
            <a:endParaRPr lang="en-US" sz="1266"/>
          </a:p>
        </p:txBody>
      </p:sp>
      <p:sp>
        <p:nvSpPr>
          <p:cNvPr id="13" name="Content Placeholder 11"/>
          <p:cNvSpPr>
            <a:spLocks noGrp="1"/>
          </p:cNvSpPr>
          <p:nvPr>
            <p:ph idx="1"/>
          </p:nvPr>
        </p:nvSpPr>
        <p:spPr>
          <a:xfrm>
            <a:off x="628650" y="968432"/>
            <a:ext cx="7886700" cy="25395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highly integrated nature of the project means that it will readjust based on available </a:t>
            </a:r>
            <a:r>
              <a:rPr lang="en-US" dirty="0" smtClean="0"/>
              <a:t>resources.</a:t>
            </a:r>
            <a:endParaRPr lang="en-US" dirty="0"/>
          </a:p>
          <a:p>
            <a:r>
              <a:rPr lang="en-US" dirty="0"/>
              <a:t>Three subjective hypotheses do lead to some </a:t>
            </a:r>
            <a:r>
              <a:rPr lang="en-US" dirty="0" smtClean="0"/>
              <a:t>conclusions:</a:t>
            </a:r>
            <a:endParaRPr lang="en-US" dirty="0"/>
          </a:p>
          <a:p>
            <a:pPr lvl="1"/>
            <a:r>
              <a:rPr lang="en-US" dirty="0"/>
              <a:t>With substantial U.S. and French participation, both baseline MST arrays can be </a:t>
            </a:r>
            <a:r>
              <a:rPr lang="en-US" dirty="0" smtClean="0"/>
              <a:t>complete.</a:t>
            </a:r>
            <a:endParaRPr lang="en-US" dirty="0"/>
          </a:p>
          <a:p>
            <a:pPr lvl="1"/>
            <a:r>
              <a:rPr lang="en-US" dirty="0"/>
              <a:t>Without U.S. participation, only single-mirror MSTs will be </a:t>
            </a:r>
            <a:r>
              <a:rPr lang="en-US" dirty="0" smtClean="0"/>
              <a:t>built.</a:t>
            </a:r>
            <a:endParaRPr lang="en-US" dirty="0"/>
          </a:p>
          <a:p>
            <a:pPr lvl="1"/>
            <a:r>
              <a:rPr lang="en-US" dirty="0"/>
              <a:t>The U.S. brings one of the MST arrays into its complete baseline configuration with 15 SCTs, and it would otherwise be 6 telescopes smaller (and all single-mirror telescopes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94" dirty="0"/>
              <a:t>Impact of $25M on a €400M Project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0759A70-708F-F147-B7D5-CC63B5DC3CB1}" type="slidenum">
              <a:rPr lang="fr-FR" smtClean="0"/>
              <a:pPr/>
              <a:t>32</a:t>
            </a:fld>
            <a:endParaRPr lang="fr-F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06735" y="3536169"/>
          <a:ext cx="7930531" cy="236179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300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5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South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North</a:t>
                      </a:r>
                      <a:endParaRPr lang="en-US" sz="1300" dirty="0"/>
                    </a:p>
                  </a:txBody>
                  <a:tcPr marL="64302" marR="64302" marT="32151" marB="321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</a:t>
                      </a:r>
                      <a:r>
                        <a:rPr lang="en-US" sz="1300" baseline="0" dirty="0" smtClean="0"/>
                        <a:t> w/o U.S.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9 single-mirror MST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Telescopes w/</a:t>
                      </a:r>
                      <a:r>
                        <a:rPr lang="en-US" sz="1300" baseline="0" dirty="0" smtClean="0"/>
                        <a:t> U.S.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10 single-mirror MST + 15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15 SCT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302" marR="64302" marT="32151" marB="32151"/>
                </a:tc>
                <a:tc gridSpan="2">
                  <a:txBody>
                    <a:bodyPr/>
                    <a:lstStyle/>
                    <a:p>
                      <a:pPr marL="0" marR="0" indent="0" algn="ctr" defTabSz="4553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Improvement Factors</a:t>
                      </a:r>
                      <a:r>
                        <a:rPr lang="en-US" sz="1300" baseline="0" dirty="0" smtClean="0"/>
                        <a:t> with U.S. Participation</a:t>
                      </a:r>
                      <a:endParaRPr lang="en-US" sz="1300" dirty="0" smtClean="0"/>
                    </a:p>
                  </a:txBody>
                  <a:tcPr marL="64302" marR="64302" marT="32151" marB="3215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06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Angular resolution (containment radius)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1.5</a:t>
                      </a:r>
                      <a:endParaRPr lang="en-US" sz="1300" dirty="0"/>
                    </a:p>
                  </a:txBody>
                  <a:tcPr marL="64302" marR="64302" marT="32151" marB="32151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Point source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</a:rPr>
                        <a:t> sensitivity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1.3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Point source time to significance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1.7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2.9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</a:rPr>
                        <a:t>Field of view</a:t>
                      </a:r>
                      <a:r>
                        <a:rPr lang="en-US" sz="1300" baseline="0" dirty="0" smtClean="0">
                          <a:solidFill>
                            <a:schemeClr val="tx1"/>
                          </a:solidFill>
                        </a:rPr>
                        <a:t> (effective radius)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1.14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1.25</a:t>
                      </a:r>
                      <a:endParaRPr lang="en-US" sz="1300" dirty="0"/>
                    </a:p>
                  </a:txBody>
                  <a:tcPr marL="64302" marR="64302" marT="32151" marB="32151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1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Survey speed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2.2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FF0000"/>
                          </a:solidFill>
                        </a:rPr>
                        <a:t>4.5</a:t>
                      </a:r>
                      <a:endParaRPr lang="en-US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4302" marR="64302" marT="32151" marB="32151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50122" y="5947480"/>
            <a:ext cx="1591292" cy="2596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lIns="64273" tIns="32135" rIns="64273" bIns="32135" rtlCol="0">
            <a:spAutoFit/>
          </a:bodyPr>
          <a:lstStyle/>
          <a:p>
            <a:r>
              <a:rPr lang="en-US" sz="1266" dirty="0">
                <a:solidFill>
                  <a:srgbClr val="FF0000"/>
                </a:solidFill>
              </a:rPr>
              <a:t>Faster, deeper surveys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06735" y="5607239"/>
            <a:ext cx="7930531" cy="32150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73" tIns="32135" rIns="64273" bIns="32135" numCol="1" rtlCol="0" anchor="t" anchorCtr="0" compatLnSpc="1">
            <a:prstTxWarp prst="textNoShape">
              <a:avLst/>
            </a:prstTxWarp>
          </a:bodyPr>
          <a:lstStyle/>
          <a:p>
            <a:pPr defTabSz="315781"/>
            <a:endParaRPr lang="en-US" sz="1266"/>
          </a:p>
        </p:txBody>
      </p:sp>
      <p:sp>
        <p:nvSpPr>
          <p:cNvPr id="13" name="Content Placeholder 11"/>
          <p:cNvSpPr>
            <a:spLocks noGrp="1"/>
          </p:cNvSpPr>
          <p:nvPr>
            <p:ph idx="1"/>
          </p:nvPr>
        </p:nvSpPr>
        <p:spPr>
          <a:xfrm>
            <a:off x="628650" y="968432"/>
            <a:ext cx="7886700" cy="25395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highly integrated nature of the project means that it will readjust based on available </a:t>
            </a:r>
            <a:r>
              <a:rPr lang="en-US" dirty="0" smtClean="0"/>
              <a:t>resources.</a:t>
            </a:r>
            <a:endParaRPr lang="en-US" dirty="0"/>
          </a:p>
          <a:p>
            <a:r>
              <a:rPr lang="en-US" dirty="0"/>
              <a:t>Three subjective hypotheses do lead to some </a:t>
            </a:r>
            <a:r>
              <a:rPr lang="en-US" dirty="0" smtClean="0"/>
              <a:t>conclusions:</a:t>
            </a:r>
            <a:endParaRPr lang="en-US" dirty="0"/>
          </a:p>
          <a:p>
            <a:pPr lvl="1"/>
            <a:r>
              <a:rPr lang="en-US" dirty="0"/>
              <a:t>With substantial U.S. and French participation, both baseline MST arrays can be </a:t>
            </a:r>
            <a:r>
              <a:rPr lang="en-US" dirty="0" smtClean="0"/>
              <a:t>complete.</a:t>
            </a:r>
            <a:endParaRPr lang="en-US" dirty="0"/>
          </a:p>
          <a:p>
            <a:pPr lvl="1"/>
            <a:r>
              <a:rPr lang="en-US" dirty="0"/>
              <a:t>Without U.S. participation, only single-mirror MSTs will be </a:t>
            </a:r>
            <a:r>
              <a:rPr lang="en-US" dirty="0" smtClean="0"/>
              <a:t>built.</a:t>
            </a:r>
            <a:endParaRPr lang="en-US" dirty="0"/>
          </a:p>
          <a:p>
            <a:pPr lvl="1"/>
            <a:r>
              <a:rPr lang="en-US" dirty="0"/>
              <a:t>The U.S. brings one of the MST arrays into its complete baseline configuration with 15 SCTs, and it would otherwise be 6 telescopes smaller (and all single-mirror telescopes</a:t>
            </a:r>
            <a:r>
              <a:rPr lang="en-US" dirty="0" smtClean="0"/>
              <a:t>).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47093" y="5625958"/>
            <a:ext cx="2458642" cy="1038229"/>
            <a:chOff x="7035006" y="8152606"/>
            <a:chExt cx="3429000" cy="1476414"/>
          </a:xfrm>
        </p:grpSpPr>
        <p:sp>
          <p:nvSpPr>
            <p:cNvPr id="15" name="Arc 14"/>
            <p:cNvSpPr/>
            <p:nvPr/>
          </p:nvSpPr>
          <p:spPr bwMode="auto">
            <a:xfrm flipV="1">
              <a:off x="78732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17" name="Arc 16"/>
            <p:cNvSpPr/>
            <p:nvPr/>
          </p:nvSpPr>
          <p:spPr bwMode="auto">
            <a:xfrm flipH="1" flipV="1">
              <a:off x="7035006" y="8152606"/>
              <a:ext cx="2590800" cy="1142207"/>
            </a:xfrm>
            <a:prstGeom prst="arc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64302" tIns="32151" rIns="64302" bIns="32151" numCol="1" rtlCol="0" anchor="t" anchorCtr="0" compatLnSpc="1">
              <a:prstTxWarp prst="textNoShape">
                <a:avLst/>
              </a:prstTxWarp>
            </a:bodyPr>
            <a:lstStyle/>
            <a:p>
              <a:pPr defTabSz="315781"/>
              <a:endParaRPr lang="en-US" sz="1266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1269" y="8884975"/>
              <a:ext cx="745921" cy="74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3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Performance &amp;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37" y="3769733"/>
            <a:ext cx="4779563" cy="258661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Highlights</a:t>
            </a:r>
          </a:p>
          <a:p>
            <a:r>
              <a:rPr lang="en-US" dirty="0"/>
              <a:t>10 x improved </a:t>
            </a:r>
            <a:r>
              <a:rPr lang="en-US" dirty="0" smtClean="0"/>
              <a:t>sensitivity.</a:t>
            </a:r>
            <a:endParaRPr lang="en-US" dirty="0"/>
          </a:p>
          <a:p>
            <a:r>
              <a:rPr lang="en-US" dirty="0" smtClean="0"/>
              <a:t>Wide </a:t>
            </a:r>
            <a:r>
              <a:rPr lang="en-US" dirty="0" err="1"/>
              <a:t>FoV</a:t>
            </a:r>
            <a:r>
              <a:rPr lang="en-US" dirty="0"/>
              <a:t> combined with </a:t>
            </a:r>
            <a:r>
              <a:rPr lang="en-US" dirty="0" err="1"/>
              <a:t>arcmin</a:t>
            </a:r>
            <a:r>
              <a:rPr lang="en-US" dirty="0"/>
              <a:t>-scale </a:t>
            </a:r>
            <a:r>
              <a:rPr lang="en-US" dirty="0" smtClean="0"/>
              <a:t>angular resolution </a:t>
            </a:r>
            <a:r>
              <a:rPr lang="en-US" dirty="0"/>
              <a:t>for efficient surveys and study of </a:t>
            </a:r>
            <a:r>
              <a:rPr lang="en-US" dirty="0" smtClean="0"/>
              <a:t>extended sources.</a:t>
            </a:r>
          </a:p>
          <a:p>
            <a:pPr lvl="1"/>
            <a:r>
              <a:rPr lang="en-US" dirty="0" smtClean="0"/>
              <a:t>LST: &gt;4.5°, MST/SST: &gt;7.5-8° </a:t>
            </a:r>
            <a:r>
              <a:rPr lang="en-US" dirty="0" err="1" smtClean="0"/>
              <a:t>FoV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Energy resolution &lt; 10% to </a:t>
            </a:r>
            <a:r>
              <a:rPr lang="en-US" dirty="0"/>
              <a:t>resolve spectral features.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ttps://www.cta-observatory.org/wp-content/uploads/2016/05/CTA-Sensitivity-201604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4" y="711743"/>
            <a:ext cx="4572000" cy="29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ta-observatory.org/wp-content/uploads/2016/05/cta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68" y="3720966"/>
            <a:ext cx="3200400" cy="26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968" y="711743"/>
            <a:ext cx="3200400" cy="28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CTA Globally &amp; Data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103" y="3010501"/>
            <a:ext cx="8530747" cy="35113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CTA </a:t>
            </a:r>
            <a:r>
              <a:rPr lang="en-US" dirty="0"/>
              <a:t>is being </a:t>
            </a:r>
            <a:r>
              <a:rPr lang="en-US" dirty="0" smtClean="0"/>
              <a:t>developed by </a:t>
            </a:r>
            <a:r>
              <a:rPr lang="en-US" dirty="0"/>
              <a:t>the CTA </a:t>
            </a:r>
            <a:r>
              <a:rPr lang="en-US" dirty="0" smtClean="0"/>
              <a:t>consortium (CTAC</a:t>
            </a:r>
            <a:r>
              <a:rPr lang="en-US" dirty="0"/>
              <a:t>) comprising </a:t>
            </a:r>
            <a:r>
              <a:rPr lang="en-US" dirty="0" smtClean="0"/>
              <a:t>~1350 </a:t>
            </a:r>
            <a:r>
              <a:rPr lang="en-US" dirty="0"/>
              <a:t>scientists </a:t>
            </a:r>
            <a:r>
              <a:rPr lang="en-US" dirty="0" smtClean="0"/>
              <a:t>(~420 FTEs) from ~210 </a:t>
            </a:r>
            <a:r>
              <a:rPr lang="en-US" dirty="0"/>
              <a:t>institutions in </a:t>
            </a:r>
            <a:r>
              <a:rPr lang="en-US" dirty="0" smtClean="0"/>
              <a:t>32 countries.</a:t>
            </a:r>
          </a:p>
          <a:p>
            <a:pPr>
              <a:lnSpc>
                <a:spcPct val="110000"/>
              </a:lnSpc>
            </a:pPr>
            <a:r>
              <a:rPr lang="en-US" dirty="0"/>
              <a:t>All CTA data and associated tools will be fully </a:t>
            </a:r>
            <a:r>
              <a:rPr lang="en-US" dirty="0" smtClean="0"/>
              <a:t>open after </a:t>
            </a:r>
            <a:r>
              <a:rPr lang="en-US" dirty="0"/>
              <a:t>a proprietary </a:t>
            </a:r>
            <a:r>
              <a:rPr lang="en-US" dirty="0" smtClean="0"/>
              <a:t>period.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Products </a:t>
            </a:r>
            <a:r>
              <a:rPr lang="en-US" dirty="0"/>
              <a:t>delivered to a user: FITS data </a:t>
            </a:r>
            <a:r>
              <a:rPr lang="en-US" dirty="0" smtClean="0"/>
              <a:t>files, FERMI-like </a:t>
            </a:r>
            <a:r>
              <a:rPr lang="en-US" dirty="0"/>
              <a:t>analysis tools, etc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Over observatory lifetime, majority of time will go to </a:t>
            </a:r>
            <a:r>
              <a:rPr lang="en-US" b="1" dirty="0" smtClean="0"/>
              <a:t>Guest </a:t>
            </a:r>
            <a:r>
              <a:rPr lang="en-US" b="1" dirty="0"/>
              <a:t>Observer </a:t>
            </a:r>
            <a:r>
              <a:rPr lang="en-US" b="1" dirty="0" smtClean="0"/>
              <a:t>proposers from </a:t>
            </a:r>
            <a:r>
              <a:rPr lang="en-US" b="1" dirty="0"/>
              <a:t>CTA member </a:t>
            </a:r>
            <a:r>
              <a:rPr lang="en-US" b="1" dirty="0" smtClean="0"/>
              <a:t>countries</a:t>
            </a:r>
            <a:r>
              <a:rPr lang="en-US" dirty="0" smtClean="0"/>
              <a:t>. The </a:t>
            </a:r>
            <a:r>
              <a:rPr lang="en-US" dirty="0"/>
              <a:t>remaining time consists </a:t>
            </a:r>
            <a:r>
              <a:rPr lang="en-US" dirty="0" smtClean="0"/>
              <a:t>of Director’s </a:t>
            </a:r>
            <a:r>
              <a:rPr lang="en-US" dirty="0"/>
              <a:t>Discretionary </a:t>
            </a:r>
            <a:r>
              <a:rPr lang="en-US" dirty="0" smtClean="0"/>
              <a:t>time and</a:t>
            </a:r>
            <a:r>
              <a:rPr lang="en-US" dirty="0"/>
              <a:t>, </a:t>
            </a:r>
            <a:r>
              <a:rPr lang="en-US" b="1" dirty="0"/>
              <a:t>in the first decade </a:t>
            </a:r>
            <a:r>
              <a:rPr lang="en-US" b="1" dirty="0" smtClean="0"/>
              <a:t>of operations</a:t>
            </a:r>
            <a:r>
              <a:rPr lang="en-US" b="1" dirty="0"/>
              <a:t>, a </a:t>
            </a:r>
            <a:r>
              <a:rPr lang="en-US" b="1" dirty="0" smtClean="0"/>
              <a:t>~40% share used </a:t>
            </a:r>
            <a:r>
              <a:rPr lang="en-US" b="1" dirty="0"/>
              <a:t>by the CTA </a:t>
            </a:r>
            <a:r>
              <a:rPr lang="en-US" b="1" dirty="0" smtClean="0"/>
              <a:t>Consortium to </a:t>
            </a:r>
            <a:r>
              <a:rPr lang="en-US" b="1" dirty="0"/>
              <a:t>deliver </a:t>
            </a:r>
            <a:r>
              <a:rPr lang="en-US" dirty="0"/>
              <a:t>a Core </a:t>
            </a:r>
            <a:r>
              <a:rPr lang="en-US" dirty="0" smtClean="0"/>
              <a:t>Program consisting </a:t>
            </a:r>
            <a:r>
              <a:rPr lang="en-US" dirty="0"/>
              <a:t>of a number of </a:t>
            </a:r>
            <a:r>
              <a:rPr lang="en-US" b="1" dirty="0" smtClean="0"/>
              <a:t>Key Science </a:t>
            </a:r>
            <a:r>
              <a:rPr lang="en-US" b="1" dirty="0"/>
              <a:t>Projects (KSPs</a:t>
            </a:r>
            <a:r>
              <a:rPr lang="en-US" b="1" dirty="0" smtClean="0"/>
              <a:t>)</a:t>
            </a:r>
            <a:r>
              <a:rPr lang="en-US" dirty="0" smtClean="0"/>
              <a:t>.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i="1" dirty="0"/>
              <a:t>https://www.cta-observatory.org/about/cta-consortium/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B. Humensky, for CTA Consortium, Cosmic Visions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https://www.cta-observatory.org/wp-content/uploads/2016/05/cta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30" y="720571"/>
            <a:ext cx="437235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5" y="720571"/>
            <a:ext cx="258753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Key Science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447" y="968432"/>
            <a:ext cx="8810940" cy="17298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The priority </a:t>
            </a:r>
            <a:r>
              <a:rPr lang="en-US" b="1" dirty="0" smtClean="0"/>
              <a:t>is </a:t>
            </a:r>
            <a:r>
              <a:rPr lang="en-US" b="1" dirty="0"/>
              <a:t>to </a:t>
            </a:r>
            <a:r>
              <a:rPr lang="en-US" b="1" dirty="0" smtClean="0"/>
              <a:t>discover </a:t>
            </a:r>
            <a:r>
              <a:rPr lang="en-US" b="1" dirty="0"/>
              <a:t>the nature </a:t>
            </a:r>
            <a:r>
              <a:rPr lang="en-US" b="1" dirty="0" smtClean="0"/>
              <a:t>of dark </a:t>
            </a:r>
            <a:r>
              <a:rPr lang="en-US" b="1" dirty="0"/>
              <a:t>matter </a:t>
            </a:r>
            <a:r>
              <a:rPr lang="en-US" dirty="0"/>
              <a:t>with a positive </a:t>
            </a:r>
            <a:r>
              <a:rPr lang="en-US" dirty="0" smtClean="0"/>
              <a:t>observation </a:t>
            </a:r>
            <a:r>
              <a:rPr lang="en-US" dirty="0"/>
              <a:t>complementary to the searches </a:t>
            </a:r>
            <a:r>
              <a:rPr lang="en-US" dirty="0" smtClean="0"/>
              <a:t>for </a:t>
            </a:r>
            <a:r>
              <a:rPr lang="en-US" dirty="0"/>
              <a:t>DM at </a:t>
            </a:r>
            <a:r>
              <a:rPr lang="en-US" dirty="0" smtClean="0"/>
              <a:t>LHC and in direct-detection </a:t>
            </a:r>
            <a:r>
              <a:rPr lang="en-US" dirty="0"/>
              <a:t>experiments</a:t>
            </a:r>
            <a:r>
              <a:rPr lang="en-US" dirty="0" smtClean="0"/>
              <a:t>.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dirty="0" smtClean="0"/>
              <a:t>Capability to discover a thermal relic </a:t>
            </a:r>
            <a:r>
              <a:rPr lang="en-US" dirty="0"/>
              <a:t>WIMP, with the “natural” </a:t>
            </a:r>
            <a:r>
              <a:rPr lang="en-US" dirty="0" smtClean="0"/>
              <a:t>velocity- </a:t>
            </a:r>
            <a:r>
              <a:rPr lang="en-US" dirty="0"/>
              <a:t>averaged cross-section of 3 × 10</a:t>
            </a:r>
            <a:r>
              <a:rPr lang="en-US" baseline="30000" dirty="0"/>
              <a:t>-26</a:t>
            </a:r>
            <a:r>
              <a:rPr lang="en-US" dirty="0"/>
              <a:t> </a:t>
            </a:r>
            <a:r>
              <a:rPr lang="en-US" dirty="0" smtClean="0"/>
              <a:t>cm</a:t>
            </a:r>
            <a:r>
              <a:rPr lang="en-US" baseline="30000" dirty="0" smtClean="0"/>
              <a:t>3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</a:t>
            </a:r>
            <a:r>
              <a:rPr lang="en-US" dirty="0"/>
              <a:t>drives the program</a:t>
            </a:r>
            <a:r>
              <a:rPr lang="en-US" dirty="0" smtClean="0"/>
              <a:t>.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en-US" dirty="0" smtClean="0"/>
              <a:t>But sensitive to wide range of DM scenarios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000250" y="2709487"/>
            <a:ext cx="5575063" cy="2920974"/>
            <a:chOff x="2000250" y="2322410"/>
            <a:chExt cx="5575063" cy="29209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0250" y="2322410"/>
              <a:ext cx="5486400" cy="28287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17913" y="4658609"/>
              <a:ext cx="2057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Pieri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2011)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157447" y="5607714"/>
            <a:ext cx="8810940" cy="762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1313" indent="-3413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03275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255713" indent="-341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/>
              <a:t>The balance between the strength of expected DM annihilation signal, its uncertainty, and the strength of the astrophysical backgrounds drives the prioritization of targets.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Rays from DM Annihilation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737"/>
          <a:stretch/>
        </p:blipFill>
        <p:spPr>
          <a:xfrm>
            <a:off x="0" y="811181"/>
            <a:ext cx="9144000" cy="4251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4916" y="6243483"/>
            <a:ext cx="4596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adapted from E Moulin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4477" y="5112543"/>
            <a:ext cx="7886700" cy="10809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 reveal the abundance and distribution of dark matter.</a:t>
            </a:r>
          </a:p>
          <a:p>
            <a:r>
              <a:rPr lang="en-US" dirty="0" smtClean="0"/>
              <a:t>Do not suffer from propagation effects at Galactic scale.</a:t>
            </a:r>
          </a:p>
          <a:p>
            <a:r>
              <a:rPr lang="en-US" dirty="0" smtClean="0"/>
              <a:t>May show characteristic features in their energy spectrum.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Detection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97469"/>
            <a:ext cx="7886700" cy="325460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First 3 years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principal target is the Galactic Center Halo (most intense diffuse emission regions removed);</a:t>
            </a:r>
          </a:p>
          <a:p>
            <a:pPr lvl="1"/>
            <a:r>
              <a:rPr lang="en-US" dirty="0" smtClean="0"/>
              <a:t>Best </a:t>
            </a:r>
            <a:r>
              <a:rPr lang="en-US" dirty="0" err="1"/>
              <a:t>dSph</a:t>
            </a:r>
            <a:r>
              <a:rPr lang="en-US" dirty="0"/>
              <a:t> as “cleaner” environment for cross-checks and verification (if hint of strong signal).</a:t>
            </a:r>
          </a:p>
          <a:p>
            <a:r>
              <a:rPr lang="en-US" b="1" dirty="0"/>
              <a:t>Next 7 years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there is detection in GC halo data set (525h)</a:t>
            </a:r>
          </a:p>
          <a:p>
            <a:pPr lvl="2"/>
            <a:r>
              <a:rPr lang="en-US" dirty="0" smtClean="0"/>
              <a:t>Strong </a:t>
            </a:r>
            <a:r>
              <a:rPr lang="en-US" dirty="0"/>
              <a:t>signal: continue with GC halo in parallel with best </a:t>
            </a:r>
            <a:r>
              <a:rPr lang="en-US" dirty="0" err="1"/>
              <a:t>dSph</a:t>
            </a:r>
            <a:r>
              <a:rPr lang="en-US" dirty="0"/>
              <a:t> to provide robust detection.</a:t>
            </a:r>
          </a:p>
          <a:p>
            <a:pPr lvl="2"/>
            <a:r>
              <a:rPr lang="en-US" dirty="0" smtClean="0"/>
              <a:t>Weak </a:t>
            </a:r>
            <a:r>
              <a:rPr lang="en-US" dirty="0"/>
              <a:t>signal: focus on GC halo to increase data set until systematic errors can be </a:t>
            </a:r>
            <a:r>
              <a:rPr lang="en-US" dirty="0" smtClean="0"/>
              <a:t>kept under </a:t>
            </a:r>
            <a:r>
              <a:rPr lang="en-US" dirty="0"/>
              <a:t>control.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no detection in GC halo data </a:t>
            </a:r>
            <a:r>
              <a:rPr lang="en-US" dirty="0" smtClean="0"/>
              <a:t>set, focus </a:t>
            </a:r>
            <a:r>
              <a:rPr lang="en-US" dirty="0"/>
              <a:t>observations on the best target at that time to produce legacy limits.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457"/>
            <a:ext cx="8229600" cy="25380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876945">
            <a:off x="2197634" y="1323712"/>
            <a:ext cx="2635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times under discussion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Look at Galactic Center/Halo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3" y="816075"/>
            <a:ext cx="4207989" cy="56816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Deep 525 h exposure in the inner </a:t>
            </a:r>
            <a:r>
              <a:rPr lang="en-US" dirty="0" smtClean="0"/>
              <a:t>5° around </a:t>
            </a:r>
            <a:r>
              <a:rPr lang="en-US" dirty="0" err="1"/>
              <a:t>Sgr</a:t>
            </a:r>
            <a:r>
              <a:rPr lang="en-US" dirty="0"/>
              <a:t> A</a:t>
            </a:r>
            <a:r>
              <a:rPr lang="en-US" dirty="0" smtClean="0"/>
              <a:t>*.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Extended 300 h </a:t>
            </a:r>
            <a:r>
              <a:rPr lang="en-US" dirty="0" smtClean="0"/>
              <a:t>survey: </a:t>
            </a:r>
            <a:r>
              <a:rPr lang="en-US" dirty="0" smtClean="0"/>
              <a:t>10° x 10° region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Produce CTA legacy data </a:t>
            </a:r>
            <a:r>
              <a:rPr lang="en-US" dirty="0" smtClean="0"/>
              <a:t>set</a:t>
            </a:r>
            <a:r>
              <a:rPr lang="en-US" dirty="0"/>
              <a:t> </a:t>
            </a:r>
            <a:r>
              <a:rPr lang="en-US" dirty="0" smtClean="0"/>
              <a:t>for broad set of scientific</a:t>
            </a:r>
            <a:r>
              <a:rPr lang="en-US" dirty="0" smtClean="0"/>
              <a:t> topics: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GC </a:t>
            </a:r>
            <a:r>
              <a:rPr lang="en-US" dirty="0"/>
              <a:t>and GC DM </a:t>
            </a:r>
            <a:r>
              <a:rPr lang="en-US" dirty="0" smtClean="0"/>
              <a:t>halo.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Understand astrophysical  backgrounds: pin down </a:t>
            </a:r>
            <a:r>
              <a:rPr lang="en-US" dirty="0"/>
              <a:t>VHE </a:t>
            </a:r>
            <a:r>
              <a:rPr lang="en-US" dirty="0" smtClean="0"/>
              <a:t>sources, map </a:t>
            </a:r>
            <a:r>
              <a:rPr lang="en-US" dirty="0" smtClean="0"/>
              <a:t>diffuse emission.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Astrophysics </a:t>
            </a:r>
            <a:r>
              <a:rPr lang="en-US" dirty="0"/>
              <a:t>of SNRs </a:t>
            </a:r>
            <a:r>
              <a:rPr lang="en-US" dirty="0" smtClean="0"/>
              <a:t>(e.g</a:t>
            </a:r>
            <a:r>
              <a:rPr lang="en-US" dirty="0"/>
              <a:t>. </a:t>
            </a:r>
            <a:r>
              <a:rPr lang="en-US" dirty="0" smtClean="0"/>
              <a:t>G1.9+0.3), </a:t>
            </a:r>
            <a:r>
              <a:rPr lang="en-US" dirty="0" err="1" smtClean="0"/>
              <a:t>PWNe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dirty="0" smtClean="0"/>
              <a:t>Pulsars.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Extended </a:t>
            </a:r>
            <a:r>
              <a:rPr lang="en-US" dirty="0"/>
              <a:t>objects such as </a:t>
            </a:r>
            <a:r>
              <a:rPr lang="en-US" dirty="0" smtClean="0"/>
              <a:t>Central Radio </a:t>
            </a:r>
            <a:r>
              <a:rPr lang="en-US" dirty="0"/>
              <a:t>lobes (central ±1°) and </a:t>
            </a:r>
            <a:r>
              <a:rPr lang="en-US" dirty="0" smtClean="0"/>
              <a:t>arc features; base of Fermi Bubbles.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773-9D06-4BCC-94C4-494D75975461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Humensky, for CTA Consortium, Cosmic Visions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7BF6-884D-4036-9F55-17A452519D3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892" y="1052050"/>
            <a:ext cx="46875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4832</TotalTime>
  <Words>3315</Words>
  <Application>Microsoft Office PowerPoint</Application>
  <PresentationFormat>On-screen Show (4:3)</PresentationFormat>
  <Paragraphs>499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Comic Sans MS</vt:lpstr>
      <vt:lpstr>DejaVu Sans</vt:lpstr>
      <vt:lpstr>Helvetica Neue</vt:lpstr>
      <vt:lpstr>Symbol</vt:lpstr>
      <vt:lpstr>Times New Roman</vt:lpstr>
      <vt:lpstr>Wingdings</vt:lpstr>
      <vt:lpstr>Office Theme</vt:lpstr>
      <vt:lpstr>Indirect Searches for Dark Matter with CTA</vt:lpstr>
      <vt:lpstr>The CTA Concept</vt:lpstr>
      <vt:lpstr>CTA Technique</vt:lpstr>
      <vt:lpstr>CTA Performance &amp; Sensitivity</vt:lpstr>
      <vt:lpstr>CTA Globally &amp; Data Access</vt:lpstr>
      <vt:lpstr>Dark Matter Key Science Program</vt:lpstr>
      <vt:lpstr>Gamma Rays from DM Annihilation</vt:lpstr>
      <vt:lpstr>DM Detection Strategy</vt:lpstr>
      <vt:lpstr>Deep Look at Galactic Center/Halo</vt:lpstr>
      <vt:lpstr>GC Halo DM Sensitivity</vt:lpstr>
      <vt:lpstr>GC Halo DM Sensitivity</vt:lpstr>
      <vt:lpstr>Complementarity with DD, Colliders</vt:lpstr>
      <vt:lpstr>Complementarity with other Particles</vt:lpstr>
      <vt:lpstr>US Plans: Schwarzschild-Couder Telescope (SCT)</vt:lpstr>
      <vt:lpstr>SCT: Better Shower Characterization</vt:lpstr>
      <vt:lpstr>SCT: Better Shower Characterization</vt:lpstr>
      <vt:lpstr>Prototype SCT Takes Shape</vt:lpstr>
      <vt:lpstr>CTA-US Goals</vt:lpstr>
      <vt:lpstr>Impact of $25M on a €400M Project</vt:lpstr>
      <vt:lpstr>Impact of $25M on a €400M Project</vt:lpstr>
      <vt:lpstr>Summary: Indirect DM via CTA</vt:lpstr>
      <vt:lpstr>Backup Slides</vt:lpstr>
      <vt:lpstr>Outline</vt:lpstr>
      <vt:lpstr>CTA Advances in State of the Art</vt:lpstr>
      <vt:lpstr>DM Annihilation Spectral Features</vt:lpstr>
      <vt:lpstr>Alternative Targets for DM</vt:lpstr>
      <vt:lpstr>CTA Sensitivity to dSph Galaxy DM</vt:lpstr>
      <vt:lpstr>Complementarity with other Particles</vt:lpstr>
      <vt:lpstr>Impact of $25M on a €400M Project</vt:lpstr>
      <vt:lpstr>Impact of $25M on a €400M Project</vt:lpstr>
      <vt:lpstr>Impact of $25M on a €400M Project</vt:lpstr>
      <vt:lpstr>Impact of $25M on a €400M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Humensky</dc:creator>
  <cp:lastModifiedBy>Thomas Humensky</cp:lastModifiedBy>
  <cp:revision>105</cp:revision>
  <dcterms:created xsi:type="dcterms:W3CDTF">2017-03-21T10:40:44Z</dcterms:created>
  <dcterms:modified xsi:type="dcterms:W3CDTF">2017-03-24T19:17:16Z</dcterms:modified>
</cp:coreProperties>
</file>