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120" y="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113-EE7C-D04A-9F55-DE71A07F9688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1B4B-C972-7D4F-8E11-E3F788B4A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1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113-EE7C-D04A-9F55-DE71A07F9688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1B4B-C972-7D4F-8E11-E3F788B4A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8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113-EE7C-D04A-9F55-DE71A07F9688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1B4B-C972-7D4F-8E11-E3F788B4A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6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113-EE7C-D04A-9F55-DE71A07F9688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1B4B-C972-7D4F-8E11-E3F788B4A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7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113-EE7C-D04A-9F55-DE71A07F9688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1B4B-C972-7D4F-8E11-E3F788B4A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1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113-EE7C-D04A-9F55-DE71A07F9688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1B4B-C972-7D4F-8E11-E3F788B4A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6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113-EE7C-D04A-9F55-DE71A07F9688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1B4B-C972-7D4F-8E11-E3F788B4A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113-EE7C-D04A-9F55-DE71A07F9688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1B4B-C972-7D4F-8E11-E3F788B4A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5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113-EE7C-D04A-9F55-DE71A07F9688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1B4B-C972-7D4F-8E11-E3F788B4A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113-EE7C-D04A-9F55-DE71A07F9688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1B4B-C972-7D4F-8E11-E3F788B4A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113-EE7C-D04A-9F55-DE71A07F9688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81B4B-C972-7D4F-8E11-E3F788B4A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6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F8113-EE7C-D04A-9F55-DE71A07F9688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81B4B-C972-7D4F-8E11-E3F788B4A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5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1267" y="582276"/>
            <a:ext cx="8970586" cy="56407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aseline="30000" dirty="0" smtClean="0"/>
              <a:t>8</a:t>
            </a:r>
            <a:r>
              <a:rPr lang="en-US" sz="2800" dirty="0" smtClean="0"/>
              <a:t>Be IPC Decay Measurement at the Notre Dame-NSL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3313" y="1438214"/>
            <a:ext cx="84502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 </a:t>
            </a:r>
            <a:r>
              <a:rPr lang="en-US" dirty="0" smtClean="0"/>
              <a:t>design </a:t>
            </a:r>
            <a:r>
              <a:rPr lang="en-US" dirty="0"/>
              <a:t>stage. Location: Nuclear Science </a:t>
            </a:r>
            <a:r>
              <a:rPr lang="en-US" dirty="0" smtClean="0"/>
              <a:t>Laboratory (NSL) at Notre </a:t>
            </a:r>
            <a:r>
              <a:rPr lang="en-US" dirty="0"/>
              <a:t>Dame.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Initial goal: confirm/refute </a:t>
            </a:r>
            <a:r>
              <a:rPr lang="en-US" dirty="0" err="1" smtClean="0"/>
              <a:t>Atomki</a:t>
            </a:r>
            <a:r>
              <a:rPr lang="en-US" dirty="0" smtClean="0"/>
              <a:t> measurement using different technique.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 </a:t>
            </a:r>
            <a:r>
              <a:rPr lang="en-US" baseline="30000" dirty="0" smtClean="0"/>
              <a:t>7</a:t>
            </a:r>
            <a:r>
              <a:rPr lang="en-US" dirty="0" smtClean="0"/>
              <a:t>Li(</a:t>
            </a:r>
            <a:r>
              <a:rPr lang="en-US" dirty="0" err="1" smtClean="0"/>
              <a:t>p,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) reaction to produce 18.15 MeV state in </a:t>
            </a:r>
            <a:r>
              <a:rPr lang="en-US" baseline="30000" dirty="0" smtClean="0"/>
              <a:t>8</a:t>
            </a:r>
            <a:r>
              <a:rPr lang="en-US" dirty="0" smtClean="0"/>
              <a:t>Be.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Proton </a:t>
            </a:r>
            <a:r>
              <a:rPr lang="en-US" dirty="0" smtClean="0"/>
              <a:t>provided by 5 MV, 200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A 5U </a:t>
            </a:r>
            <a:r>
              <a:rPr lang="en-US" dirty="0" smtClean="0"/>
              <a:t>accelerator</a:t>
            </a:r>
            <a:r>
              <a:rPr lang="en-US" dirty="0"/>
              <a:t> </a:t>
            </a:r>
            <a:r>
              <a:rPr lang="en-US" dirty="0" smtClean="0"/>
              <a:t>gives factor of 200 increase in beam intensity relative to previous measurement.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Experimental setup: solid </a:t>
            </a:r>
            <a:r>
              <a:rPr lang="en-US" baseline="30000" dirty="0" smtClean="0"/>
              <a:t>7</a:t>
            </a:r>
            <a:r>
              <a:rPr lang="en-US" dirty="0" smtClean="0"/>
              <a:t>Li target surround by 4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array of Si strip detectors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Increase production rates, better angular and E resolution vs. </a:t>
            </a:r>
            <a:r>
              <a:rPr lang="en-US" dirty="0" err="1" smtClean="0"/>
              <a:t>Atomki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$750k to proceed with initial confirmation measurement, includes manpower.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Time scale: 1-2 years after receiving funds.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7072" y="4038306"/>
            <a:ext cx="4931734" cy="2675847"/>
            <a:chOff x="153613" y="3695363"/>
            <a:chExt cx="5497320" cy="2881739"/>
          </a:xfrm>
        </p:grpSpPr>
        <p:grpSp>
          <p:nvGrpSpPr>
            <p:cNvPr id="20" name="Group 19"/>
            <p:cNvGrpSpPr/>
            <p:nvPr/>
          </p:nvGrpSpPr>
          <p:grpSpPr>
            <a:xfrm>
              <a:off x="921756" y="3695363"/>
              <a:ext cx="3053343" cy="2881739"/>
              <a:chOff x="1899657" y="2933829"/>
              <a:chExt cx="1704136" cy="1641036"/>
            </a:xfrm>
          </p:grpSpPr>
          <p:sp>
            <p:nvSpPr>
              <p:cNvPr id="15" name="Cube 14"/>
              <p:cNvSpPr/>
              <p:nvPr/>
            </p:nvSpPr>
            <p:spPr>
              <a:xfrm rot="5400000" flipH="1">
                <a:off x="1633145" y="3487504"/>
                <a:ext cx="1052226" cy="519202"/>
              </a:xfrm>
              <a:prstGeom prst="cube">
                <a:avLst>
                  <a:gd name="adj" fmla="val 52321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Cube 12"/>
              <p:cNvSpPr/>
              <p:nvPr/>
            </p:nvSpPr>
            <p:spPr>
              <a:xfrm>
                <a:off x="2184282" y="4055663"/>
                <a:ext cx="1138133" cy="519202"/>
              </a:xfrm>
              <a:prstGeom prst="cube">
                <a:avLst>
                  <a:gd name="adj" fmla="val 52321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ube 5"/>
              <p:cNvSpPr/>
              <p:nvPr/>
            </p:nvSpPr>
            <p:spPr>
              <a:xfrm>
                <a:off x="2180424" y="3223065"/>
                <a:ext cx="1138133" cy="1054386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Parallelogram 7"/>
              <p:cNvSpPr/>
              <p:nvPr/>
            </p:nvSpPr>
            <p:spPr>
              <a:xfrm>
                <a:off x="2180424" y="4009621"/>
                <a:ext cx="1138133" cy="267829"/>
              </a:xfrm>
              <a:prstGeom prst="parallelogram">
                <a:avLst>
                  <a:gd name="adj" fmla="val 99909"/>
                </a:avLst>
              </a:prstGeom>
              <a:pattFill prst="openDmnd">
                <a:fgClr>
                  <a:schemeClr val="accent6">
                    <a:lumMod val="75000"/>
                  </a:schemeClr>
                </a:fgClr>
                <a:bgClr>
                  <a:prstClr val="white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Parallelogram 8"/>
              <p:cNvSpPr/>
              <p:nvPr/>
            </p:nvSpPr>
            <p:spPr>
              <a:xfrm rot="5400000" flipH="1">
                <a:off x="2657449" y="3616342"/>
                <a:ext cx="1054386" cy="267829"/>
              </a:xfrm>
              <a:prstGeom prst="parallelogram">
                <a:avLst>
                  <a:gd name="adj" fmla="val 99909"/>
                </a:avLst>
              </a:prstGeom>
              <a:pattFill prst="openDmnd">
                <a:fgClr>
                  <a:schemeClr val="accent6">
                    <a:lumMod val="75000"/>
                  </a:schemeClr>
                </a:fgClr>
                <a:bgClr>
                  <a:prstClr val="white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Parallelogram 9"/>
              <p:cNvSpPr/>
              <p:nvPr/>
            </p:nvSpPr>
            <p:spPr>
              <a:xfrm rot="5400000" flipH="1">
                <a:off x="1787145" y="3616342"/>
                <a:ext cx="1054386" cy="267829"/>
              </a:xfrm>
              <a:prstGeom prst="parallelogram">
                <a:avLst>
                  <a:gd name="adj" fmla="val 99909"/>
                </a:avLst>
              </a:prstGeom>
              <a:pattFill prst="openDmnd">
                <a:fgClr>
                  <a:schemeClr val="accent6">
                    <a:lumMod val="75000"/>
                  </a:schemeClr>
                </a:fgClr>
                <a:bgClr>
                  <a:prstClr val="white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Parallelogram 6"/>
              <p:cNvSpPr/>
              <p:nvPr/>
            </p:nvSpPr>
            <p:spPr>
              <a:xfrm>
                <a:off x="2180424" y="3223065"/>
                <a:ext cx="1138133" cy="267829"/>
              </a:xfrm>
              <a:prstGeom prst="parallelogram">
                <a:avLst>
                  <a:gd name="adj" fmla="val 99909"/>
                </a:avLst>
              </a:prstGeom>
              <a:pattFill prst="openDmnd">
                <a:fgClr>
                  <a:schemeClr val="accent6">
                    <a:lumMod val="75000"/>
                  </a:schemeClr>
                </a:fgClr>
                <a:bgClr>
                  <a:prstClr val="white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Cube 10"/>
              <p:cNvSpPr/>
              <p:nvPr/>
            </p:nvSpPr>
            <p:spPr>
              <a:xfrm>
                <a:off x="2658533" y="3657598"/>
                <a:ext cx="207433" cy="190502"/>
              </a:xfrm>
              <a:prstGeom prst="cube">
                <a:avLst>
                  <a:gd name="adj" fmla="val 13492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Cube 11"/>
              <p:cNvSpPr/>
              <p:nvPr/>
            </p:nvSpPr>
            <p:spPr>
              <a:xfrm>
                <a:off x="2184657" y="2933829"/>
                <a:ext cx="1138133" cy="519202"/>
              </a:xfrm>
              <a:prstGeom prst="cube">
                <a:avLst>
                  <a:gd name="adj" fmla="val 52321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ube 13"/>
              <p:cNvSpPr/>
              <p:nvPr/>
            </p:nvSpPr>
            <p:spPr>
              <a:xfrm rot="5400000" flipH="1">
                <a:off x="2818079" y="3488076"/>
                <a:ext cx="1052226" cy="519202"/>
              </a:xfrm>
              <a:prstGeom prst="cube">
                <a:avLst>
                  <a:gd name="adj" fmla="val 52321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>
              <a:off x="1124170" y="4064695"/>
              <a:ext cx="1358679" cy="1068971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53613" y="3746163"/>
              <a:ext cx="10340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 smtClean="0"/>
                <a:t>7</a:t>
              </a:r>
              <a:r>
                <a:rPr lang="en-US" dirty="0" smtClean="0"/>
                <a:t>Li target</a:t>
              </a:r>
            </a:p>
          </p:txBody>
        </p:sp>
        <p:sp>
          <p:nvSpPr>
            <p:cNvPr id="23" name="Right Arrow 22"/>
            <p:cNvSpPr/>
            <p:nvPr/>
          </p:nvSpPr>
          <p:spPr>
            <a:xfrm rot="19502740">
              <a:off x="1121393" y="5500257"/>
              <a:ext cx="1079500" cy="3302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2890" y="5251376"/>
              <a:ext cx="889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 beam</a:t>
              </a:r>
            </a:p>
          </p:txBody>
        </p:sp>
        <p:cxnSp>
          <p:nvCxnSpPr>
            <p:cNvPr id="25" name="Straight Arrow Connector 24"/>
            <p:cNvCxnSpPr>
              <a:stCxn id="31" idx="1"/>
            </p:cNvCxnSpPr>
            <p:nvPr/>
          </p:nvCxnSpPr>
          <p:spPr>
            <a:xfrm flipH="1" flipV="1">
              <a:off x="2855247" y="5895058"/>
              <a:ext cx="1119852" cy="47395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975099" y="6184346"/>
              <a:ext cx="16758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 strip detector</a:t>
              </a:r>
            </a:p>
          </p:txBody>
        </p:sp>
        <p:cxnSp>
          <p:nvCxnSpPr>
            <p:cNvPr id="32" name="Straight Arrow Connector 31"/>
            <p:cNvCxnSpPr>
              <a:stCxn id="33" idx="1"/>
            </p:cNvCxnSpPr>
            <p:nvPr/>
          </p:nvCxnSpPr>
          <p:spPr>
            <a:xfrm flipH="1" flipV="1">
              <a:off x="3181801" y="5522068"/>
              <a:ext cx="844972" cy="418216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026773" y="5755618"/>
              <a:ext cx="1470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Thick Si </a:t>
              </a:r>
              <a:r>
                <a:rPr lang="en-US" dirty="0" smtClean="0"/>
                <a:t>wafer</a:t>
              </a:r>
              <a:endParaRPr lang="en-US" dirty="0" smtClean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2198117" y="5211968"/>
              <a:ext cx="246600" cy="602836"/>
            </a:xfrm>
            <a:prstGeom prst="straightConnector1">
              <a:avLst/>
            </a:prstGeom>
            <a:ln>
              <a:solidFill>
                <a:srgbClr val="008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466925" y="5220804"/>
              <a:ext cx="260383" cy="444554"/>
            </a:xfrm>
            <a:prstGeom prst="straightConnector1">
              <a:avLst/>
            </a:prstGeom>
            <a:ln>
              <a:solidFill>
                <a:srgbClr val="008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619831" y="5199268"/>
              <a:ext cx="3466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 smtClean="0"/>
                <a:t>-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53889" y="566186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baseline="30000" dirty="0" smtClean="0"/>
                <a:t>+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330583" y="3896305"/>
            <a:ext cx="4751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Sketch of detector system</a:t>
            </a:r>
          </a:p>
          <a:p>
            <a:r>
              <a:rPr lang="en-US" dirty="0" smtClean="0"/>
              <a:t>(Not shown: front and back annular Si detectors)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90032" y="1059786"/>
            <a:ext cx="7168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M. Brodeur (U. Notre Dame) and </a:t>
            </a:r>
            <a:r>
              <a:rPr lang="en-US" dirty="0" smtClean="0"/>
              <a:t>K.G. </a:t>
            </a:r>
            <a:r>
              <a:rPr lang="en-US" dirty="0" smtClean="0"/>
              <a:t>Leach (Colorado School of Mines)</a:t>
            </a:r>
          </a:p>
        </p:txBody>
      </p:sp>
      <p:pic>
        <p:nvPicPr>
          <p:cNvPr id="2056" name="Picture 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01" y="50659"/>
            <a:ext cx="4008045" cy="47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7" y="44151"/>
            <a:ext cx="4121151" cy="46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22" y="45405"/>
            <a:ext cx="427038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674477" y="4779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2A7B88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Electroweak Interactions Group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219" y="4506549"/>
            <a:ext cx="2101593" cy="2308249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 flipV="1">
            <a:off x="5313436" y="6006319"/>
            <a:ext cx="1272893" cy="569362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22" y="4429680"/>
            <a:ext cx="1780079" cy="1554654"/>
          </a:xfrm>
          <a:prstGeom prst="rect">
            <a:avLst/>
          </a:prstGeom>
        </p:spPr>
      </p:pic>
      <p:cxnSp>
        <p:nvCxnSpPr>
          <p:cNvPr id="47" name="Straight Arrow Connector 46"/>
          <p:cNvCxnSpPr>
            <a:endCxn id="29" idx="2"/>
          </p:cNvCxnSpPr>
          <p:nvPr/>
        </p:nvCxnSpPr>
        <p:spPr>
          <a:xfrm flipV="1">
            <a:off x="5129269" y="5984334"/>
            <a:ext cx="308393" cy="182562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67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2718"/>
            <a:ext cx="9144000" cy="353856"/>
          </a:xfrm>
        </p:spPr>
        <p:txBody>
          <a:bodyPr>
            <a:noAutofit/>
          </a:bodyPr>
          <a:lstStyle/>
          <a:p>
            <a:r>
              <a:rPr lang="en-US" sz="2700" dirty="0" smtClean="0"/>
              <a:t>The Nuclear Science Laboratory of the University of Notre Dame</a:t>
            </a:r>
            <a:endParaRPr lang="en-US" sz="2700" dirty="0"/>
          </a:p>
        </p:txBody>
      </p:sp>
      <p:pic>
        <p:nvPicPr>
          <p:cNvPr id="4" name="Picture 3" descr="final render with all lights_ second orientat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9" b="3735"/>
          <a:stretch/>
        </p:blipFill>
        <p:spPr>
          <a:xfrm>
            <a:off x="517099" y="1383235"/>
            <a:ext cx="8123724" cy="5098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999" y="5794857"/>
            <a:ext cx="299951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10 MV FN tandem accelerator</a:t>
            </a:r>
          </a:p>
          <a:p>
            <a:r>
              <a:rPr lang="en-US" dirty="0" smtClean="0"/>
              <a:t>Max current ~ 10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32010" y="4648882"/>
            <a:ext cx="838625" cy="114597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73589" y="4461532"/>
            <a:ext cx="313419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 MV single-end 5U accelerator</a:t>
            </a:r>
          </a:p>
          <a:p>
            <a:r>
              <a:rPr lang="en-US" dirty="0" smtClean="0"/>
              <a:t>Max current ~ 200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822449" y="2552093"/>
            <a:ext cx="1114172" cy="190943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6999" y="1450774"/>
            <a:ext cx="379232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Possible location for </a:t>
            </a:r>
            <a:r>
              <a:rPr lang="en-US" baseline="30000" dirty="0" smtClean="0"/>
              <a:t>8</a:t>
            </a:r>
            <a:r>
              <a:rPr lang="en-US" dirty="0" smtClean="0"/>
              <a:t>Be decay station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01531" y="1820107"/>
            <a:ext cx="2135846" cy="233752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133220" y="3151175"/>
            <a:ext cx="1689229" cy="10064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9734128">
            <a:off x="4696847" y="3568165"/>
            <a:ext cx="1409723" cy="36933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Proton beam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819106" y="2276515"/>
            <a:ext cx="0" cy="886642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01" y="50659"/>
            <a:ext cx="4008045" cy="47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7" y="44151"/>
            <a:ext cx="4121151" cy="46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22" y="45405"/>
            <a:ext cx="427038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620402" y="328473"/>
            <a:ext cx="816472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2A7B88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Electroweak Interactions Group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93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209</Words>
  <Application>Microsoft Office PowerPoint</Application>
  <PresentationFormat>On-screen Show (4:3)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Cambria</vt:lpstr>
      <vt:lpstr>Symbol</vt:lpstr>
      <vt:lpstr>Times New Roman</vt:lpstr>
      <vt:lpstr>Office Theme</vt:lpstr>
      <vt:lpstr>A 8Be IPC Decay Measurement at the Notre Dame-NSL</vt:lpstr>
      <vt:lpstr>The Nuclear Science Laboratory of the University of Notre Dame</vt:lpstr>
    </vt:vector>
  </TitlesOfParts>
  <Company>Notre Dame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Maxime J-B Brodeur</dc:creator>
  <cp:lastModifiedBy>kleach</cp:lastModifiedBy>
  <cp:revision>15</cp:revision>
  <dcterms:created xsi:type="dcterms:W3CDTF">2017-03-19T14:46:26Z</dcterms:created>
  <dcterms:modified xsi:type="dcterms:W3CDTF">2017-03-20T21:39:44Z</dcterms:modified>
</cp:coreProperties>
</file>