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F96C7A-5218-4F52-AB7A-7C2948C8FE4C}" v="5" dt="2017-03-19T01:48:53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50000"/>
    <p:restoredTop sz="94607"/>
  </p:normalViewPr>
  <p:slideViewPr>
    <p:cSldViewPr snapToGrid="0">
      <p:cViewPr varScale="1">
        <p:scale>
          <a:sx n="124" d="100"/>
          <a:sy n="124" d="100"/>
        </p:scale>
        <p:origin x="1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3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D2394-2293-47A3-98B4-02FF95DCE1CA}" type="datetimeFigureOut">
              <a:rPr lang="en-US"/>
              <a:t>4/2/17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FEB15-8528-4162-8008-87420042286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FEB15-8528-4162-8008-8742004228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6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13816"/>
            <a:ext cx="5181600" cy="4663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13815"/>
            <a:ext cx="5181600" cy="46631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 Page Summary </a:t>
            </a:r>
            <a:r>
              <a:rPr lang="mr-IN" b="1" dirty="0"/>
              <a:t>–</a:t>
            </a:r>
            <a:r>
              <a:rPr lang="en-US" b="1" dirty="0"/>
              <a:t> CYGNUS </a:t>
            </a:r>
            <a:r>
              <a:rPr lang="en-US" b="1" dirty="0" smtClean="0"/>
              <a:t>HD10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Experiment Name: CYGNUS HD10</a:t>
            </a:r>
          </a:p>
          <a:p>
            <a:r>
              <a:rPr lang="en-US" dirty="0" smtClean="0"/>
              <a:t>Location: </a:t>
            </a:r>
            <a:r>
              <a:rPr lang="en-US" dirty="0" err="1" smtClean="0"/>
              <a:t>Boulby</a:t>
            </a:r>
            <a:r>
              <a:rPr lang="en-US" dirty="0" smtClean="0"/>
              <a:t> Underground Laboratory (default)</a:t>
            </a:r>
          </a:p>
          <a:p>
            <a:pPr lvl="1"/>
            <a:r>
              <a:rPr lang="en-US" dirty="0" smtClean="0"/>
              <a:t>could also be deployed in the U.S. </a:t>
            </a:r>
          </a:p>
          <a:p>
            <a:r>
              <a:rPr lang="en-US" dirty="0" smtClean="0"/>
              <a:t>PIs </a:t>
            </a:r>
            <a:r>
              <a:rPr lang="en-US" dirty="0"/>
              <a:t>and collaborating </a:t>
            </a:r>
            <a:r>
              <a:rPr lang="en-US" dirty="0" smtClean="0"/>
              <a:t>institutions: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/>
              </a:rPr>
              <a:t>James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Battat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–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Wellesley College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Arial"/>
              </a:rPr>
              <a:t>Dinesh Loomba –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U. New 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Mexico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/>
              </a:rPr>
              <a:t>Neil Spooner –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Sheffield U. 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Arial"/>
              </a:rPr>
              <a:t>Dan Snowden-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Ifft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 –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Occidental College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lvl="1"/>
            <a:r>
              <a:rPr lang="en-US" dirty="0" smtClean="0">
                <a:solidFill>
                  <a:srgbClr val="222222"/>
                </a:solidFill>
                <a:latin typeface="Arial"/>
              </a:rPr>
              <a:t>Sven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Vahsen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 –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U. Hawaii</a:t>
            </a:r>
          </a:p>
          <a:p>
            <a:pPr lvl="1"/>
            <a:r>
              <a:rPr lang="en-US" dirty="0" smtClean="0">
                <a:solidFill>
                  <a:srgbClr val="222222"/>
                </a:solidFill>
                <a:latin typeface="Arial"/>
              </a:rPr>
              <a:t>[Sean 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Paling –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Boulby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Underground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Laboratory]</a:t>
            </a:r>
          </a:p>
          <a:p>
            <a:pPr lvl="1"/>
            <a:r>
              <a:rPr lang="en-US" dirty="0"/>
              <a:t>The wider </a:t>
            </a:r>
            <a:r>
              <a:rPr lang="en-US" dirty="0" smtClean="0"/>
              <a:t>CYGNUS proto </a:t>
            </a:r>
            <a:r>
              <a:rPr lang="en-US" dirty="0" err="1"/>
              <a:t>collabopratoin</a:t>
            </a:r>
            <a:r>
              <a:rPr lang="en-US" dirty="0"/>
              <a:t> has </a:t>
            </a:r>
            <a:r>
              <a:rPr lang="en-US" dirty="0" smtClean="0"/>
              <a:t>44 members</a:t>
            </a:r>
          </a:p>
          <a:p>
            <a:r>
              <a:rPr lang="en-US" dirty="0" smtClean="0"/>
              <a:t>Primary </a:t>
            </a:r>
            <a:r>
              <a:rPr lang="en-US" dirty="0"/>
              <a:t>physics </a:t>
            </a:r>
            <a:r>
              <a:rPr lang="en-US" dirty="0" smtClean="0"/>
              <a:t>goals / unique </a:t>
            </a:r>
            <a:r>
              <a:rPr lang="en-US" dirty="0"/>
              <a:t>parameter space </a:t>
            </a:r>
            <a:r>
              <a:rPr lang="en-US" dirty="0" smtClean="0"/>
              <a:t>targeted: </a:t>
            </a:r>
          </a:p>
          <a:p>
            <a:pPr lvl="1"/>
            <a:r>
              <a:rPr lang="en-US" dirty="0" smtClean="0"/>
              <a:t>DM </a:t>
            </a:r>
            <a:r>
              <a:rPr lang="en-US" dirty="0"/>
              <a:t>sensitivity beyond G2 experiments in both SD </a:t>
            </a:r>
            <a:r>
              <a:rPr lang="en-US" dirty="0" smtClean="0"/>
              <a:t>and SI, in </a:t>
            </a:r>
            <a:r>
              <a:rPr lang="en-US" dirty="0"/>
              <a:t>a single detector, with improved electron rejection </a:t>
            </a:r>
            <a:r>
              <a:rPr lang="en-US" dirty="0" smtClean="0"/>
              <a:t>for low WIMP masses</a:t>
            </a:r>
            <a:endParaRPr lang="en-US" dirty="0"/>
          </a:p>
          <a:p>
            <a:pPr lvl="1"/>
            <a:r>
              <a:rPr lang="en-US" dirty="0" smtClean="0"/>
              <a:t>Flexible </a:t>
            </a:r>
            <a:r>
              <a:rPr lang="en-US" dirty="0"/>
              <a:t>with respect to </a:t>
            </a:r>
            <a:r>
              <a:rPr lang="en-US" dirty="0" smtClean="0"/>
              <a:t>target. Proposed </a:t>
            </a:r>
            <a:r>
              <a:rPr lang="en-US" dirty="0"/>
              <a:t>gas mixture is a starting point - </a:t>
            </a:r>
            <a:r>
              <a:rPr lang="en-US" i="1" dirty="0"/>
              <a:t>could be optimized to target </a:t>
            </a:r>
            <a:r>
              <a:rPr lang="en-US" i="1" dirty="0" smtClean="0"/>
              <a:t>primarily </a:t>
            </a:r>
            <a:r>
              <a:rPr lang="en-US" i="1" dirty="0"/>
              <a:t>SD or (low-mass) SI - with further improvements in sensitivity</a:t>
            </a:r>
          </a:p>
          <a:p>
            <a:pPr lvl="1"/>
            <a:r>
              <a:rPr lang="en-US" dirty="0"/>
              <a:t>Detailed imaging of ionization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sensitive </a:t>
            </a:r>
            <a:r>
              <a:rPr lang="en-US" dirty="0"/>
              <a:t>to </a:t>
            </a:r>
            <a:r>
              <a:rPr lang="en-US" dirty="0" smtClean="0"/>
              <a:t>DM models with multiple-particle final states, which calorimeter-style detectors would reject as background. E.g.:</a:t>
            </a:r>
          </a:p>
          <a:p>
            <a:pPr lvl="2"/>
            <a:r>
              <a:rPr lang="en-US" dirty="0"/>
              <a:t>DM* N 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DM N </a:t>
            </a:r>
            <a:r>
              <a:rPr lang="en-US" dirty="0" smtClean="0"/>
              <a:t>gamma/</a:t>
            </a:r>
            <a:r>
              <a:rPr lang="en-US" dirty="0" err="1" smtClean="0"/>
              <a:t>eletron</a:t>
            </a:r>
            <a:endParaRPr lang="en-US" dirty="0" smtClean="0"/>
          </a:p>
          <a:p>
            <a:pPr lvl="2"/>
            <a:r>
              <a:rPr lang="en-US" dirty="0" smtClean="0"/>
              <a:t>DM N </a:t>
            </a:r>
            <a:r>
              <a:rPr lang="en-US" dirty="0" smtClean="0">
                <a:sym typeface="Wingdings"/>
              </a:rPr>
              <a:t> DM N*  DM N gamma/electron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step towards a large-scale directional detector, capable of</a:t>
            </a:r>
          </a:p>
          <a:p>
            <a:pPr lvl="2"/>
            <a:r>
              <a:rPr lang="en-US" dirty="0"/>
              <a:t>unambiguously demonstrating the cosmological origin of a </a:t>
            </a:r>
            <a:r>
              <a:rPr lang="en-US" dirty="0" smtClean="0"/>
              <a:t>WIMP </a:t>
            </a:r>
            <a:r>
              <a:rPr lang="en-US" dirty="0"/>
              <a:t>signal</a:t>
            </a:r>
          </a:p>
          <a:p>
            <a:pPr lvl="2"/>
            <a:r>
              <a:rPr lang="en-US" dirty="0"/>
              <a:t>effectively penetrating the neutrino floor</a:t>
            </a:r>
          </a:p>
          <a:p>
            <a:pPr lvl="2"/>
            <a:r>
              <a:rPr lang="en-US" dirty="0"/>
              <a:t>eventually, WIMP </a:t>
            </a:r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Summary of the experimental approach and setup</a:t>
            </a:r>
          </a:p>
          <a:p>
            <a:pPr lvl="1"/>
            <a:r>
              <a:rPr lang="en-US" dirty="0"/>
              <a:t>10 m</a:t>
            </a:r>
            <a:r>
              <a:rPr lang="en-US" baseline="30000" dirty="0"/>
              <a:t>3</a:t>
            </a:r>
            <a:r>
              <a:rPr lang="en-US" dirty="0"/>
              <a:t> gas target time projection </a:t>
            </a:r>
            <a:r>
              <a:rPr lang="en-US" dirty="0" smtClean="0"/>
              <a:t>chamber w/ He:SF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gas mixture</a:t>
            </a:r>
          </a:p>
          <a:p>
            <a:pPr lvl="2"/>
            <a:r>
              <a:rPr lang="en-US" dirty="0" smtClean="0"/>
              <a:t>The SF</a:t>
            </a:r>
            <a:r>
              <a:rPr lang="en-US" baseline="-25000" dirty="0" smtClean="0"/>
              <a:t>6</a:t>
            </a:r>
            <a:r>
              <a:rPr lang="en-US" dirty="0" smtClean="0"/>
              <a:t> component enables negative ion drift (for reduces diffusion) and 3D </a:t>
            </a:r>
            <a:r>
              <a:rPr lang="en-US" dirty="0" err="1" smtClean="0"/>
              <a:t>fiducialization</a:t>
            </a:r>
            <a:r>
              <a:rPr lang="en-US" dirty="0" smtClean="0"/>
              <a:t> via minority carriers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resolution charge readout, </a:t>
            </a:r>
            <a:r>
              <a:rPr lang="en-US" dirty="0" smtClean="0"/>
              <a:t>via resistive </a:t>
            </a:r>
            <a:r>
              <a:rPr lang="en-US" dirty="0" err="1"/>
              <a:t>M</a:t>
            </a:r>
            <a:r>
              <a:rPr lang="en-US" dirty="0" err="1" smtClean="0"/>
              <a:t>icromegas</a:t>
            </a:r>
            <a:r>
              <a:rPr lang="en-US" dirty="0" smtClean="0"/>
              <a:t>, to image ionization from nuclear </a:t>
            </a:r>
            <a:r>
              <a:rPr lang="en-US" dirty="0"/>
              <a:t>recoils in 3D (“charge cloud tomography</a:t>
            </a:r>
            <a:r>
              <a:rPr lang="en-US" dirty="0" smtClean="0"/>
              <a:t>”). This enables:</a:t>
            </a:r>
          </a:p>
          <a:p>
            <a:pPr lvl="2"/>
            <a:r>
              <a:rPr lang="en-US" dirty="0" smtClean="0"/>
              <a:t>Excellent </a:t>
            </a:r>
            <a:r>
              <a:rPr lang="en-US" dirty="0"/>
              <a:t>electron event rejection, even at </a:t>
            </a:r>
            <a:r>
              <a:rPr lang="en-US" dirty="0" err="1"/>
              <a:t>keVee</a:t>
            </a:r>
            <a:r>
              <a:rPr lang="en-US" dirty="0"/>
              <a:t>-scale energies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err="1" smtClean="0"/>
              <a:t>fiduzialization</a:t>
            </a:r>
            <a:r>
              <a:rPr lang="en-US" dirty="0" smtClean="0"/>
              <a:t> </a:t>
            </a:r>
            <a:r>
              <a:rPr lang="en-US" dirty="0"/>
              <a:t>techniques </a:t>
            </a:r>
            <a:r>
              <a:rPr lang="en-US" dirty="0" smtClean="0"/>
              <a:t>via transverse diffusion of drift charge</a:t>
            </a:r>
          </a:p>
          <a:p>
            <a:pPr lvl="2"/>
            <a:r>
              <a:rPr lang="en-US" dirty="0"/>
              <a:t>3D-directionality for unambiguous WIMP discovery and penetrating the neutrino </a:t>
            </a:r>
            <a:r>
              <a:rPr lang="en-US" dirty="0" smtClean="0"/>
              <a:t>floor</a:t>
            </a:r>
            <a:endParaRPr lang="en-US" dirty="0"/>
          </a:p>
          <a:p>
            <a:r>
              <a:rPr lang="en-US" dirty="0" smtClean="0"/>
              <a:t>Summary</a:t>
            </a:r>
            <a:r>
              <a:rPr lang="en-US" dirty="0"/>
              <a:t> of existing and future physics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n/a</a:t>
            </a:r>
            <a:endParaRPr lang="en-US" dirty="0"/>
          </a:p>
          <a:p>
            <a:r>
              <a:rPr lang="en-US" dirty="0"/>
              <a:t>Plot(s) that summarize the experimental sensitivity and/or </a:t>
            </a:r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Reach plots were shown at workshop, but these were highly preliminary – we will have updated plots for the white paper</a:t>
            </a:r>
            <a:endParaRPr lang="en-US" dirty="0"/>
          </a:p>
          <a:p>
            <a:r>
              <a:rPr lang="en-US" dirty="0" smtClean="0"/>
              <a:t>Technological readiness</a:t>
            </a:r>
          </a:p>
          <a:p>
            <a:pPr lvl="1"/>
            <a:r>
              <a:rPr lang="en-US" dirty="0" smtClean="0"/>
              <a:t>R&amp;D is well advanced: All ingredients have been experimentally demonstrated</a:t>
            </a:r>
          </a:p>
          <a:p>
            <a:pPr lvl="1"/>
            <a:r>
              <a:rPr lang="en-US" dirty="0" smtClean="0"/>
              <a:t>But: not together, in the same detector, with the exact  proposed gas mixture.</a:t>
            </a:r>
            <a:endParaRPr lang="en-US" dirty="0"/>
          </a:p>
          <a:p>
            <a:r>
              <a:rPr lang="en-US" dirty="0" smtClean="0"/>
              <a:t>Approximate timescale and budgets for future plans:</a:t>
            </a:r>
          </a:p>
          <a:p>
            <a:pPr lvl="1"/>
            <a:r>
              <a:rPr lang="en-US" dirty="0"/>
              <a:t>remaining </a:t>
            </a:r>
            <a:r>
              <a:rPr lang="en-US" dirty="0" smtClean="0"/>
              <a:t>R&amp;D, gas mixture performance </a:t>
            </a:r>
            <a:r>
              <a:rPr lang="en-US" dirty="0"/>
              <a:t>optimization: 1 year, $</a:t>
            </a:r>
            <a:r>
              <a:rPr lang="en-US" dirty="0" smtClean="0"/>
              <a:t>250k (can </a:t>
            </a:r>
            <a:r>
              <a:rPr lang="en-US" dirty="0"/>
              <a:t>go in parallel with </a:t>
            </a:r>
            <a:r>
              <a:rPr lang="en-US" dirty="0" smtClean="0"/>
              <a:t>1m</a:t>
            </a:r>
            <a:r>
              <a:rPr lang="en-US" baseline="30000" dirty="0" smtClean="0"/>
              <a:t>3 </a:t>
            </a:r>
            <a:r>
              <a:rPr lang="en-US" dirty="0" smtClean="0"/>
              <a:t>construction </a:t>
            </a:r>
            <a:r>
              <a:rPr lang="en-US" dirty="0"/>
              <a:t>- next item)</a:t>
            </a:r>
          </a:p>
          <a:p>
            <a:pPr lvl="1"/>
            <a:r>
              <a:rPr lang="en-US" dirty="0" smtClean="0"/>
              <a:t>1 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detector construction (not low background): </a:t>
            </a:r>
            <a:r>
              <a:rPr lang="en-US" dirty="0" smtClean="0"/>
              <a:t>1 year, </a:t>
            </a:r>
            <a:r>
              <a:rPr lang="en-US" dirty="0"/>
              <a:t>$450 </a:t>
            </a:r>
            <a:r>
              <a:rPr lang="en-US" dirty="0" smtClean="0"/>
              <a:t>000</a:t>
            </a:r>
            <a:br>
              <a:rPr lang="en-US" dirty="0" smtClean="0"/>
            </a:br>
            <a:r>
              <a:rPr lang="en-US" dirty="0" smtClean="0"/>
              <a:t>[This step could </a:t>
            </a:r>
            <a:r>
              <a:rPr lang="en-US" dirty="0"/>
              <a:t>be </a:t>
            </a:r>
            <a:r>
              <a:rPr lang="en-US" dirty="0" smtClean="0"/>
              <a:t>skipped, as m</a:t>
            </a:r>
            <a:r>
              <a:rPr lang="en-US" baseline="30000" dirty="0" smtClean="0"/>
              <a:t>3</a:t>
            </a:r>
            <a:r>
              <a:rPr lang="en-US" dirty="0" smtClean="0"/>
              <a:t> - scale gas </a:t>
            </a:r>
            <a:r>
              <a:rPr lang="en-US" dirty="0"/>
              <a:t>TPCs </a:t>
            </a:r>
            <a:r>
              <a:rPr lang="en-US" dirty="0" smtClean="0"/>
              <a:t>already exist within CYGNUS.]</a:t>
            </a:r>
            <a:endParaRPr lang="en-US" dirty="0"/>
          </a:p>
          <a:p>
            <a:pPr lvl="1"/>
            <a:r>
              <a:rPr lang="en-US" dirty="0" smtClean="0"/>
              <a:t>10 m</a:t>
            </a:r>
            <a:r>
              <a:rPr lang="en-US" baseline="30000" dirty="0" smtClean="0"/>
              <a:t>3</a:t>
            </a:r>
            <a:r>
              <a:rPr lang="en-US" dirty="0" smtClean="0"/>
              <a:t> (low background) detector </a:t>
            </a:r>
            <a:r>
              <a:rPr lang="en-US" dirty="0"/>
              <a:t>construction: 2 years, $</a:t>
            </a:r>
            <a:r>
              <a:rPr lang="en-US" dirty="0" smtClean="0"/>
              <a:t>3M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Please direct questions to: Sven </a:t>
            </a:r>
            <a:r>
              <a:rPr lang="en-US" dirty="0"/>
              <a:t>Vahsen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sevahsen@hawaii.edu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Cosmic Visions: New Ideas in Dark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66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Mangal</vt:lpstr>
      <vt:lpstr>Wingdings</vt:lpstr>
      <vt:lpstr>Arial</vt:lpstr>
      <vt:lpstr>Office Theme</vt:lpstr>
      <vt:lpstr>One Page Summary – CYGNUS HD10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CYGNUS HD10</dc:title>
  <cp:lastModifiedBy>Sven Vahsen</cp:lastModifiedBy>
  <cp:revision>106</cp:revision>
  <cp:lastPrinted>2017-03-23T18:11:00Z</cp:lastPrinted>
  <dcterms:modified xsi:type="dcterms:W3CDTF">2017-04-03T02:49:15Z</dcterms:modified>
</cp:coreProperties>
</file>