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470" r:id="rId2"/>
    <p:sldId id="471" r:id="rId3"/>
    <p:sldId id="472" r:id="rId4"/>
    <p:sldId id="494" r:id="rId5"/>
    <p:sldId id="474" r:id="rId6"/>
    <p:sldId id="475" r:id="rId7"/>
    <p:sldId id="496" r:id="rId8"/>
    <p:sldId id="499" r:id="rId9"/>
    <p:sldId id="490" r:id="rId10"/>
    <p:sldId id="480" r:id="rId11"/>
    <p:sldId id="481" r:id="rId12"/>
    <p:sldId id="497" r:id="rId13"/>
    <p:sldId id="482" r:id="rId14"/>
    <p:sldId id="502" r:id="rId15"/>
    <p:sldId id="468" r:id="rId16"/>
    <p:sldId id="428" r:id="rId17"/>
    <p:sldId id="503" r:id="rId18"/>
    <p:sldId id="500" r:id="rId19"/>
    <p:sldId id="518" r:id="rId20"/>
    <p:sldId id="505" r:id="rId21"/>
    <p:sldId id="506" r:id="rId22"/>
    <p:sldId id="508" r:id="rId23"/>
    <p:sldId id="507" r:id="rId24"/>
    <p:sldId id="517" r:id="rId25"/>
    <p:sldId id="456" r:id="rId26"/>
    <p:sldId id="457" r:id="rId27"/>
    <p:sldId id="516" r:id="rId28"/>
    <p:sldId id="524" r:id="rId29"/>
    <p:sldId id="525" r:id="rId30"/>
    <p:sldId id="526" r:id="rId31"/>
    <p:sldId id="527" r:id="rId32"/>
    <p:sldId id="528" r:id="rId33"/>
    <p:sldId id="529" r:id="rId34"/>
    <p:sldId id="484" r:id="rId35"/>
    <p:sldId id="504" r:id="rId36"/>
    <p:sldId id="510" r:id="rId37"/>
    <p:sldId id="511" r:id="rId38"/>
    <p:sldId id="512" r:id="rId39"/>
    <p:sldId id="513" r:id="rId40"/>
    <p:sldId id="515" r:id="rId41"/>
    <p:sldId id="519" r:id="rId42"/>
    <p:sldId id="523" r:id="rId43"/>
    <p:sldId id="520" r:id="rId44"/>
    <p:sldId id="521" r:id="rId45"/>
    <p:sldId id="522" r:id="rId4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0"/>
    <a:srgbClr val="0B02BE"/>
    <a:srgbClr val="800080"/>
    <a:srgbClr val="FF1512"/>
    <a:srgbClr val="DFDDFF"/>
    <a:srgbClr val="AEEDFF"/>
    <a:srgbClr val="F9FF64"/>
    <a:srgbClr val="F2FC00"/>
    <a:srgbClr val="F5FF3D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18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1032" y="84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/>
            </a:lvl1pPr>
          </a:lstStyle>
          <a:p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/>
            </a:lvl1pPr>
          </a:lstStyle>
          <a:p>
            <a:fld id="{85C5141D-E5FB-4E1B-89B4-77D89FF44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4A2BA-B784-4028-9795-3D265139EDCB}" type="slidenum">
              <a:rPr lang="en-US"/>
              <a:pPr/>
              <a:t>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7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70607" indent="-296387"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85549" indent="-237110"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59768" indent="-237110"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133988" indent="-237110"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608207" indent="-237110" defTabSz="96655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3082427" indent="-237110" defTabSz="96655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556646" indent="-237110" defTabSz="96655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4030866" indent="-237110" defTabSz="96655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FD431F5A-D40A-4F4D-9F25-3C6FFDF408F9}" type="slidenum">
              <a:rPr lang="en-US" sz="1300"/>
              <a:pPr/>
              <a:t>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70971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70607" indent="-296387"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85549" indent="-237110"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59768" indent="-237110"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133988" indent="-237110"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608207" indent="-237110" defTabSz="96655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3082427" indent="-237110" defTabSz="96655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556646" indent="-237110" defTabSz="96655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4030866" indent="-237110" defTabSz="96655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8AC493F0-75C3-4B51-AF46-39D82E733B15}" type="slidenum">
              <a:rPr lang="en-US" altLang="en-US" sz="1300"/>
              <a:pPr/>
              <a:t>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0597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70607" indent="-296387"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85549" indent="-237110"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59768" indent="-237110"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133988" indent="-237110" defTabSz="966552"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608207" indent="-237110" defTabSz="96655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3082427" indent="-237110" defTabSz="96655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556646" indent="-237110" defTabSz="96655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4030866" indent="-237110" defTabSz="96655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8AC493F0-75C3-4B51-AF46-39D82E733B15}" type="slidenum">
              <a:rPr lang="en-US" altLang="en-US" sz="1300"/>
              <a:pPr/>
              <a:t>19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17224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49BC815E-4715-4EA8-8759-5223D0A2E7FB}" type="slidenum">
              <a:rPr lang="en-US" altLang="en-US" sz="1300"/>
              <a:pPr/>
              <a:t>22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4350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C5812DD6-F8E1-49C0-BD24-5B44D8E55ECB}" type="slidenum">
              <a:rPr lang="en-US" altLang="en-US" sz="1300"/>
              <a:pPr/>
              <a:t>36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82432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3EFF3333-8C2C-448D-8ED2-04D0D04D139D}" type="slidenum">
              <a:rPr lang="en-US" altLang="en-US" sz="1300"/>
              <a:pPr/>
              <a:t>37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7738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545309D5-32D5-45DF-9908-2A7D5C62F252}" type="slidenum">
              <a:rPr lang="en-US" altLang="en-US" sz="1300"/>
              <a:pPr/>
              <a:t>38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963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5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111125"/>
            <a:ext cx="7886700" cy="606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469"/>
            <a:ext cx="8229600" cy="522709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869628"/>
          </a:xfrm>
          <a:prstGeom prst="rect">
            <a:avLst/>
          </a:prstGeom>
          <a:effectLst/>
        </p:spPr>
        <p:txBody>
          <a:bodyPr vert="horz" lIns="9144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6173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5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0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72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25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6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25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28650" y="111125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25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4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11125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11113" y="731838"/>
            <a:ext cx="9132887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11113" y="6640945"/>
            <a:ext cx="838632" cy="2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2"/>
                </a:solidFill>
              </a:rPr>
              <a:t>IDM Sheffield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7219950" y="6461125"/>
            <a:ext cx="103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000" i="1">
                <a:solidFill>
                  <a:srgbClr val="79E2FF"/>
                </a:solidFill>
              </a:rPr>
              <a:t>ADMX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01050" y="6241277"/>
            <a:ext cx="609600" cy="616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 Unicode MS" panose="020B060402020202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 Unicode MS" panose="020B060402020202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 Unicode MS" panose="020B060402020202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 Unicode MS" panose="020B060402020202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 Unicode MS" panose="020B060402020202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 Unicode MS" panose="020B060402020202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 Unicode MS" panose="020B060402020202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 Unicode MS" panose="020B060402020202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5638" y="0"/>
            <a:ext cx="7772400" cy="733425"/>
          </a:xfrm>
        </p:spPr>
        <p:txBody>
          <a:bodyPr anchor="ctr" anchorCtr="1"/>
          <a:lstStyle/>
          <a:p>
            <a:r>
              <a:rPr lang="en-US" sz="2400" dirty="0">
                <a:solidFill>
                  <a:srgbClr val="0B02BE"/>
                </a:solidFill>
              </a:rPr>
              <a:t>Higher fields for axion cavity searches and lower frequency axion searches with an LC circuit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948029"/>
            <a:ext cx="4756557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1">
            <a:spAutoFit/>
          </a:bodyPr>
          <a:lstStyle>
            <a:lvl1pPr algn="ctr"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1pPr>
            <a:lvl2pPr algn="ctr"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2pPr>
            <a:lvl3pPr algn="ctr"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3pPr>
            <a:lvl4pPr algn="ctr"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4pPr>
            <a:lvl5pPr algn="ctr"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sz="1600" dirty="0" smtClean="0">
                <a:latin typeface="+mj-lt"/>
                <a:ea typeface="ＭＳ Ｐゴシック" charset="0"/>
                <a:cs typeface="Calibri"/>
              </a:rPr>
              <a:t>Nicole </a:t>
            </a:r>
            <a:r>
              <a:rPr lang="en-US" sz="1600" dirty="0" err="1" smtClean="0">
                <a:latin typeface="+mj-lt"/>
                <a:ea typeface="ＭＳ Ｐゴシック" charset="0"/>
                <a:cs typeface="Calibri"/>
              </a:rPr>
              <a:t>Crisosto</a:t>
            </a:r>
            <a:r>
              <a:rPr lang="en-US" sz="1600" dirty="0" smtClean="0">
                <a:latin typeface="+mj-lt"/>
                <a:ea typeface="ＭＳ Ｐゴシック" charset="0"/>
                <a:cs typeface="Calibri"/>
              </a:rPr>
              <a:t>,</a:t>
            </a:r>
            <a:r>
              <a:rPr lang="en-US" sz="1600" dirty="0" smtClean="0">
                <a:latin typeface="+mj-lt"/>
              </a:rPr>
              <a:t> J. Gleason, I. </a:t>
            </a:r>
            <a:r>
              <a:rPr lang="en-US" sz="1600" dirty="0">
                <a:latin typeface="+mj-lt"/>
              </a:rPr>
              <a:t>Stern, Pierre </a:t>
            </a:r>
            <a:r>
              <a:rPr lang="en-US" sz="1600" dirty="0" err="1">
                <a:latin typeface="+mj-lt"/>
              </a:rPr>
              <a:t>Sikivie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latin typeface="+mj-lt"/>
                <a:ea typeface="ＭＳ Ｐゴシック" charset="0"/>
                <a:cs typeface="Calibri"/>
              </a:rPr>
              <a:t>Neil Sullivan, </a:t>
            </a:r>
            <a:r>
              <a:rPr lang="en-US" sz="1600" dirty="0" smtClean="0">
                <a:latin typeface="+mj-lt"/>
              </a:rPr>
              <a:t>D.B.T.</a:t>
            </a:r>
            <a:r>
              <a:rPr lang="en-US" sz="1600" dirty="0">
                <a:latin typeface="+mj-lt"/>
              </a:rPr>
              <a:t/>
            </a:r>
            <a:br>
              <a:rPr lang="en-US" sz="1600" dirty="0">
                <a:latin typeface="+mj-lt"/>
              </a:rPr>
            </a:br>
            <a:r>
              <a:rPr lang="en-US" sz="1600" dirty="0">
                <a:solidFill>
                  <a:srgbClr val="FFC000"/>
                </a:solidFill>
                <a:latin typeface="+mj-lt"/>
              </a:rPr>
              <a:t>University of </a:t>
            </a:r>
            <a:r>
              <a:rPr lang="en-US" sz="1600" dirty="0" smtClean="0">
                <a:solidFill>
                  <a:srgbClr val="FFC000"/>
                </a:solidFill>
                <a:latin typeface="+mj-lt"/>
              </a:rPr>
              <a:t>Florida</a:t>
            </a:r>
          </a:p>
          <a:p>
            <a:r>
              <a:rPr lang="en-US" sz="1600" dirty="0"/>
              <a:t>Mark Bird, </a:t>
            </a:r>
            <a:r>
              <a:rPr lang="en-US" sz="1600" dirty="0"/>
              <a:t> </a:t>
            </a:r>
            <a:r>
              <a:rPr lang="en-US" sz="1600" dirty="0" err="1"/>
              <a:t>Huub</a:t>
            </a:r>
            <a:r>
              <a:rPr lang="en-US" sz="1600" dirty="0"/>
              <a:t> </a:t>
            </a:r>
            <a:r>
              <a:rPr lang="en-US" sz="1600" dirty="0" err="1"/>
              <a:t>Weijers</a:t>
            </a:r>
            <a:r>
              <a:rPr lang="en-US" sz="1600" dirty="0"/>
              <a:t> </a:t>
            </a:r>
            <a:r>
              <a:rPr lang="en-US" sz="2800" dirty="0"/>
              <a:t> </a:t>
            </a:r>
          </a:p>
          <a:p>
            <a:r>
              <a:rPr lang="en-US" sz="1600" dirty="0" err="1"/>
              <a:t>Seungyong</a:t>
            </a:r>
            <a:r>
              <a:rPr lang="en-US" sz="1600" dirty="0"/>
              <a:t> Hahn</a:t>
            </a:r>
            <a:endParaRPr lang="en-US" sz="2800" dirty="0"/>
          </a:p>
          <a:p>
            <a:pPr eaLnBrk="1" hangingPunct="1"/>
            <a:endParaRPr lang="en-US" sz="300" dirty="0" smtClean="0">
              <a:solidFill>
                <a:srgbClr val="FFC000"/>
              </a:solidFill>
              <a:latin typeface="+mj-lt"/>
            </a:endParaRPr>
          </a:p>
          <a:p>
            <a:pPr eaLnBrk="1" hangingPunct="1"/>
            <a:r>
              <a:rPr lang="en-US" sz="1600" dirty="0" smtClean="0">
                <a:solidFill>
                  <a:srgbClr val="FFC000"/>
                </a:solidFill>
                <a:latin typeface="+mj-lt"/>
              </a:rPr>
              <a:t>NHMFL</a:t>
            </a:r>
            <a:endParaRPr lang="en-US" sz="1600" dirty="0" smtClean="0">
              <a:solidFill>
                <a:srgbClr val="FFC000"/>
              </a:solidFill>
              <a:latin typeface="+mj-lt"/>
            </a:endParaRPr>
          </a:p>
          <a:p>
            <a:pPr eaLnBrk="1" hangingPunct="1"/>
            <a:endParaRPr lang="en-US" sz="700" dirty="0" smtClean="0">
              <a:solidFill>
                <a:srgbClr val="FFC000"/>
              </a:solidFill>
              <a:latin typeface="+mj-lt"/>
            </a:endParaRPr>
          </a:p>
          <a:p>
            <a:r>
              <a:rPr lang="en-US" sz="1600" dirty="0" smtClean="0">
                <a:latin typeface="+mj-lt"/>
              </a:rPr>
              <a:t> </a:t>
            </a:r>
            <a:r>
              <a:rPr lang="en-US" sz="1600" dirty="0"/>
              <a:t>C. </a:t>
            </a:r>
            <a:r>
              <a:rPr lang="en-US" sz="1600" dirty="0" err="1"/>
              <a:t>Boutan</a:t>
            </a:r>
            <a:r>
              <a:rPr lang="en-US" sz="1600" dirty="0"/>
              <a:t>, </a:t>
            </a:r>
            <a:r>
              <a:rPr lang="en-US" sz="1600" dirty="0" smtClean="0"/>
              <a:t>R</a:t>
            </a:r>
            <a:r>
              <a:rPr lang="en-US" sz="1600" dirty="0"/>
              <a:t>. </a:t>
            </a:r>
            <a:r>
              <a:rPr lang="en-US" sz="1600" dirty="0" err="1"/>
              <a:t>Khatiwada</a:t>
            </a:r>
            <a:r>
              <a:rPr lang="en-US" sz="1600" dirty="0" smtClean="0"/>
              <a:t>, R</a:t>
            </a:r>
            <a:r>
              <a:rPr lang="en-US" sz="1600" dirty="0"/>
              <a:t>. </a:t>
            </a:r>
            <a:r>
              <a:rPr lang="en-US" sz="1600" dirty="0" err="1"/>
              <a:t>Ottens</a:t>
            </a:r>
            <a:r>
              <a:rPr lang="en-US" sz="1600" dirty="0"/>
              <a:t>, </a:t>
            </a:r>
            <a:r>
              <a:rPr lang="en-US" sz="1600" dirty="0" smtClean="0"/>
              <a:t>L.J </a:t>
            </a:r>
            <a:r>
              <a:rPr lang="en-US" sz="1600" dirty="0"/>
              <a:t>Rosenberg, G. </a:t>
            </a:r>
            <a:r>
              <a:rPr lang="en-US" sz="1600" dirty="0" err="1"/>
              <a:t>Rybka</a:t>
            </a:r>
            <a:r>
              <a:rPr lang="en-US" sz="1600" dirty="0"/>
              <a:t>, </a:t>
            </a:r>
            <a:r>
              <a:rPr lang="en-US" sz="1600" dirty="0" smtClean="0"/>
              <a:t>D</a:t>
            </a:r>
            <a:r>
              <a:rPr lang="en-US" sz="1600" dirty="0"/>
              <a:t>. Will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solidFill>
                  <a:srgbClr val="FFC000"/>
                </a:solidFill>
                <a:latin typeface="+mj-lt"/>
              </a:rPr>
              <a:t>University of Washington</a:t>
            </a:r>
            <a:endParaRPr lang="en-US" sz="700" dirty="0" smtClean="0">
              <a:solidFill>
                <a:srgbClr val="FFC000"/>
              </a:solidFill>
              <a:latin typeface="+mj-lt"/>
            </a:endParaRPr>
          </a:p>
          <a:p>
            <a:r>
              <a:rPr lang="en-US" sz="700" dirty="0" smtClean="0">
                <a:solidFill>
                  <a:srgbClr val="FFC000"/>
                </a:solidFill>
                <a:latin typeface="+mj-lt"/>
              </a:rPr>
              <a:t>   </a:t>
            </a:r>
            <a:r>
              <a:rPr lang="en-US" sz="1600" dirty="0" smtClean="0">
                <a:solidFill>
                  <a:srgbClr val="FFC000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rgbClr val="FFC000"/>
                </a:solidFill>
                <a:latin typeface="+mj-lt"/>
              </a:rPr>
            </a:br>
            <a:r>
              <a:rPr lang="en-US" sz="1600" dirty="0" smtClean="0">
                <a:latin typeface="+mj-lt"/>
              </a:rPr>
              <a:t> G.P. </a:t>
            </a:r>
            <a:r>
              <a:rPr lang="en-US" sz="1600" dirty="0" err="1">
                <a:latin typeface="+mj-lt"/>
              </a:rPr>
              <a:t>Carosi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latin typeface="+mj-lt"/>
              </a:rPr>
              <a:t> Chris </a:t>
            </a:r>
            <a:r>
              <a:rPr lang="en-US" sz="1600" dirty="0" err="1">
                <a:latin typeface="+mj-lt"/>
              </a:rPr>
              <a:t>Hagmann</a:t>
            </a:r>
            <a:r>
              <a:rPr lang="en-US" sz="1600" dirty="0">
                <a:latin typeface="+mj-lt"/>
              </a:rPr>
              <a:t>, </a:t>
            </a:r>
            <a:endParaRPr lang="en-US" sz="1600" dirty="0" smtClean="0">
              <a:latin typeface="+mj-lt"/>
            </a:endParaRPr>
          </a:p>
          <a:p>
            <a:pPr eaLnBrk="1" hangingPunct="1"/>
            <a:r>
              <a:rPr lang="en-US" sz="1600" dirty="0" smtClean="0">
                <a:solidFill>
                  <a:srgbClr val="FFC000"/>
                </a:solidFill>
                <a:latin typeface="+mj-lt"/>
              </a:rPr>
              <a:t>Livermore</a:t>
            </a:r>
            <a:endParaRPr lang="en-US" sz="700" dirty="0" smtClean="0">
              <a:solidFill>
                <a:srgbClr val="FFC000"/>
              </a:solidFill>
              <a:latin typeface="+mj-lt"/>
            </a:endParaRPr>
          </a:p>
          <a:p>
            <a:pPr eaLnBrk="1" hangingPunct="1"/>
            <a:r>
              <a:rPr lang="en-US" sz="7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700" dirty="0" smtClean="0">
                <a:solidFill>
                  <a:srgbClr val="FFC000"/>
                </a:solidFill>
                <a:latin typeface="+mj-lt"/>
              </a:rPr>
              <a:t>  </a:t>
            </a:r>
          </a:p>
          <a:p>
            <a:pPr eaLnBrk="1" hangingPunct="1"/>
            <a:r>
              <a:rPr lang="en-US" sz="1600" dirty="0" smtClean="0">
                <a:latin typeface="+mj-lt"/>
              </a:rPr>
              <a:t>John Clarke, </a:t>
            </a:r>
            <a:r>
              <a:rPr lang="en-US" sz="1600" dirty="0"/>
              <a:t>S. </a:t>
            </a:r>
            <a:r>
              <a:rPr lang="en-US" sz="1600" dirty="0" err="1"/>
              <a:t>O'Kelley</a:t>
            </a:r>
            <a:r>
              <a:rPr lang="en-US" sz="1600" dirty="0" smtClean="0"/>
              <a:t>,  </a:t>
            </a:r>
            <a:r>
              <a:rPr lang="en-US" sz="1600" dirty="0" smtClean="0">
                <a:latin typeface="+mj-lt"/>
              </a:rPr>
              <a:t>Karl van Bibber</a:t>
            </a:r>
          </a:p>
          <a:p>
            <a:r>
              <a:rPr lang="en-US" sz="1600" dirty="0" smtClean="0">
                <a:solidFill>
                  <a:srgbClr val="FFC000"/>
                </a:solidFill>
                <a:latin typeface="+mj-lt"/>
              </a:rPr>
              <a:t>UC Berkeley</a:t>
            </a:r>
          </a:p>
          <a:p>
            <a:r>
              <a:rPr lang="en-US" sz="700" dirty="0" smtClean="0">
                <a:solidFill>
                  <a:srgbClr val="FFC000"/>
                </a:solidFill>
                <a:latin typeface="+mj-lt"/>
              </a:rPr>
              <a:t>  </a:t>
            </a:r>
          </a:p>
          <a:p>
            <a:r>
              <a:rPr lang="en-US" sz="1600" dirty="0" smtClean="0"/>
              <a:t>L.D</a:t>
            </a:r>
            <a:r>
              <a:rPr lang="en-US" sz="1600" dirty="0"/>
              <a:t>. Duffy</a:t>
            </a:r>
          </a:p>
          <a:p>
            <a:r>
              <a:rPr lang="es-ES" sz="1600" u="sng" dirty="0">
                <a:solidFill>
                  <a:srgbClr val="FFC000"/>
                </a:solidFill>
              </a:rPr>
              <a:t>Los </a:t>
            </a:r>
            <a:r>
              <a:rPr lang="es-ES" sz="1600" u="sng" dirty="0" err="1">
                <a:solidFill>
                  <a:srgbClr val="FFC000"/>
                </a:solidFill>
              </a:rPr>
              <a:t>Alamos</a:t>
            </a:r>
            <a:r>
              <a:rPr lang="es-ES" sz="1600" u="sng" dirty="0">
                <a:solidFill>
                  <a:srgbClr val="FFC000"/>
                </a:solidFill>
              </a:rPr>
              <a:t> </a:t>
            </a:r>
            <a:endParaRPr lang="es-ES" sz="700" u="sng" dirty="0" smtClean="0">
              <a:solidFill>
                <a:srgbClr val="FFC000"/>
              </a:solidFill>
            </a:endParaRPr>
          </a:p>
          <a:p>
            <a:r>
              <a:rPr lang="es-ES" sz="700" u="sng" dirty="0">
                <a:solidFill>
                  <a:srgbClr val="FFC000"/>
                </a:solidFill>
              </a:rPr>
              <a:t> </a:t>
            </a:r>
            <a:r>
              <a:rPr lang="es-ES" sz="700" u="sng" dirty="0" smtClean="0">
                <a:solidFill>
                  <a:srgbClr val="FFC000"/>
                </a:solidFill>
              </a:rPr>
              <a:t>   </a:t>
            </a:r>
          </a:p>
          <a:p>
            <a:r>
              <a:rPr lang="en-US" sz="1600" dirty="0" smtClean="0">
                <a:latin typeface="+mj-lt"/>
              </a:rPr>
              <a:t>Richard Bradley</a:t>
            </a:r>
            <a:r>
              <a:rPr lang="en-US" sz="1600" dirty="0">
                <a:latin typeface="+mj-lt"/>
              </a:rPr>
              <a:t/>
            </a:r>
            <a:br>
              <a:rPr lang="en-US" sz="1600" dirty="0">
                <a:latin typeface="+mj-lt"/>
              </a:rPr>
            </a:br>
            <a:r>
              <a:rPr lang="en-US" sz="1600" dirty="0" smtClean="0">
                <a:solidFill>
                  <a:srgbClr val="FFC000"/>
                </a:solidFill>
                <a:latin typeface="+mj-lt"/>
              </a:rPr>
              <a:t>NRAO</a:t>
            </a:r>
            <a:endParaRPr lang="en-US" sz="700" dirty="0" smtClean="0">
              <a:solidFill>
                <a:srgbClr val="FFC000"/>
              </a:solidFill>
              <a:latin typeface="+mj-lt"/>
            </a:endParaRPr>
          </a:p>
          <a:p>
            <a:r>
              <a:rPr lang="en-US" sz="7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700" dirty="0" smtClean="0">
                <a:solidFill>
                  <a:srgbClr val="FFC000"/>
                </a:solidFill>
                <a:latin typeface="+mj-lt"/>
              </a:rPr>
              <a:t>   </a:t>
            </a:r>
          </a:p>
          <a:p>
            <a:r>
              <a:rPr lang="en-US" sz="1600" dirty="0" smtClean="0"/>
              <a:t>Ed </a:t>
            </a:r>
            <a:r>
              <a:rPr lang="en-US" sz="1600" dirty="0" err="1" smtClean="0"/>
              <a:t>Daw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rgbClr val="FFC000"/>
                </a:solidFill>
              </a:rPr>
              <a:t>Sheffield</a:t>
            </a:r>
            <a:endParaRPr lang="en-US" sz="1600" dirty="0">
              <a:solidFill>
                <a:srgbClr val="FFC000"/>
              </a:solidFill>
            </a:endParaRPr>
          </a:p>
          <a:p>
            <a:endParaRPr lang="en-US" sz="1800" dirty="0">
              <a:solidFill>
                <a:srgbClr val="FFC000"/>
              </a:solidFill>
              <a:latin typeface="+mj-lt"/>
            </a:endParaRPr>
          </a:p>
          <a:p>
            <a:r>
              <a:rPr lang="en-US" sz="1800" dirty="0">
                <a:latin typeface="+mj-lt"/>
              </a:rPr>
              <a:t/>
            </a:r>
            <a:br>
              <a:rPr lang="en-US" sz="1800" dirty="0">
                <a:latin typeface="+mj-lt"/>
              </a:rPr>
            </a:br>
            <a:endParaRPr lang="en-US" sz="1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841" y="963418"/>
            <a:ext cx="2639885" cy="54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0B02BE"/>
                </a:solidFill>
              </a:rPr>
              <a:t>Simplest cavity is a right circular cylinder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274638" y="3911163"/>
            <a:ext cx="4024312" cy="2468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800" dirty="0" smtClean="0">
                <a:solidFill>
                  <a:srgbClr val="0B02BE"/>
                </a:solidFill>
                <a:latin typeface="+mj-lt"/>
              </a:rPr>
              <a:t>For </a:t>
            </a:r>
            <a:r>
              <a:rPr lang="en-US" altLang="en-US" i="1" dirty="0" err="1" smtClean="0"/>
              <a:t>E</a:t>
            </a:r>
            <a:r>
              <a:rPr lang="en-US" altLang="en-US" i="1" baseline="-25000" dirty="0" err="1" smtClean="0"/>
              <a:t>a</a:t>
            </a:r>
            <a:r>
              <a:rPr lang="en-US" altLang="en-US" dirty="0" smtClean="0"/>
              <a:t> = 20 µeV </a:t>
            </a:r>
            <a:endParaRPr lang="en-US" altLang="en-US" sz="2800" dirty="0" smtClean="0"/>
          </a:p>
          <a:p>
            <a:pPr>
              <a:buFontTx/>
              <a:buNone/>
            </a:pPr>
            <a:r>
              <a:rPr lang="en-US" altLang="en-US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r =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2.6 cm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en-US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f  =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4.5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Hz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L =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5.6 cm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600200"/>
            <a:ext cx="4440238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960438"/>
            <a:ext cx="23780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3236" y="2059494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290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33CC"/>
                </a:solidFill>
                <a:latin typeface="Arial"/>
              </a:rPr>
              <a:t>Or:</a:t>
            </a:r>
            <a:r>
              <a:rPr lang="en-US" sz="3200" kern="0" dirty="0">
                <a:solidFill>
                  <a:srgbClr val="0033CC"/>
                </a:solidFill>
                <a:latin typeface="Arial"/>
              </a:rPr>
              <a:t> 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2703835"/>
            <a:ext cx="354171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740847"/>
            <a:ext cx="5211762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Note: Length cannot get too long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91490" y="1600200"/>
            <a:ext cx="4114754" cy="447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The longer the cavity, the more TE modes there are in the tuning range.</a:t>
            </a:r>
          </a:p>
          <a:p>
            <a:pPr marL="342900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With metal tuning rod, there are also TEM modes </a:t>
            </a:r>
          </a:p>
          <a:p>
            <a:pPr marL="342900"/>
            <a:endParaRPr lang="en-US" altLang="en-US" sz="2400" dirty="0">
              <a:solidFill>
                <a:srgbClr val="0033CC"/>
              </a:solidFill>
              <a:latin typeface="+mj-lt"/>
            </a:endParaRPr>
          </a:p>
          <a:p>
            <a:pPr marL="342900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Typically:</a:t>
            </a:r>
          </a:p>
          <a:p>
            <a:pPr marL="342900">
              <a:buFontTx/>
              <a:buNone/>
            </a:pPr>
            <a:r>
              <a:rPr lang="en-US" altLang="en-US" sz="2400" dirty="0" smtClean="0">
                <a:solidFill>
                  <a:srgbClr val="0033CC"/>
                </a:solidFill>
              </a:rPr>
              <a:t>        </a:t>
            </a:r>
            <a:r>
              <a:rPr lang="en-US" altLang="en-US" sz="2400" i="1" dirty="0" smtClean="0">
                <a:solidFill>
                  <a:schemeClr val="accent6"/>
                </a:solidFill>
              </a:rPr>
              <a:t>L</a:t>
            </a:r>
            <a:r>
              <a:rPr lang="en-US" altLang="en-US" sz="2400" dirty="0" smtClean="0">
                <a:solidFill>
                  <a:schemeClr val="accent6"/>
                </a:solidFill>
              </a:rPr>
              <a:t> ~ </a:t>
            </a:r>
            <a:r>
              <a:rPr lang="en-US" altLang="en-US" sz="2400" dirty="0">
                <a:solidFill>
                  <a:schemeClr val="accent6"/>
                </a:solidFill>
              </a:rPr>
              <a:t>5</a:t>
            </a:r>
            <a:r>
              <a:rPr lang="en-US" altLang="en-US" sz="2400" i="1" dirty="0" smtClean="0">
                <a:solidFill>
                  <a:schemeClr val="accent6"/>
                </a:solidFill>
              </a:rPr>
              <a:t>r</a:t>
            </a:r>
            <a:endParaRPr lang="en-US" altLang="en-US" sz="2400" dirty="0" smtClean="0">
              <a:solidFill>
                <a:srgbClr val="0033CC"/>
              </a:solidFill>
              <a:latin typeface="+mj-lt"/>
            </a:endParaRPr>
          </a:p>
          <a:p>
            <a:pPr marL="342900">
              <a:buFontTx/>
              <a:buNone/>
            </a:pPr>
            <a:endParaRPr lang="en-US" altLang="en-US" sz="2400" dirty="0" smtClean="0">
              <a:solidFill>
                <a:srgbClr val="0033CC"/>
              </a:solidFill>
            </a:endParaRPr>
          </a:p>
          <a:p>
            <a:pPr marL="342900">
              <a:buFontTx/>
              <a:buNone/>
            </a:pPr>
            <a:endParaRPr lang="en-US" altLang="en-US" sz="2400" dirty="0" smtClean="0">
              <a:solidFill>
                <a:srgbClr val="0033CC"/>
              </a:solidFill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5029200" y="5715000"/>
            <a:ext cx="3773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en-US" altLang="en-US" dirty="0"/>
              <a:t>Modes for r = 3.6 cm, L = </a:t>
            </a:r>
            <a:r>
              <a:rPr lang="en-US" altLang="en-US" dirty="0" smtClean="0"/>
              <a:t>15 </a:t>
            </a:r>
            <a:r>
              <a:rPr lang="en-US" altLang="en-US" dirty="0"/>
              <a:t>cm cavity. d is </a:t>
            </a:r>
          </a:p>
          <a:p>
            <a:r>
              <a:rPr lang="en-US" altLang="en-US" dirty="0"/>
              <a:t>the distance  the metal rod is from the center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59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dirty="0"/>
              <a:t>Our signals are very weak</a:t>
            </a:r>
            <a:endParaRPr lang="en-US" alt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14375" y="1057275"/>
            <a:ext cx="8338136" cy="5573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33CC"/>
                </a:solidFill>
              </a:rPr>
              <a:t>Power</a:t>
            </a:r>
            <a:r>
              <a:rPr lang="en-US" altLang="en-US" sz="2400" dirty="0" smtClean="0">
                <a:solidFill>
                  <a:srgbClr val="0033CC"/>
                </a:solidFill>
                <a:latin typeface="Arial Unicode MS" panose="020B0604020202020204" pitchFamily="34" charset="-128"/>
              </a:rPr>
              <a:t> from the current cavity is</a:t>
            </a:r>
          </a:p>
          <a:p>
            <a:pPr defTabSz="912813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Arial Unicode MS" panose="020B0604020202020204" pitchFamily="34" charset="-128"/>
              </a:rPr>
              <a:t>   </a:t>
            </a: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0033CC"/>
              </a:solidFill>
              <a:latin typeface="+mj-lt"/>
            </a:endParaRPr>
          </a:p>
          <a:p>
            <a:pPr defTabSz="91281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Where</a:t>
            </a:r>
            <a:r>
              <a:rPr lang="en-US" altLang="en-US" sz="2400" i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is form factor, </a:t>
            </a:r>
            <a:r>
              <a:rPr lang="en-US" altLang="en-US" sz="2200" i="1" dirty="0" err="1" smtClean="0">
                <a:latin typeface="Symbol" panose="05050102010706020507" pitchFamily="18" charset="2"/>
              </a:rPr>
              <a:t>r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 is the halo density,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 the axion mass, and 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 ~ 120,000(GHz/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)</a:t>
            </a:r>
            <a:r>
              <a:rPr lang="en-US" altLang="en-US" sz="2400" baseline="30000" dirty="0" smtClean="0">
                <a:latin typeface="Arial Unicode MS" panose="020B0604020202020204" pitchFamily="34" charset="-128"/>
              </a:rPr>
              <a:t>2/3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 (ASE);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 ~10</a:t>
            </a:r>
            <a:r>
              <a:rPr lang="en-US" altLang="en-US" sz="2400" baseline="30000" dirty="0" smtClean="0">
                <a:latin typeface="Arial Unicode MS" panose="020B0604020202020204" pitchFamily="34" charset="-128"/>
              </a:rPr>
              <a:t>6</a:t>
            </a:r>
            <a:r>
              <a:rPr lang="en-US" altLang="en-US" sz="2400" dirty="0" smtClean="0">
                <a:solidFill>
                  <a:srgbClr val="0033CC"/>
                </a:solidFill>
                <a:latin typeface="Arial Unicode MS" panose="020B0604020202020204" pitchFamily="34" charset="-128"/>
              </a:rPr>
              <a:t> are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 </a:t>
            </a:r>
            <a:r>
              <a:rPr lang="en-US" altLang="en-US" sz="2400" dirty="0" smtClean="0">
                <a:solidFill>
                  <a:srgbClr val="0033CC"/>
                </a:solidFill>
                <a:latin typeface="Arial Unicode MS" panose="020B0604020202020204" pitchFamily="34" charset="-128"/>
              </a:rPr>
              <a:t>quality factors</a:t>
            </a:r>
            <a:r>
              <a:rPr lang="en-US" altLang="en-US" sz="2400" baseline="30000" dirty="0" smtClean="0">
                <a:solidFill>
                  <a:srgbClr val="0033CC"/>
                </a:solidFill>
                <a:latin typeface="Arial Unicode MS" panose="020B0604020202020204" pitchFamily="34" charset="-128"/>
              </a:rPr>
              <a:t> </a:t>
            </a:r>
            <a:endParaRPr lang="en-US" altLang="en-US" sz="2400" baseline="30000" dirty="0" smtClean="0">
              <a:latin typeface="Arial Unicode MS" panose="020B0604020202020204" pitchFamily="34" charset="-128"/>
            </a:endParaRPr>
          </a:p>
          <a:p>
            <a:pPr defTabSz="912813">
              <a:lnSpc>
                <a:spcPct val="90000"/>
              </a:lnSpc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i="1" baseline="-25000" dirty="0" err="1" smtClean="0"/>
              <a:t>γ</a:t>
            </a:r>
            <a:r>
              <a:rPr lang="en-US" altLang="en-US" sz="2400" i="1" dirty="0" smtClean="0">
                <a:latin typeface="Arial Unicode MS" panose="020B0604020202020204" pitchFamily="34" charset="-128"/>
              </a:rPr>
              <a:t> ~ </a:t>
            </a:r>
            <a:r>
              <a:rPr lang="en-US" sz="2400" dirty="0">
                <a:latin typeface="Arial Unicode MS" panose="020B0604020202020204" pitchFamily="34" charset="-128"/>
              </a:rPr>
              <a:t>0.36 (DFSZ)  or </a:t>
            </a:r>
            <a:r>
              <a:rPr lang="en-US" sz="2400" i="1" dirty="0" err="1">
                <a:latin typeface="Arial Unicode MS" panose="020B0604020202020204" pitchFamily="34" charset="-128"/>
              </a:rPr>
              <a:t>g</a:t>
            </a:r>
            <a:r>
              <a:rPr lang="en-US" sz="2400" i="1" baseline="-25000" dirty="0" err="1">
                <a:latin typeface="Arial Unicode MS" panose="020B0604020202020204" pitchFamily="34" charset="-128"/>
              </a:rPr>
              <a:t>γ</a:t>
            </a:r>
            <a:r>
              <a:rPr lang="en-US" sz="2400" i="1" dirty="0">
                <a:latin typeface="Arial Unicode MS" panose="020B0604020202020204" pitchFamily="34" charset="-128"/>
              </a:rPr>
              <a:t> ~</a:t>
            </a:r>
            <a:r>
              <a:rPr lang="en-US" sz="2400" dirty="0">
                <a:latin typeface="Arial Unicode MS" panose="020B0604020202020204" pitchFamily="34" charset="-128"/>
              </a:rPr>
              <a:t>0.97 (</a:t>
            </a:r>
            <a:r>
              <a:rPr lang="en-US" sz="2400" dirty="0" smtClean="0">
                <a:latin typeface="Arial Unicode MS" panose="020B0604020202020204" pitchFamily="34" charset="-128"/>
              </a:rPr>
              <a:t>KSVZ) </a:t>
            </a:r>
            <a:r>
              <a:rPr lang="en-US" altLang="en-US" sz="2400" dirty="0" smtClean="0">
                <a:solidFill>
                  <a:srgbClr val="0033CC"/>
                </a:solidFill>
                <a:latin typeface="Arial Unicode MS" panose="020B0604020202020204" pitchFamily="34" charset="-128"/>
              </a:rPr>
              <a:t>are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 </a:t>
            </a:r>
            <a:r>
              <a:rPr lang="en-US" altLang="en-US" sz="2400" dirty="0" smtClean="0">
                <a:solidFill>
                  <a:srgbClr val="0033CC"/>
                </a:solidFill>
                <a:latin typeface="Arial Unicode MS" panose="020B0604020202020204" pitchFamily="34" charset="-128"/>
              </a:rPr>
              <a:t>coupling strengths</a:t>
            </a:r>
            <a:endParaRPr lang="en-US" altLang="en-US" sz="2400" dirty="0">
              <a:solidFill>
                <a:srgbClr val="0033CC"/>
              </a:solidFill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33CC"/>
                </a:solidFill>
                <a:latin typeface="Arial Unicode MS" panose="020B0604020202020204" pitchFamily="34" charset="-128"/>
              </a:rPr>
              <a:t>We use DFSZ; look for ~6x10</a:t>
            </a:r>
            <a:r>
              <a:rPr lang="en-US" altLang="en-US" sz="2400" baseline="30000" dirty="0" smtClean="0">
                <a:solidFill>
                  <a:srgbClr val="0033CC"/>
                </a:solidFill>
                <a:latin typeface="Arial Unicode MS" panose="020B0604020202020204" pitchFamily="34" charset="-128"/>
              </a:rPr>
              <a:t>-23</a:t>
            </a:r>
            <a:r>
              <a:rPr lang="en-US" altLang="en-US" sz="2400" dirty="0" smtClean="0">
                <a:solidFill>
                  <a:srgbClr val="0033CC"/>
                </a:solidFill>
                <a:latin typeface="Arial Unicode MS" panose="020B0604020202020204" pitchFamily="34" charset="-128"/>
              </a:rPr>
              <a:t> Watts power</a:t>
            </a:r>
          </a:p>
          <a:p>
            <a:pPr defTabSz="912813" eaLnBrk="1" hangingPunct="1">
              <a:lnSpc>
                <a:spcPct val="90000"/>
              </a:lnSpc>
            </a:pPr>
            <a:endParaRPr lang="en-US" altLang="en-US" sz="10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70" y="1698131"/>
            <a:ext cx="7327780" cy="17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0B02BE"/>
                </a:solidFill>
              </a:rPr>
              <a:t>Strawman: Single cavity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255965" y="2514610"/>
            <a:ext cx="8869362" cy="420528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indent="-233363">
              <a:defRPr/>
            </a:pPr>
            <a:r>
              <a:rPr lang="en-US" sz="2400" dirty="0">
                <a:solidFill>
                  <a:srgbClr val="0033CC"/>
                </a:solidFill>
                <a:latin typeface="+mj-lt"/>
              </a:rPr>
              <a:t>V</a:t>
            </a:r>
            <a:r>
              <a:rPr lang="en-US" sz="2400" dirty="0" smtClean="0">
                <a:solidFill>
                  <a:srgbClr val="0033CC"/>
                </a:solidFill>
                <a:latin typeface="+mj-lt"/>
              </a:rPr>
              <a:t>olume decreases as </a:t>
            </a:r>
            <a:r>
              <a:rPr lang="en-US" sz="2400" i="1" dirty="0" smtClean="0">
                <a:solidFill>
                  <a:srgbClr val="0033CC"/>
                </a:solidFill>
                <a:latin typeface="+mj-lt"/>
              </a:rPr>
              <a:t>f </a:t>
            </a:r>
            <a:r>
              <a:rPr lang="en-US" sz="2400" baseline="30000" dirty="0" smtClean="0">
                <a:solidFill>
                  <a:srgbClr val="0033CC"/>
                </a:solidFill>
                <a:latin typeface="+mj-lt"/>
              </a:rPr>
              <a:t>-3</a:t>
            </a:r>
            <a:r>
              <a:rPr lang="en-US" sz="2400" dirty="0" smtClean="0">
                <a:solidFill>
                  <a:srgbClr val="0033CC"/>
                </a:solidFill>
                <a:latin typeface="+mj-lt"/>
              </a:rPr>
              <a:t>,  the </a:t>
            </a:r>
            <a:r>
              <a:rPr lang="en-US" sz="2400" i="1" dirty="0" smtClean="0">
                <a:solidFill>
                  <a:srgbClr val="0033CC"/>
                </a:solidFill>
                <a:latin typeface="+mj-lt"/>
              </a:rPr>
              <a:t>Q</a:t>
            </a:r>
            <a:r>
              <a:rPr lang="en-US" sz="2400" dirty="0" smtClean="0">
                <a:solidFill>
                  <a:srgbClr val="0033CC"/>
                </a:solidFill>
                <a:latin typeface="+mj-lt"/>
              </a:rPr>
              <a:t> decreases as </a:t>
            </a:r>
            <a:r>
              <a:rPr lang="en-US" sz="2400" i="1" dirty="0" smtClean="0">
                <a:solidFill>
                  <a:srgbClr val="0033CC"/>
                </a:solidFill>
              </a:rPr>
              <a:t>f </a:t>
            </a:r>
            <a:r>
              <a:rPr lang="en-US" sz="2400" baseline="30000" dirty="0" smtClean="0">
                <a:solidFill>
                  <a:srgbClr val="0033CC"/>
                </a:solidFill>
              </a:rPr>
              <a:t>-2/3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  <a:latin typeface="+mj-lt"/>
              </a:rPr>
              <a:t>while the mass increases as </a:t>
            </a:r>
            <a:r>
              <a:rPr lang="en-US" sz="2400" i="1" dirty="0" smtClean="0">
                <a:solidFill>
                  <a:srgbClr val="0033CC"/>
                </a:solidFill>
              </a:rPr>
              <a:t>f</a:t>
            </a:r>
            <a:endParaRPr lang="en-US" sz="2400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en-US" sz="1200" dirty="0" smtClean="0">
              <a:solidFill>
                <a:srgbClr val="0033CC"/>
              </a:solidFill>
            </a:endParaRPr>
          </a:p>
          <a:p>
            <a:pPr marL="231775" indent="-233363">
              <a:defRPr/>
            </a:pPr>
            <a:r>
              <a:rPr lang="en-US" sz="2400" dirty="0" smtClean="0">
                <a:solidFill>
                  <a:srgbClr val="0033CC"/>
                </a:solidFill>
                <a:latin typeface="+mj-lt"/>
              </a:rPr>
              <a:t>Fix: Use multiple cavities, tuned together and added in phase</a:t>
            </a:r>
          </a:p>
          <a:p>
            <a:pPr marL="231775" indent="-233363">
              <a:defRPr/>
            </a:pPr>
            <a:endParaRPr lang="en-US" sz="1200" dirty="0" smtClean="0">
              <a:solidFill>
                <a:srgbClr val="0033CC"/>
              </a:solidFill>
              <a:latin typeface="+mj-lt"/>
            </a:endParaRPr>
          </a:p>
          <a:p>
            <a:pPr marL="231775" indent="-233363">
              <a:defRPr/>
            </a:pPr>
            <a:r>
              <a:rPr lang="en-US" sz="2400" dirty="0" smtClean="0">
                <a:solidFill>
                  <a:srgbClr val="0033CC"/>
                </a:solidFill>
                <a:latin typeface="+mj-lt"/>
              </a:rPr>
              <a:t>Complexity reduced at a given frequency if volume of high-field space is decreased</a:t>
            </a:r>
          </a:p>
          <a:p>
            <a:pPr marL="231775" indent="-233363">
              <a:defRPr/>
            </a:pPr>
            <a:endParaRPr lang="en-US" sz="1200" dirty="0">
              <a:solidFill>
                <a:srgbClr val="0033CC"/>
              </a:solidFill>
              <a:latin typeface="+mj-lt"/>
            </a:endParaRPr>
          </a:p>
          <a:p>
            <a:pPr marL="231775" indent="-233363">
              <a:defRPr/>
            </a:pPr>
            <a:r>
              <a:rPr lang="en-US" sz="2400" dirty="0" smtClean="0">
                <a:solidFill>
                  <a:srgbClr val="0033CC"/>
                </a:solidFill>
                <a:latin typeface="+mj-lt"/>
              </a:rPr>
              <a:t>Need to compensate with higher field</a:t>
            </a:r>
            <a:endParaRPr lang="en-US" sz="2400" dirty="0" smtClean="0">
              <a:solidFill>
                <a:srgbClr val="0033CC"/>
              </a:solidFill>
            </a:endParaRPr>
          </a:p>
          <a:p>
            <a:pPr marL="231775" indent="-233363">
              <a:defRPr/>
            </a:pPr>
            <a:endParaRPr lang="en-US" sz="1200" i="1" dirty="0">
              <a:solidFill>
                <a:srgbClr val="0033CC"/>
              </a:solidFill>
            </a:endParaRPr>
          </a:p>
          <a:p>
            <a:pPr marL="231775" indent="-233363">
              <a:defRPr/>
            </a:pPr>
            <a:r>
              <a:rPr lang="en-US" sz="2400" i="1" dirty="0" smtClean="0"/>
              <a:t>B</a:t>
            </a:r>
            <a:r>
              <a:rPr lang="en-US" sz="2400" baseline="30000" dirty="0" smtClean="0"/>
              <a:t>2</a:t>
            </a:r>
            <a:r>
              <a:rPr lang="en-US" sz="2400" i="1" dirty="0" smtClean="0"/>
              <a:t>V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  <a:latin typeface="+mj-lt"/>
              </a:rPr>
              <a:t>is the factor to maintain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rgbClr val="0033CC"/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0033CC"/>
              </a:solidFill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rgbClr val="0033CC"/>
              </a:solidFill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274638" y="868363"/>
            <a:ext cx="85949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8275" indent="-168275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CC"/>
                </a:solidFill>
              </a:rPr>
              <a:t>Single </a:t>
            </a:r>
            <a:r>
              <a:rPr lang="en-US" altLang="en-US" sz="2400" dirty="0" smtClean="0">
                <a:solidFill>
                  <a:srgbClr val="0033CC"/>
                </a:solidFill>
              </a:rPr>
              <a:t>cylinder, 8 T field; change size to resonate at search frequency </a:t>
            </a:r>
            <a:endParaRPr lang="en-US" altLang="en-US" sz="2400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13" y="1484017"/>
            <a:ext cx="4131892" cy="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B02BE"/>
                </a:solidFill>
              </a:rPr>
              <a:t>To optimize s/n or search rate:</a:t>
            </a:r>
            <a:endParaRPr lang="en-US" sz="3200" dirty="0">
              <a:solidFill>
                <a:srgbClr val="0B02B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45" y="1234464"/>
            <a:ext cx="8595311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  <a:latin typeface="+mj-lt"/>
              </a:rPr>
              <a:t>Maximize</a:t>
            </a:r>
            <a:r>
              <a:rPr lang="en-US" sz="2800" dirty="0" smtClean="0"/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0033CC"/>
                </a:solidFill>
                <a:latin typeface="+mj-lt"/>
              </a:rPr>
              <a:t>Minimize</a:t>
            </a:r>
            <a:r>
              <a:rPr lang="en-US" sz="2800" dirty="0" smtClean="0"/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33CC"/>
                </a:solidFill>
                <a:latin typeface="+mj-lt"/>
              </a:rPr>
              <a:t>At 100 </a:t>
            </a:r>
            <a:r>
              <a:rPr lang="en-US" sz="2800" dirty="0" err="1" smtClean="0">
                <a:solidFill>
                  <a:srgbClr val="0033CC"/>
                </a:solidFill>
                <a:latin typeface="+mj-lt"/>
              </a:rPr>
              <a:t>mK</a:t>
            </a:r>
            <a:r>
              <a:rPr lang="en-US" sz="2800" dirty="0" smtClean="0">
                <a:solidFill>
                  <a:srgbClr val="0033CC"/>
                </a:solidFill>
                <a:latin typeface="+mj-lt"/>
              </a:rPr>
              <a:t>, ADMX has perhaps 3x more s/n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(4 bars on Mars</a:t>
            </a:r>
            <a:r>
              <a:rPr lang="en-US" sz="2800" dirty="0" smtClean="0">
                <a:solidFill>
                  <a:srgbClr val="0033CC"/>
                </a:solidFill>
                <a:latin typeface="+mj-lt"/>
              </a:rPr>
              <a:t>) than needed for DFSZ sensitivity</a:t>
            </a:r>
          </a:p>
          <a:p>
            <a:endParaRPr lang="en-US" sz="1400" dirty="0" smtClean="0">
              <a:solidFill>
                <a:srgbClr val="0033CC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0033CC"/>
                </a:solidFill>
                <a:latin typeface="+mj-lt"/>
              </a:rPr>
              <a:t>Can go big in volume or big in field</a:t>
            </a:r>
          </a:p>
          <a:p>
            <a:endParaRPr lang="en-US" sz="1400" dirty="0">
              <a:solidFill>
                <a:srgbClr val="0033CC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0033CC"/>
                </a:solidFill>
                <a:latin typeface="+mj-lt"/>
              </a:rPr>
              <a:t>A number of big magnets exist</a:t>
            </a:r>
          </a:p>
          <a:p>
            <a:endParaRPr lang="en-US" sz="1400" dirty="0" smtClean="0">
              <a:solidFill>
                <a:srgbClr val="0033CC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0033CC"/>
                </a:solidFill>
                <a:latin typeface="+mj-lt"/>
              </a:rPr>
              <a:t>But I think it is desirable to reduce volume, increase field.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Top level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234464"/>
            <a:ext cx="8229600" cy="4846287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The design must be sensitive to the most weakly coupled axions and be able to detect axions with mass in the “sweet spot.”</a:t>
            </a:r>
          </a:p>
          <a:p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B02BE"/>
                </a:solidFill>
                <a:latin typeface="Arial" panose="020B0604020202020204" pitchFamily="34" charset="0"/>
              </a:rPr>
              <a:t>Measurement times and scan rates similar to current ADMX.</a:t>
            </a:r>
          </a:p>
          <a:p>
            <a:endParaRPr lang="en-US" sz="2800" dirty="0" smtClean="0">
              <a:latin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B02BE"/>
                </a:solidFill>
                <a:latin typeface="Arial" panose="020B0604020202020204" pitchFamily="34" charset="0"/>
              </a:rPr>
              <a:t>It </a:t>
            </a:r>
            <a:r>
              <a:rPr lang="en-US" sz="2800" dirty="0">
                <a:solidFill>
                  <a:srgbClr val="0B02BE"/>
                </a:solidFill>
                <a:latin typeface="Arial" panose="020B0604020202020204" pitchFamily="34" charset="0"/>
              </a:rPr>
              <a:t>is possible (but IMO not wise) to disconnect the magnet from cavity and </a:t>
            </a:r>
            <a:r>
              <a:rPr lang="en-US" sz="2800" dirty="0" smtClean="0">
                <a:solidFill>
                  <a:srgbClr val="0B02BE"/>
                </a:solidFill>
                <a:latin typeface="Arial" panose="020B0604020202020204" pitchFamily="34" charset="0"/>
              </a:rPr>
              <a:t>cryogenics.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B02BE"/>
                </a:solidFill>
              </a:rPr>
              <a:t>Concept  (</a:t>
            </a:r>
            <a:r>
              <a:rPr lang="en-US" sz="3200" dirty="0" err="1" smtClean="0">
                <a:solidFill>
                  <a:srgbClr val="0B02BE"/>
                </a:solidFill>
              </a:rPr>
              <a:t>Heising</a:t>
            </a:r>
            <a:r>
              <a:rPr lang="en-US" sz="3200" dirty="0" smtClean="0">
                <a:solidFill>
                  <a:srgbClr val="0B02BE"/>
                </a:solidFill>
              </a:rPr>
              <a:t> Simons)</a:t>
            </a:r>
            <a:endParaRPr lang="en-US" sz="3200" dirty="0">
              <a:solidFill>
                <a:srgbClr val="0B02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5201"/>
            <a:ext cx="7886700" cy="4351338"/>
          </a:xfrm>
        </p:spPr>
        <p:txBody>
          <a:bodyPr/>
          <a:lstStyle/>
          <a:p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26 T field. (26/8)</a:t>
            </a:r>
            <a:r>
              <a:rPr lang="en-US" sz="2800" baseline="30000" dirty="0" smtClean="0">
                <a:solidFill>
                  <a:srgbClr val="0B02BE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 = 10</a:t>
            </a:r>
          </a:p>
          <a:p>
            <a:endParaRPr lang="en-US" sz="1400" dirty="0" smtClean="0">
              <a:solidFill>
                <a:srgbClr val="0B02BE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7.6 cm radius (6 inch diameter) and 33 cm (13 inch) length. (7 </a:t>
            </a:r>
            <a:r>
              <a:rPr lang="en-US" dirty="0" smtClean="0">
                <a:solidFill>
                  <a:srgbClr val="0B02BE"/>
                </a:solidFill>
                <a:latin typeface="Freestyle Script" panose="030804020302050B0404" pitchFamily="66" charset="0"/>
              </a:rPr>
              <a:t>l</a:t>
            </a:r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/150 </a:t>
            </a:r>
            <a:r>
              <a:rPr lang="en-US" dirty="0">
                <a:solidFill>
                  <a:srgbClr val="0B02BE"/>
                </a:solidFill>
                <a:latin typeface="Freestyle Script" panose="030804020302050B0404" pitchFamily="66" charset="0"/>
              </a:rPr>
              <a:t>l</a:t>
            </a:r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) = 1/21</a:t>
            </a:r>
          </a:p>
          <a:p>
            <a:endParaRPr lang="en-US" sz="1400" dirty="0" smtClean="0">
              <a:solidFill>
                <a:srgbClr val="0B02BE"/>
              </a:solidFill>
              <a:latin typeface="+mj-lt"/>
            </a:endParaRPr>
          </a:p>
          <a:p>
            <a:r>
              <a:rPr lang="en-US" sz="2800" dirty="0">
                <a:solidFill>
                  <a:srgbClr val="0B02BE"/>
                </a:solidFill>
                <a:latin typeface="+mj-lt"/>
              </a:rPr>
              <a:t>Magnet </a:t>
            </a:r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details: Mark </a:t>
            </a:r>
            <a:r>
              <a:rPr lang="en-US" sz="2800" dirty="0">
                <a:solidFill>
                  <a:srgbClr val="0B02BE"/>
                </a:solidFill>
                <a:latin typeface="+mj-lt"/>
              </a:rPr>
              <a:t>Bird’s </a:t>
            </a:r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talk</a:t>
            </a:r>
          </a:p>
          <a:p>
            <a:endParaRPr lang="en-US" sz="2800" dirty="0">
              <a:solidFill>
                <a:srgbClr val="0B02BE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Single cavity would have </a:t>
            </a:r>
            <a:r>
              <a:rPr lang="en-US" sz="2800" i="1" dirty="0" smtClean="0">
                <a:solidFill>
                  <a:srgbClr val="0B02BE"/>
                </a:solidFill>
              </a:rPr>
              <a:t>f</a:t>
            </a:r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 = 1.5 GHz</a:t>
            </a:r>
          </a:p>
          <a:p>
            <a:endParaRPr lang="en-US" sz="1400" dirty="0" smtClean="0">
              <a:solidFill>
                <a:srgbClr val="0B02BE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Multiple cavities used for higher frequencies</a:t>
            </a:r>
          </a:p>
          <a:p>
            <a:endParaRPr lang="en-US" sz="1600" dirty="0" smtClean="0">
              <a:solidFill>
                <a:srgbClr val="0B02BE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rgbClr val="0B02B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6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semb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46" y="59286"/>
            <a:ext cx="3505200" cy="6529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7030A0"/>
                </a:solidFill>
              </a:rPr>
              <a:t>                           </a:t>
            </a:r>
            <a:r>
              <a:rPr lang="en-US" sz="3200" dirty="0" smtClean="0">
                <a:solidFill>
                  <a:srgbClr val="0B02BE"/>
                </a:solidFill>
              </a:rPr>
              <a:t>24 T, 6.3” bore</a:t>
            </a:r>
            <a:endParaRPr lang="en-US" sz="3200" dirty="0">
              <a:solidFill>
                <a:srgbClr val="0B02B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42757" y="6400800"/>
            <a:ext cx="15240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42757" y="634168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0.9 m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903914" y="2057400"/>
            <a:ext cx="0" cy="411480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96894" y="4996495"/>
            <a:ext cx="3621504" cy="1036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Yellow: HTS coil (44 modules)</a:t>
            </a:r>
          </a:p>
          <a:p>
            <a:pPr algn="r"/>
            <a:r>
              <a:rPr lang="en-US" sz="2000" dirty="0" smtClean="0"/>
              <a:t>Red: Nb</a:t>
            </a:r>
            <a:r>
              <a:rPr lang="en-US" sz="3200" baseline="-25000" dirty="0" smtClean="0"/>
              <a:t>3</a:t>
            </a:r>
            <a:r>
              <a:rPr lang="en-US" sz="2000" dirty="0" smtClean="0"/>
              <a:t>Sn coils</a:t>
            </a:r>
          </a:p>
          <a:p>
            <a:pPr algn="r"/>
            <a:r>
              <a:rPr lang="en-US" sz="2000" dirty="0" smtClean="0"/>
              <a:t>Blue </a:t>
            </a:r>
            <a:r>
              <a:rPr lang="en-US" sz="2000" dirty="0" err="1" smtClean="0"/>
              <a:t>NbTi</a:t>
            </a:r>
            <a:r>
              <a:rPr lang="en-US" sz="2000" dirty="0" smtClean="0"/>
              <a:t> coils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16262" y="1080918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C4184"/>
                </a:solidFill>
              </a:rPr>
              <a:t>24 T coils </a:t>
            </a:r>
          </a:p>
          <a:p>
            <a:pPr algn="ctr"/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Higher field could be attained with larger magnet.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80976" y="3794756"/>
            <a:ext cx="130640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332" y="3611684"/>
            <a:ext cx="488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Shield coils 0.6 m above magnet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575071" y="5349219"/>
            <a:ext cx="108254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00780" y="3265265"/>
            <a:ext cx="10668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96261" y="3009221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Max helium leve</a:t>
            </a:r>
            <a:r>
              <a:rPr lang="en-US" sz="2000" dirty="0"/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494936" y="3890512"/>
            <a:ext cx="7619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2.5 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627" y="6588972"/>
            <a:ext cx="6147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1A4161"/>
                </a:solidFill>
                <a:latin typeface="Open Sans Light"/>
                <a:cs typeface="Open Sans Light"/>
              </a:rPr>
              <a:t>H.W.</a:t>
            </a:r>
            <a:r>
              <a:rPr lang="en-US" sz="1000" baseline="0" dirty="0" smtClean="0">
                <a:solidFill>
                  <a:srgbClr val="1A4161"/>
                </a:solidFill>
                <a:latin typeface="Open Sans Light"/>
                <a:cs typeface="Open Sans Light"/>
              </a:rPr>
              <a:t> Weijers</a:t>
            </a:r>
            <a:r>
              <a:rPr lang="en-US" sz="1000" dirty="0" smtClean="0">
                <a:solidFill>
                  <a:srgbClr val="1A4161"/>
                </a:solidFill>
                <a:latin typeface="Open Sans Light"/>
                <a:cs typeface="Open Sans Light"/>
              </a:rPr>
              <a:t> – </a:t>
            </a:r>
            <a:r>
              <a:rPr lang="en-US" sz="1000" dirty="0" err="1" smtClean="0">
                <a:solidFill>
                  <a:srgbClr val="1A4161"/>
                </a:solidFill>
                <a:latin typeface="Open Sans Light"/>
                <a:cs typeface="Open Sans Light"/>
              </a:rPr>
              <a:t>Axion</a:t>
            </a:r>
            <a:r>
              <a:rPr lang="en-US" sz="1000" dirty="0" smtClean="0">
                <a:solidFill>
                  <a:srgbClr val="1A4161"/>
                </a:solidFill>
                <a:latin typeface="Open Sans Light"/>
                <a:cs typeface="Open Sans Light"/>
              </a:rPr>
              <a:t> detector magnet for UF</a:t>
            </a:r>
            <a:r>
              <a:rPr lang="en-US" sz="1000" baseline="0" dirty="0" smtClean="0">
                <a:solidFill>
                  <a:srgbClr val="1A4161"/>
                </a:solidFill>
                <a:latin typeface="Open Sans Light"/>
                <a:cs typeface="Open Sans Light"/>
              </a:rPr>
              <a:t>– NHMFL – Aug. 2015</a:t>
            </a:r>
            <a:endParaRPr lang="en-US" sz="1000" dirty="0">
              <a:solidFill>
                <a:srgbClr val="1A4161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24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2" y="327434"/>
            <a:ext cx="7772400" cy="381000"/>
          </a:xfrm>
        </p:spPr>
        <p:txBody>
          <a:bodyPr/>
          <a:lstStyle/>
          <a:p>
            <a:r>
              <a:rPr lang="en-US" sz="3200" dirty="0" smtClean="0">
                <a:solidFill>
                  <a:srgbClr val="0B02BE"/>
                </a:solidFill>
              </a:rPr>
              <a:t>Cavity numbers: 4 or 8</a:t>
            </a:r>
            <a:endParaRPr lang="en-US" sz="3200" dirty="0">
              <a:solidFill>
                <a:srgbClr val="0B02BE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8659" y="953728"/>
            <a:ext cx="4041058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fr-FR" dirty="0" err="1" smtClean="0">
                <a:solidFill>
                  <a:srgbClr val="0B02BE"/>
                </a:solidFill>
                <a:latin typeface="Arial Unicode MS" panose="020B0604020202020204" pitchFamily="34" charset="-128"/>
              </a:rPr>
              <a:t>Avoid</a:t>
            </a:r>
            <a:r>
              <a:rPr lang="fr-FR" dirty="0" smtClean="0">
                <a:solidFill>
                  <a:srgbClr val="0B02BE"/>
                </a:solidFill>
                <a:latin typeface="Arial Unicode MS" panose="020B0604020202020204" pitchFamily="34" charset="-128"/>
              </a:rPr>
              <a:t> </a:t>
            </a:r>
            <a:r>
              <a:rPr lang="fr-FR" dirty="0">
                <a:solidFill>
                  <a:srgbClr val="0B02BE"/>
                </a:solidFill>
                <a:latin typeface="Arial Unicode MS" panose="020B0604020202020204" pitchFamily="34" charset="-128"/>
              </a:rPr>
              <a:t>mode </a:t>
            </a:r>
            <a:r>
              <a:rPr lang="fr-FR" dirty="0" err="1" smtClean="0">
                <a:solidFill>
                  <a:srgbClr val="0B02BE"/>
                </a:solidFill>
                <a:latin typeface="Arial Unicode MS" panose="020B0604020202020204" pitchFamily="34" charset="-128"/>
              </a:rPr>
              <a:t>crowding</a:t>
            </a:r>
            <a:r>
              <a:rPr lang="fr-FR" dirty="0" smtClean="0">
                <a:solidFill>
                  <a:srgbClr val="0B02BE"/>
                </a:solidFill>
                <a:latin typeface="Arial Unicode MS" panose="020B0604020202020204" pitchFamily="34" charset="-128"/>
              </a:rPr>
              <a:t> and mode </a:t>
            </a:r>
            <a:r>
              <a:rPr lang="fr-FR" dirty="0" err="1" smtClean="0">
                <a:solidFill>
                  <a:srgbClr val="0B02BE"/>
                </a:solidFill>
                <a:latin typeface="Arial Unicode MS" panose="020B0604020202020204" pitchFamily="34" charset="-128"/>
              </a:rPr>
              <a:t>localization</a:t>
            </a:r>
            <a:r>
              <a:rPr lang="fr-FR" dirty="0" smtClean="0">
                <a:solidFill>
                  <a:srgbClr val="0B02BE"/>
                </a:solidFill>
                <a:latin typeface="Arial Unicode MS" panose="020B0604020202020204" pitchFamily="34" charset="-128"/>
              </a:rPr>
              <a:t>; good </a:t>
            </a:r>
            <a:r>
              <a:rPr lang="fr-FR" i="1" dirty="0" smtClean="0">
                <a:solidFill>
                  <a:srgbClr val="0B02BE"/>
                </a:solidFill>
                <a:latin typeface="+mn-lt"/>
              </a:rPr>
              <a:t>Q</a:t>
            </a:r>
            <a:r>
              <a:rPr lang="fr-FR" dirty="0" smtClean="0">
                <a:solidFill>
                  <a:srgbClr val="0B02BE"/>
                </a:solidFill>
                <a:latin typeface="Arial Unicode MS" panose="020B0604020202020204" pitchFamily="34" charset="-128"/>
              </a:rPr>
              <a:t>; good </a:t>
            </a:r>
            <a:r>
              <a:rPr lang="fr-FR" i="1" dirty="0" smtClean="0">
                <a:solidFill>
                  <a:srgbClr val="0B02BE"/>
                </a:solidFill>
                <a:latin typeface="+mn-lt"/>
              </a:rPr>
              <a:t>C</a:t>
            </a:r>
            <a:r>
              <a:rPr lang="fr-FR" dirty="0" smtClean="0">
                <a:solidFill>
                  <a:srgbClr val="0B02BE"/>
                </a:solidFill>
                <a:latin typeface="Arial Unicode MS" panose="020B0604020202020204" pitchFamily="34" charset="-128"/>
              </a:rPr>
              <a:t>.</a:t>
            </a:r>
            <a:endParaRPr lang="fr-FR" dirty="0">
              <a:solidFill>
                <a:srgbClr val="0B02BE"/>
              </a:solidFill>
              <a:latin typeface="Arial Unicode MS" panose="020B0604020202020204" pitchFamily="34" charset="-128"/>
            </a:endParaRPr>
          </a:p>
          <a:p>
            <a:pPr marL="627062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B02BE"/>
                </a:solidFill>
                <a:latin typeface="Arial Unicode MS" panose="020B0604020202020204" pitchFamily="34" charset="-128"/>
              </a:rPr>
              <a:t>Cylindrical cavity.</a:t>
            </a:r>
            <a:endParaRPr lang="en-US" dirty="0">
              <a:solidFill>
                <a:srgbClr val="0B02BE"/>
              </a:solidFill>
              <a:latin typeface="Arial Unicode MS" panose="020B0604020202020204" pitchFamily="34" charset="-128"/>
            </a:endParaRP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B02BE"/>
                </a:solidFill>
                <a:latin typeface="Arial Unicode MS"/>
              </a:rPr>
              <a:t>Use </a:t>
            </a:r>
            <a:r>
              <a:rPr lang="en-US" altLang="en-US" dirty="0">
                <a:solidFill>
                  <a:srgbClr val="0B02BE"/>
                </a:solidFill>
                <a:latin typeface="Arial Unicode MS"/>
              </a:rPr>
              <a:t>as much as possible </a:t>
            </a:r>
            <a:r>
              <a:rPr lang="en-US" altLang="en-US" dirty="0" smtClean="0">
                <a:solidFill>
                  <a:srgbClr val="0B02BE"/>
                </a:solidFill>
                <a:latin typeface="Arial Unicode MS"/>
              </a:rPr>
              <a:t>of the volume</a:t>
            </a:r>
            <a:r>
              <a:rPr lang="en-US" altLang="en-US" dirty="0">
                <a:solidFill>
                  <a:srgbClr val="0B02BE"/>
                </a:solidFill>
                <a:latin typeface="Arial Unicode MS"/>
              </a:rPr>
              <a:t>. </a:t>
            </a:r>
            <a:endParaRPr lang="en-US" altLang="en-US" dirty="0" smtClean="0">
              <a:solidFill>
                <a:srgbClr val="0B02BE"/>
              </a:solidFill>
              <a:latin typeface="Arial Unicode MS"/>
            </a:endParaRPr>
          </a:p>
          <a:p>
            <a:pPr marL="627062" lvl="1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B02BE"/>
                </a:solidFill>
                <a:latin typeface="Arial Unicode MS"/>
              </a:rPr>
              <a:t>Four in cross section; 68% of area</a:t>
            </a:r>
          </a:p>
          <a:p>
            <a:pPr marL="627062" lvl="1" indent="-342900" eaLnBrk="1" hangingPunct="1">
              <a:buFont typeface="Wingdings" panose="05000000000000000000" pitchFamily="2" charset="2"/>
              <a:buChar char="Ø"/>
            </a:pPr>
            <a:endParaRPr lang="en-US" altLang="en-US" sz="1400" dirty="0">
              <a:solidFill>
                <a:srgbClr val="0B02BE"/>
              </a:solidFill>
              <a:latin typeface="Arial Unicode MS"/>
            </a:endParaRP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n-US" altLang="en-US" i="1" dirty="0" smtClean="0">
                <a:solidFill>
                  <a:srgbClr val="FF0000"/>
                </a:solidFill>
                <a:latin typeface="Arial Unicode MS"/>
              </a:rPr>
              <a:t>r</a:t>
            </a:r>
            <a:r>
              <a:rPr lang="en-US" altLang="en-US" dirty="0" smtClean="0">
                <a:solidFill>
                  <a:srgbClr val="FF0000"/>
                </a:solidFill>
                <a:latin typeface="Arial Unicode MS"/>
              </a:rPr>
              <a:t> &lt; 0.414 </a:t>
            </a:r>
            <a:r>
              <a:rPr lang="en-US" altLang="en-US" i="1" dirty="0" smtClean="0">
                <a:solidFill>
                  <a:srgbClr val="FF0000"/>
                </a:solidFill>
                <a:latin typeface="Arial Unicode MS"/>
              </a:rPr>
              <a:t>R</a:t>
            </a:r>
            <a:r>
              <a:rPr lang="en-US" altLang="en-US" dirty="0" smtClean="0">
                <a:solidFill>
                  <a:srgbClr val="FF0000"/>
                </a:solidFill>
                <a:latin typeface="Arial Unicode MS"/>
              </a:rPr>
              <a:t>  or ~ 3 cm  </a:t>
            </a:r>
          </a:p>
          <a:p>
            <a:pPr marL="0" lvl="0" indent="0" eaLnBrk="1" hangingPunct="1"/>
            <a:endParaRPr lang="en-US" altLang="en-US" sz="1400" dirty="0" smtClean="0">
              <a:solidFill>
                <a:srgbClr val="FF0000"/>
              </a:solidFill>
              <a:latin typeface="Arial Unicode MS"/>
            </a:endParaRP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 smtClean="0">
              <a:solidFill>
                <a:srgbClr val="FF0000"/>
              </a:solidFill>
              <a:latin typeface="Arial Unicode MS"/>
            </a:endParaRP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3.8  GHz </a:t>
            </a: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FF0000"/>
              </a:solidFill>
              <a:latin typeface="+mj-lt"/>
            </a:endParaRP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Metal rod tuning range ~ 4-6 GHz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189" y="825908"/>
            <a:ext cx="5062153" cy="567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sz="3200" dirty="0" smtClean="0">
                <a:solidFill>
                  <a:srgbClr val="0B02BE"/>
                </a:solidFill>
              </a:rPr>
              <a:t>Assume a 40 T magnet</a:t>
            </a:r>
            <a:endParaRPr lang="en-US" altLang="en-US" sz="3200" dirty="0" smtClean="0">
              <a:solidFill>
                <a:srgbClr val="0B02BE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05864" y="1177856"/>
            <a:ext cx="8338136" cy="5573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B02BE"/>
                </a:solidFill>
                <a:latin typeface="+mj-lt"/>
              </a:rPr>
              <a:t>Power from 4 or 8 cavities at 5 GHz is</a:t>
            </a:r>
          </a:p>
          <a:p>
            <a:pPr defTabSz="912813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Arial Unicode MS" panose="020B0604020202020204" pitchFamily="34" charset="-128"/>
              </a:rPr>
              <a:t>   </a:t>
            </a: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0033CC"/>
              </a:solidFill>
              <a:latin typeface="+mj-lt"/>
            </a:endParaRPr>
          </a:p>
          <a:p>
            <a:pPr defTabSz="912813" eaLnBrk="1" hangingPunct="1">
              <a:lnSpc>
                <a:spcPct val="90000"/>
              </a:lnSpc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 ~ 120,000(GHz/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)</a:t>
            </a:r>
            <a:r>
              <a:rPr lang="en-US" altLang="en-US" sz="2400" baseline="30000" dirty="0" smtClean="0">
                <a:latin typeface="Arial Unicode MS" panose="020B0604020202020204" pitchFamily="34" charset="-128"/>
              </a:rPr>
              <a:t>2/3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 (ASE) ~ 40,000</a:t>
            </a:r>
            <a:endParaRPr lang="en-US" altLang="en-US" sz="2400" baseline="300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0033CC"/>
              </a:solidFill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33CC"/>
                </a:solidFill>
                <a:latin typeface="Arial Unicode MS" panose="020B0604020202020204" pitchFamily="34" charset="-128"/>
              </a:rPr>
              <a:t>At DFSZ, look for ~1x10</a:t>
            </a:r>
            <a:r>
              <a:rPr lang="en-US" altLang="en-US" sz="2400" baseline="30000" dirty="0" smtClean="0">
                <a:solidFill>
                  <a:srgbClr val="0033CC"/>
                </a:solidFill>
                <a:latin typeface="Arial Unicode MS" panose="020B0604020202020204" pitchFamily="34" charset="-128"/>
              </a:rPr>
              <a:t>-22</a:t>
            </a:r>
            <a:r>
              <a:rPr lang="en-US" altLang="en-US" sz="2400" dirty="0" smtClean="0">
                <a:solidFill>
                  <a:srgbClr val="0033CC"/>
                </a:solidFill>
                <a:latin typeface="Arial Unicode MS" panose="020B0604020202020204" pitchFamily="34" charset="-128"/>
              </a:rPr>
              <a:t> Watts</a:t>
            </a:r>
          </a:p>
          <a:p>
            <a:pPr defTabSz="912813" eaLnBrk="1" hangingPunct="1">
              <a:lnSpc>
                <a:spcPct val="90000"/>
              </a:lnSpc>
            </a:pPr>
            <a:endParaRPr lang="en-US" altLang="en-US" sz="10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>
              <a:latin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13" y="1600098"/>
            <a:ext cx="7343947" cy="18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122238"/>
            <a:ext cx="7772400" cy="431800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963810" y="1189388"/>
            <a:ext cx="768511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sz="2000" b="1" dirty="0"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Dark matter axions and ADMX</a:t>
            </a:r>
            <a:endParaRPr lang="en-US" sz="8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 marL="0" indent="0"/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Higher fields </a:t>
            </a:r>
          </a:p>
          <a:p>
            <a:pPr marL="0" indent="0"/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Goal: to have &gt;DFSZ sensitivity at 20 µeV </a:t>
            </a:r>
            <a:r>
              <a:rPr lang="en-US" sz="20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(4–5 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GHz) and above</a:t>
            </a:r>
          </a:p>
          <a:p>
            <a:pPr>
              <a:buFontTx/>
              <a:buChar char="•"/>
            </a:pPr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The LC circuit detector, using the ADMX 8 T magnet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74638" y="111125"/>
            <a:ext cx="8594725" cy="381000"/>
          </a:xfrm>
        </p:spPr>
        <p:txBody>
          <a:bodyPr/>
          <a:lstStyle/>
          <a:p>
            <a:r>
              <a:rPr lang="en-US" altLang="en-US" smtClean="0"/>
              <a:t>Cavities must be added in phase</a:t>
            </a:r>
          </a:p>
        </p:txBody>
      </p:sp>
      <p:pic>
        <p:nvPicPr>
          <p:cNvPr id="22531" name="Picture 2" descr="D:\Talks\Axion\DualSet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68363"/>
            <a:ext cx="328453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D:\Talks\Axion\Dua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143000"/>
            <a:ext cx="37576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6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29" y="111125"/>
            <a:ext cx="8686704" cy="381000"/>
          </a:xfrm>
        </p:spPr>
        <p:txBody>
          <a:bodyPr/>
          <a:lstStyle/>
          <a:p>
            <a:r>
              <a:rPr lang="en-US" dirty="0" smtClean="0">
                <a:solidFill>
                  <a:srgbClr val="0B02BE"/>
                </a:solidFill>
              </a:rPr>
              <a:t>Requires them to have identical resonances</a:t>
            </a:r>
            <a:endParaRPr lang="en-US" dirty="0">
              <a:solidFill>
                <a:srgbClr val="0B02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84" y="1143025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Tune (dead reckoning), measure, adjust…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Use a servomechanism</a:t>
            </a:r>
          </a:p>
          <a:p>
            <a:endParaRPr lang="en-US" sz="1400" dirty="0">
              <a:latin typeface="+mj-lt"/>
            </a:endParaRPr>
          </a:p>
          <a:p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Need a method to bring all resonances to a common frequency</a:t>
            </a:r>
          </a:p>
          <a:p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Method: Pound, </a:t>
            </a:r>
            <a:r>
              <a:rPr lang="en-US" sz="2800" dirty="0" err="1" smtClean="0">
                <a:solidFill>
                  <a:srgbClr val="0B02BE"/>
                </a:solidFill>
                <a:latin typeface="+mj-lt"/>
              </a:rPr>
              <a:t>Drever</a:t>
            </a:r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, Hall (PDH) (or Pound) reflection locking</a:t>
            </a:r>
          </a:p>
          <a:p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Used by LIGO, VIRGO and other gravity experiments</a:t>
            </a:r>
            <a:endParaRPr lang="en-US" sz="2800" dirty="0">
              <a:solidFill>
                <a:srgbClr val="0B02BE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20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z="2400" smtClean="0"/>
              <a:t>Each cavity can be driven to resonance at the carrier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855663" y="1617663"/>
            <a:ext cx="1782762" cy="96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660650" y="2098675"/>
            <a:ext cx="1325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032250" y="1852613"/>
            <a:ext cx="598488" cy="538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949325" y="1804988"/>
            <a:ext cx="160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5 GHz oscillator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786188" y="2801938"/>
            <a:ext cx="1173162" cy="857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dirty="0" smtClean="0"/>
              <a:t>20 MHz</a:t>
            </a:r>
          </a:p>
          <a:p>
            <a:pPr algn="ctr"/>
            <a:r>
              <a:rPr lang="en-US" altLang="en-US" dirty="0" smtClean="0"/>
              <a:t> oscillator</a:t>
            </a:r>
            <a:endParaRPr lang="en-US" altLang="en-US" dirty="0"/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>
            <a:off x="2638425" y="2098675"/>
            <a:ext cx="1358900" cy="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 flipV="1">
            <a:off x="4371975" y="2379663"/>
            <a:ext cx="0" cy="422275"/>
          </a:xfrm>
          <a:prstGeom prst="line">
            <a:avLst/>
          </a:prstGeom>
          <a:noFill/>
          <a:ln w="15875">
            <a:solidFill>
              <a:srgbClr val="FF151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Rectangle 13"/>
          <p:cNvSpPr>
            <a:spLocks noChangeArrowheads="1"/>
          </p:cNvSpPr>
          <p:nvPr/>
        </p:nvSpPr>
        <p:spPr bwMode="auto">
          <a:xfrm>
            <a:off x="5791200" y="1758950"/>
            <a:ext cx="1277938" cy="796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/>
              <a:t>N-way splitter</a:t>
            </a:r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 flipV="1">
            <a:off x="4630738" y="2098675"/>
            <a:ext cx="1195387" cy="23813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5"/>
          <p:cNvSpPr>
            <a:spLocks noChangeShapeType="1"/>
          </p:cNvSpPr>
          <p:nvPr/>
        </p:nvSpPr>
        <p:spPr bwMode="auto">
          <a:xfrm flipV="1">
            <a:off x="4594225" y="2028825"/>
            <a:ext cx="1195388" cy="12700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6"/>
          <p:cNvSpPr>
            <a:spLocks noChangeShapeType="1"/>
          </p:cNvSpPr>
          <p:nvPr/>
        </p:nvSpPr>
        <p:spPr bwMode="auto">
          <a:xfrm flipV="1">
            <a:off x="4652963" y="2181225"/>
            <a:ext cx="1195387" cy="1270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7"/>
          <p:cNvSpPr>
            <a:spLocks noChangeShapeType="1"/>
          </p:cNvSpPr>
          <p:nvPr/>
        </p:nvSpPr>
        <p:spPr bwMode="auto">
          <a:xfrm flipH="1">
            <a:off x="5930900" y="2581275"/>
            <a:ext cx="14288" cy="1230313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9"/>
          <p:cNvSpPr>
            <a:spLocks noChangeShapeType="1"/>
          </p:cNvSpPr>
          <p:nvPr/>
        </p:nvSpPr>
        <p:spPr bwMode="auto">
          <a:xfrm flipH="1">
            <a:off x="5861050" y="2579688"/>
            <a:ext cx="11113" cy="1254125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21"/>
          <p:cNvSpPr>
            <a:spLocks noChangeShapeType="1"/>
          </p:cNvSpPr>
          <p:nvPr/>
        </p:nvSpPr>
        <p:spPr bwMode="auto">
          <a:xfrm flipH="1">
            <a:off x="6021388" y="2617788"/>
            <a:ext cx="23812" cy="1171575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Oval 24"/>
          <p:cNvSpPr>
            <a:spLocks noChangeArrowheads="1"/>
          </p:cNvSpPr>
          <p:nvPr/>
        </p:nvSpPr>
        <p:spPr bwMode="auto">
          <a:xfrm>
            <a:off x="5521325" y="5299075"/>
            <a:ext cx="703263" cy="727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42" name="Oval 25"/>
          <p:cNvSpPr>
            <a:spLocks noChangeArrowheads="1"/>
          </p:cNvSpPr>
          <p:nvPr/>
        </p:nvSpPr>
        <p:spPr bwMode="auto">
          <a:xfrm>
            <a:off x="6411913" y="5295900"/>
            <a:ext cx="703262" cy="727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43" name="Line 26"/>
          <p:cNvSpPr>
            <a:spLocks noChangeShapeType="1"/>
          </p:cNvSpPr>
          <p:nvPr/>
        </p:nvSpPr>
        <p:spPr bwMode="auto">
          <a:xfrm flipH="1">
            <a:off x="6777038" y="2533650"/>
            <a:ext cx="14287" cy="1230313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Rectangle 27"/>
          <p:cNvSpPr>
            <a:spLocks noChangeArrowheads="1"/>
          </p:cNvSpPr>
          <p:nvPr/>
        </p:nvSpPr>
        <p:spPr bwMode="auto">
          <a:xfrm>
            <a:off x="5756275" y="3795713"/>
            <a:ext cx="304800" cy="1101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45" name="Rectangle 28"/>
          <p:cNvSpPr>
            <a:spLocks noChangeArrowheads="1"/>
          </p:cNvSpPr>
          <p:nvPr/>
        </p:nvSpPr>
        <p:spPr bwMode="auto">
          <a:xfrm>
            <a:off x="6600825" y="3773488"/>
            <a:ext cx="304800" cy="1101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46" name="Text Box 29"/>
          <p:cNvSpPr txBox="1">
            <a:spLocks noChangeArrowheads="1"/>
          </p:cNvSpPr>
          <p:nvPr/>
        </p:nvSpPr>
        <p:spPr bwMode="auto">
          <a:xfrm>
            <a:off x="7258050" y="4140200"/>
            <a:ext cx="188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Circulators</a:t>
            </a:r>
            <a:endParaRPr lang="en-US" altLang="en-US" dirty="0"/>
          </a:p>
        </p:txBody>
      </p:sp>
      <p:sp>
        <p:nvSpPr>
          <p:cNvPr id="26647" name="Line 30"/>
          <p:cNvSpPr>
            <a:spLocks noChangeShapeType="1"/>
          </p:cNvSpPr>
          <p:nvPr/>
        </p:nvSpPr>
        <p:spPr bwMode="auto">
          <a:xfrm flipH="1">
            <a:off x="6819900" y="2535238"/>
            <a:ext cx="23813" cy="1171575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31"/>
          <p:cNvSpPr>
            <a:spLocks noChangeShapeType="1"/>
          </p:cNvSpPr>
          <p:nvPr/>
        </p:nvSpPr>
        <p:spPr bwMode="auto">
          <a:xfrm flipH="1">
            <a:off x="6681788" y="2520950"/>
            <a:ext cx="11112" cy="1254125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Text Box 32"/>
          <p:cNvSpPr txBox="1">
            <a:spLocks noChangeArrowheads="1"/>
          </p:cNvSpPr>
          <p:nvPr/>
        </p:nvSpPr>
        <p:spPr bwMode="auto">
          <a:xfrm>
            <a:off x="7258050" y="5278438"/>
            <a:ext cx="188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Cavities</a:t>
            </a:r>
          </a:p>
        </p:txBody>
      </p:sp>
      <p:sp>
        <p:nvSpPr>
          <p:cNvPr id="26650" name="Line 33"/>
          <p:cNvSpPr>
            <a:spLocks noChangeShapeType="1"/>
          </p:cNvSpPr>
          <p:nvPr/>
        </p:nvSpPr>
        <p:spPr bwMode="auto">
          <a:xfrm flipH="1">
            <a:off x="5800725" y="4924425"/>
            <a:ext cx="0" cy="339725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Line 34"/>
          <p:cNvSpPr>
            <a:spLocks noChangeShapeType="1"/>
          </p:cNvSpPr>
          <p:nvPr/>
        </p:nvSpPr>
        <p:spPr bwMode="auto">
          <a:xfrm flipV="1">
            <a:off x="5811838" y="4886325"/>
            <a:ext cx="1587" cy="41275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Line 35"/>
          <p:cNvSpPr>
            <a:spLocks noChangeShapeType="1"/>
          </p:cNvSpPr>
          <p:nvPr/>
        </p:nvSpPr>
        <p:spPr bwMode="auto">
          <a:xfrm flipH="1" flipV="1">
            <a:off x="5064125" y="4686300"/>
            <a:ext cx="642938" cy="1588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5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129088"/>
            <a:ext cx="14859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4" name="Line 38"/>
          <p:cNvSpPr>
            <a:spLocks noChangeShapeType="1"/>
          </p:cNvSpPr>
          <p:nvPr/>
        </p:nvSpPr>
        <p:spPr bwMode="auto">
          <a:xfrm flipH="1" flipV="1">
            <a:off x="5059363" y="4611688"/>
            <a:ext cx="658812" cy="12700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5" name="Line 39"/>
          <p:cNvSpPr>
            <a:spLocks noChangeShapeType="1"/>
          </p:cNvSpPr>
          <p:nvPr/>
        </p:nvSpPr>
        <p:spPr bwMode="auto">
          <a:xfrm flipH="1">
            <a:off x="5926138" y="4927600"/>
            <a:ext cx="12700" cy="361950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6" name="Line 40"/>
          <p:cNvSpPr>
            <a:spLocks noChangeShapeType="1"/>
          </p:cNvSpPr>
          <p:nvPr/>
        </p:nvSpPr>
        <p:spPr bwMode="auto">
          <a:xfrm flipH="1" flipV="1">
            <a:off x="5915025" y="4891088"/>
            <a:ext cx="23813" cy="363537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7" name="Line 41"/>
          <p:cNvSpPr>
            <a:spLocks noChangeShapeType="1"/>
          </p:cNvSpPr>
          <p:nvPr/>
        </p:nvSpPr>
        <p:spPr bwMode="auto">
          <a:xfrm flipH="1" flipV="1">
            <a:off x="5078413" y="4641850"/>
            <a:ext cx="620712" cy="23813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8" name="Line 42"/>
          <p:cNvSpPr>
            <a:spLocks noChangeShapeType="1"/>
          </p:cNvSpPr>
          <p:nvPr/>
        </p:nvSpPr>
        <p:spPr bwMode="auto">
          <a:xfrm flipH="1">
            <a:off x="6750050" y="4900613"/>
            <a:ext cx="1588" cy="8556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9" name="Line 43"/>
          <p:cNvSpPr>
            <a:spLocks noChangeShapeType="1"/>
          </p:cNvSpPr>
          <p:nvPr/>
        </p:nvSpPr>
        <p:spPr bwMode="auto">
          <a:xfrm>
            <a:off x="5861050" y="4891088"/>
            <a:ext cx="33338" cy="949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0" name="Rectangle 44"/>
          <p:cNvSpPr>
            <a:spLocks noChangeArrowheads="1"/>
          </p:cNvSpPr>
          <p:nvPr/>
        </p:nvSpPr>
        <p:spPr bwMode="auto">
          <a:xfrm>
            <a:off x="4467225" y="4502150"/>
            <a:ext cx="620713" cy="350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61" name="Text Box 45"/>
          <p:cNvSpPr txBox="1">
            <a:spLocks noChangeArrowheads="1"/>
          </p:cNvSpPr>
          <p:nvPr/>
        </p:nvSpPr>
        <p:spPr bwMode="auto">
          <a:xfrm>
            <a:off x="4457700" y="4516438"/>
            <a:ext cx="1089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Mixer</a:t>
            </a:r>
          </a:p>
        </p:txBody>
      </p:sp>
      <p:sp>
        <p:nvSpPr>
          <p:cNvPr id="26662" name="Line 46"/>
          <p:cNvSpPr>
            <a:spLocks noChangeShapeType="1"/>
          </p:cNvSpPr>
          <p:nvPr/>
        </p:nvSpPr>
        <p:spPr bwMode="auto">
          <a:xfrm>
            <a:off x="5849938" y="4903788"/>
            <a:ext cx="33337" cy="949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3" name="Line 47"/>
          <p:cNvSpPr>
            <a:spLocks noChangeShapeType="1"/>
          </p:cNvSpPr>
          <p:nvPr/>
        </p:nvSpPr>
        <p:spPr bwMode="auto">
          <a:xfrm flipH="1" flipV="1">
            <a:off x="6816725" y="4938713"/>
            <a:ext cx="23813" cy="363537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4" name="Line 49"/>
          <p:cNvSpPr>
            <a:spLocks noChangeShapeType="1"/>
          </p:cNvSpPr>
          <p:nvPr/>
        </p:nvSpPr>
        <p:spPr bwMode="auto">
          <a:xfrm flipH="1">
            <a:off x="6818313" y="4938713"/>
            <a:ext cx="47625" cy="409575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5" name="Line 50"/>
          <p:cNvSpPr>
            <a:spLocks noChangeShapeType="1"/>
          </p:cNvSpPr>
          <p:nvPr/>
        </p:nvSpPr>
        <p:spPr bwMode="auto">
          <a:xfrm flipV="1">
            <a:off x="6667500" y="4851400"/>
            <a:ext cx="1588" cy="41275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6" name="Rectangle 52"/>
          <p:cNvSpPr>
            <a:spLocks noChangeArrowheads="1"/>
          </p:cNvSpPr>
          <p:nvPr/>
        </p:nvSpPr>
        <p:spPr bwMode="auto">
          <a:xfrm>
            <a:off x="1002506" y="4251325"/>
            <a:ext cx="1266825" cy="892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dirty="0" smtClean="0"/>
              <a:t>Lock-in</a:t>
            </a:r>
          </a:p>
          <a:p>
            <a:pPr algn="ctr"/>
            <a:r>
              <a:rPr lang="en-US" altLang="en-US" dirty="0" smtClean="0"/>
              <a:t>amplifier</a:t>
            </a:r>
            <a:endParaRPr lang="en-US" altLang="en-US" dirty="0"/>
          </a:p>
        </p:txBody>
      </p:sp>
      <p:sp>
        <p:nvSpPr>
          <p:cNvPr id="26667" name="Line 54"/>
          <p:cNvSpPr>
            <a:spLocks noChangeShapeType="1"/>
          </p:cNvSpPr>
          <p:nvPr/>
        </p:nvSpPr>
        <p:spPr bwMode="auto">
          <a:xfrm flipH="1">
            <a:off x="2320925" y="4641850"/>
            <a:ext cx="2098675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8" name="Line 56"/>
          <p:cNvSpPr>
            <a:spLocks noChangeShapeType="1"/>
          </p:cNvSpPr>
          <p:nvPr/>
        </p:nvSpPr>
        <p:spPr bwMode="auto">
          <a:xfrm flipH="1">
            <a:off x="1535113" y="5170488"/>
            <a:ext cx="23812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9" name="Line 57"/>
          <p:cNvSpPr>
            <a:spLocks noChangeShapeType="1"/>
          </p:cNvSpPr>
          <p:nvPr/>
        </p:nvSpPr>
        <p:spPr bwMode="auto">
          <a:xfrm flipV="1">
            <a:off x="1607978" y="6084888"/>
            <a:ext cx="316547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0" name="Text Box 58"/>
          <p:cNvSpPr txBox="1">
            <a:spLocks noChangeArrowheads="1"/>
          </p:cNvSpPr>
          <p:nvPr/>
        </p:nvSpPr>
        <p:spPr bwMode="auto">
          <a:xfrm>
            <a:off x="4246563" y="6196013"/>
            <a:ext cx="1824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en-US" altLang="en-US" dirty="0"/>
              <a:t>Tuning rod </a:t>
            </a:r>
            <a:r>
              <a:rPr lang="en-US" altLang="en-US" dirty="0" smtClean="0"/>
              <a:t>actuators</a:t>
            </a:r>
            <a:endParaRPr lang="en-US" altLang="en-US" dirty="0"/>
          </a:p>
        </p:txBody>
      </p:sp>
      <p:sp>
        <p:nvSpPr>
          <p:cNvPr id="26671" name="Line 59"/>
          <p:cNvSpPr>
            <a:spLocks noChangeShapeType="1"/>
          </p:cNvSpPr>
          <p:nvPr/>
        </p:nvSpPr>
        <p:spPr bwMode="auto">
          <a:xfrm flipH="1">
            <a:off x="6869113" y="4314825"/>
            <a:ext cx="376237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2" name="Line 60"/>
          <p:cNvSpPr>
            <a:spLocks noChangeShapeType="1"/>
          </p:cNvSpPr>
          <p:nvPr/>
        </p:nvSpPr>
        <p:spPr bwMode="auto">
          <a:xfrm flipH="1">
            <a:off x="6048375" y="4219575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3" name="Line 61"/>
          <p:cNvSpPr>
            <a:spLocks noChangeShapeType="1"/>
          </p:cNvSpPr>
          <p:nvPr/>
        </p:nvSpPr>
        <p:spPr bwMode="auto">
          <a:xfrm flipH="1">
            <a:off x="6951663" y="5438775"/>
            <a:ext cx="339725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4" name="Line 62"/>
          <p:cNvSpPr>
            <a:spLocks noChangeShapeType="1"/>
          </p:cNvSpPr>
          <p:nvPr/>
        </p:nvSpPr>
        <p:spPr bwMode="auto">
          <a:xfrm flipH="1">
            <a:off x="6165850" y="5381625"/>
            <a:ext cx="1125538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5" name="Line 64"/>
          <p:cNvSpPr>
            <a:spLocks noChangeShapeType="1"/>
          </p:cNvSpPr>
          <p:nvPr/>
        </p:nvSpPr>
        <p:spPr bwMode="auto">
          <a:xfrm flipH="1">
            <a:off x="4700588" y="3646488"/>
            <a:ext cx="12700" cy="798512"/>
          </a:xfrm>
          <a:prstGeom prst="line">
            <a:avLst/>
          </a:prstGeom>
          <a:noFill/>
          <a:ln w="15875">
            <a:solidFill>
              <a:srgbClr val="FF151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 flipH="1">
            <a:off x="1358740" y="5170488"/>
            <a:ext cx="159" cy="10509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 flipV="1">
            <a:off x="1341437" y="6198612"/>
            <a:ext cx="316547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PDH signal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2" y="777269"/>
            <a:ext cx="5630610" cy="60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39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B02BE"/>
                </a:solidFill>
              </a:rPr>
              <a:t>Allow for the needs of high resolution search</a:t>
            </a:r>
            <a:endParaRPr lang="en-US" dirty="0">
              <a:solidFill>
                <a:srgbClr val="0B02BE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15424" y="1231640"/>
            <a:ext cx="4114754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Measure cavity output for ~100 sec.</a:t>
            </a:r>
          </a:p>
          <a:p>
            <a:pPr eaLnBrk="1" hangingPunct="1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Signal bandwidth 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    ~ 50 kHz </a:t>
            </a:r>
          </a:p>
          <a:p>
            <a:pPr eaLnBrk="1" hangingPunct="1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10 million points</a:t>
            </a:r>
          </a:p>
          <a:p>
            <a:pPr eaLnBrk="1" hangingPunct="1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FFT, search for power in one or two bins.</a:t>
            </a:r>
          </a:p>
          <a:p>
            <a:pPr eaLnBrk="1" hangingPunct="1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Phase noise in local oscillators is an issue</a:t>
            </a:r>
          </a:p>
          <a:p>
            <a:pPr eaLnBrk="1" hangingPunct="1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Search must allow for a Doppler shift of ~ 80 Hz in 6 months</a:t>
            </a:r>
          </a:p>
          <a:p>
            <a:pPr eaLnBrk="1" hangingPunct="1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But: signal always there!</a:t>
            </a:r>
            <a:endParaRPr lang="en-US" altLang="en-US" sz="2400" dirty="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 smtClean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790" y="1231640"/>
            <a:ext cx="3574860" cy="50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7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5" y="204431"/>
            <a:ext cx="7772400" cy="381000"/>
          </a:xfrm>
        </p:spPr>
        <p:txBody>
          <a:bodyPr/>
          <a:lstStyle/>
          <a:p>
            <a:r>
              <a:rPr lang="en-US" sz="3200" dirty="0" smtClean="0">
                <a:solidFill>
                  <a:srgbClr val="0B02BE"/>
                </a:solidFill>
              </a:rPr>
              <a:t>Known knowns</a:t>
            </a:r>
            <a:endParaRPr lang="en-US" sz="3200" dirty="0">
              <a:solidFill>
                <a:srgbClr val="0B02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051586"/>
            <a:ext cx="8412478" cy="5230880"/>
          </a:xfrm>
        </p:spPr>
        <p:txBody>
          <a:bodyPr/>
          <a:lstStyle/>
          <a:p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40 T or even 26 T </a:t>
            </a:r>
            <a:r>
              <a:rPr lang="en-US" sz="2400" dirty="0" smtClean="0">
                <a:solidFill>
                  <a:srgbClr val="0B02BE"/>
                </a:solidFill>
                <a:latin typeface="+mj-lt"/>
                <a:sym typeface="Wingdings" panose="05000000000000000000" pitchFamily="2" charset="2"/>
              </a:rPr>
              <a:t> High temperature superconductors.</a:t>
            </a:r>
          </a:p>
          <a:p>
            <a:endParaRPr lang="en-US" sz="1100" dirty="0" smtClean="0">
              <a:solidFill>
                <a:srgbClr val="0B02BE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Dilution refrigerator, like current ADMX.</a:t>
            </a:r>
          </a:p>
          <a:p>
            <a:pPr lvl="1"/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800 microwatt cooling power</a:t>
            </a:r>
          </a:p>
          <a:p>
            <a:pPr lvl="1"/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Detector is smaller, so perhaps </a:t>
            </a:r>
            <a:r>
              <a:rPr lang="en-US" sz="2400" i="1" dirty="0" err="1" smtClean="0">
                <a:solidFill>
                  <a:srgbClr val="0B02BE"/>
                </a:solidFill>
                <a:latin typeface="+mj-lt"/>
              </a:rPr>
              <a:t>T</a:t>
            </a:r>
            <a:r>
              <a:rPr lang="en-US" sz="2400" baseline="-25000" dirty="0" err="1" smtClean="0">
                <a:solidFill>
                  <a:srgbClr val="0B02BE"/>
                </a:solidFill>
                <a:latin typeface="+mj-lt"/>
              </a:rPr>
              <a:t>physical</a:t>
            </a:r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 ~ 50 mK </a:t>
            </a:r>
          </a:p>
          <a:p>
            <a:pPr lvl="1"/>
            <a:endParaRPr lang="en-US" sz="1100" dirty="0" smtClean="0">
              <a:solidFill>
                <a:srgbClr val="0B02BE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SQUID or JPA front end.</a:t>
            </a:r>
          </a:p>
          <a:p>
            <a:pPr lvl="1"/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Requires zero-field region</a:t>
            </a:r>
          </a:p>
          <a:p>
            <a:pPr lvl="1"/>
            <a:endParaRPr lang="en-US" sz="1200" dirty="0" smtClean="0">
              <a:solidFill>
                <a:srgbClr val="0B02BE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100 sec integration time.</a:t>
            </a:r>
          </a:p>
          <a:p>
            <a:pPr lvl="1"/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Allows search for fine structure from late-</a:t>
            </a:r>
            <a:r>
              <a:rPr lang="en-US" sz="2400" dirty="0" err="1" smtClean="0">
                <a:solidFill>
                  <a:srgbClr val="0B02BE"/>
                </a:solidFill>
                <a:latin typeface="+mj-lt"/>
              </a:rPr>
              <a:t>infall</a:t>
            </a:r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 axions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B02B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80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B02BE"/>
                </a:solidFill>
              </a:rPr>
              <a:t>Known unknowns</a:t>
            </a:r>
            <a:endParaRPr lang="en-US" sz="3200" dirty="0">
              <a:solidFill>
                <a:srgbClr val="0B02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417" y="1143025"/>
            <a:ext cx="8229600" cy="4846287"/>
          </a:xfrm>
        </p:spPr>
        <p:txBody>
          <a:bodyPr/>
          <a:lstStyle/>
          <a:p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“Warm bore” (like current ADMX) or put cavity/dilution refrigerator in inner vacuum can, surrounded by the 4.2 K liquid He used for magnet cooling?</a:t>
            </a:r>
            <a:endParaRPr lang="en-US" sz="800" dirty="0" smtClean="0">
              <a:solidFill>
                <a:srgbClr val="0B02BE"/>
              </a:solidFill>
              <a:latin typeface="+mj-lt"/>
            </a:endParaRPr>
          </a:p>
          <a:p>
            <a:r>
              <a:rPr lang="en-US" sz="800" dirty="0" smtClean="0">
                <a:solidFill>
                  <a:srgbClr val="0B02BE"/>
                </a:solidFill>
                <a:latin typeface="+mj-lt"/>
              </a:rPr>
              <a:t>   </a:t>
            </a:r>
          </a:p>
          <a:p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Coil arrangement?  Currents and power supply?</a:t>
            </a:r>
          </a:p>
          <a:p>
            <a:r>
              <a:rPr lang="en-US" sz="800" dirty="0">
                <a:solidFill>
                  <a:srgbClr val="0B02BE"/>
                </a:solidFill>
              </a:rPr>
              <a:t> </a:t>
            </a:r>
            <a:r>
              <a:rPr lang="en-US" sz="800" dirty="0" smtClean="0">
                <a:solidFill>
                  <a:srgbClr val="0B02BE"/>
                </a:solidFill>
              </a:rPr>
              <a:t>   </a:t>
            </a:r>
            <a:endParaRPr lang="en-US" sz="800" dirty="0" smtClean="0">
              <a:solidFill>
                <a:srgbClr val="0B02BE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Quench protection</a:t>
            </a:r>
          </a:p>
          <a:p>
            <a:endParaRPr lang="en-US" sz="800" dirty="0">
              <a:solidFill>
                <a:srgbClr val="0B02BE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Persistent mode (probably not for HTS coils)</a:t>
            </a:r>
          </a:p>
          <a:p>
            <a:endParaRPr lang="en-US" sz="800" dirty="0" smtClean="0">
              <a:solidFill>
                <a:srgbClr val="0B02BE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Zero field region: part of coil or separate subsystem?</a:t>
            </a:r>
          </a:p>
          <a:p>
            <a:endParaRPr lang="en-US" sz="800" dirty="0" smtClean="0">
              <a:solidFill>
                <a:srgbClr val="0B02BE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B02BE"/>
                </a:solidFill>
                <a:latin typeface="+mj-lt"/>
              </a:rPr>
              <a:t>Is 40 T available? </a:t>
            </a:r>
          </a:p>
          <a:p>
            <a:endParaRPr lang="en-US" sz="1000" dirty="0" smtClean="0">
              <a:solidFill>
                <a:srgbClr val="0B02BE"/>
              </a:solidFill>
              <a:latin typeface="+mj-lt"/>
            </a:endParaRPr>
          </a:p>
          <a:p>
            <a:pPr lvl="0"/>
            <a:r>
              <a:rPr lang="en-US" sz="2400" dirty="0" smtClean="0">
                <a:solidFill>
                  <a:srgbClr val="0B02BE"/>
                </a:solidFill>
                <a:latin typeface="Arial Unicode MS"/>
              </a:rPr>
              <a:t>Cost?</a:t>
            </a:r>
            <a:endParaRPr lang="en-US" sz="2400" dirty="0">
              <a:solidFill>
                <a:srgbClr val="0B02BE"/>
              </a:solidFill>
              <a:latin typeface="Arial Unicode MS"/>
            </a:endParaRPr>
          </a:p>
          <a:p>
            <a:endParaRPr lang="en-US" sz="2400" dirty="0">
              <a:solidFill>
                <a:srgbClr val="0B02BE"/>
              </a:solidFill>
              <a:latin typeface="+mj-lt"/>
            </a:endParaRPr>
          </a:p>
          <a:p>
            <a:endParaRPr lang="en-US" sz="2400" dirty="0">
              <a:solidFill>
                <a:srgbClr val="0B02B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8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use of the existing ADMX magnet and insert 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803275"/>
            <a:ext cx="3762375" cy="55197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84371" y="1121569"/>
            <a:ext cx="4603541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8 T, 50 cm bore, 1 m length</a:t>
            </a:r>
          </a:p>
          <a:p>
            <a:pPr eaLnBrk="1" hangingPunct="1"/>
            <a:endParaRPr lang="en-US" altLang="en-US" sz="2400" dirty="0" smtClean="0">
              <a:solidFill>
                <a:srgbClr val="0033CC"/>
              </a:solidFill>
              <a:latin typeface="+mj-lt"/>
            </a:endParaRPr>
          </a:p>
          <a:p>
            <a:pPr eaLnBrk="1" hangingPunct="1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Insert has zero field region</a:t>
            </a:r>
          </a:p>
          <a:p>
            <a:pPr eaLnBrk="1" hangingPunct="1"/>
            <a:endParaRPr lang="en-US" altLang="en-US" sz="2400" dirty="0" smtClean="0">
              <a:solidFill>
                <a:srgbClr val="0033CC"/>
              </a:solidFill>
              <a:latin typeface="+mj-lt"/>
            </a:endParaRPr>
          </a:p>
          <a:p>
            <a:pPr eaLnBrk="1" hangingPunct="1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Equipped with high cooling capacity dilution refrigerator</a:t>
            </a:r>
          </a:p>
          <a:p>
            <a:pPr eaLnBrk="1" hangingPunct="1"/>
            <a:endParaRPr lang="en-US" altLang="en-US" sz="2400" dirty="0" smtClean="0">
              <a:solidFill>
                <a:srgbClr val="0033CC"/>
              </a:solidFill>
              <a:latin typeface="+mj-lt"/>
            </a:endParaRPr>
          </a:p>
          <a:p>
            <a:pPr eaLnBrk="1" hangingPunct="1"/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800 microwatt at 100 </a:t>
            </a:r>
            <a:r>
              <a:rPr lang="en-US" altLang="en-US" sz="2400" dirty="0" err="1">
                <a:solidFill>
                  <a:srgbClr val="0033CC"/>
                </a:solidFill>
                <a:latin typeface="+mj-lt"/>
              </a:rPr>
              <a:t>mK</a:t>
            </a:r>
            <a:r>
              <a:rPr lang="en-US" altLang="en-US" sz="2400" dirty="0">
                <a:solidFill>
                  <a:srgbClr val="0033CC"/>
                </a:solidFill>
                <a:latin typeface="+mj-lt"/>
              </a:rPr>
              <a:t> </a:t>
            </a:r>
            <a:endParaRPr lang="en-US" altLang="en-US" sz="2400" dirty="0" smtClean="0">
              <a:solidFill>
                <a:srgbClr val="0033CC"/>
              </a:solidFill>
              <a:latin typeface="+mj-lt"/>
            </a:endParaRPr>
          </a:p>
          <a:p>
            <a:pPr eaLnBrk="1" hangingPunct="1">
              <a:buFontTx/>
              <a:buNone/>
            </a:pPr>
            <a:endParaRPr lang="en-US" altLang="en-US" sz="2400" dirty="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81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4-09-04 at 4.29.18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5647" b="-25647"/>
          <a:stretch>
            <a:fillRect/>
          </a:stretch>
        </p:blipFill>
        <p:spPr>
          <a:xfrm>
            <a:off x="-332596" y="381000"/>
            <a:ext cx="9476596" cy="52117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D6415815-FFA8-F74E-A71D-D9E681D5981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06" y="134144"/>
            <a:ext cx="7772400" cy="381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C0"/>
                </a:solidFill>
              </a:rPr>
              <a:t>LC circuit </a:t>
            </a:r>
            <a:r>
              <a:rPr lang="en-US" sz="3200" dirty="0">
                <a:solidFill>
                  <a:srgbClr val="0000C0"/>
                </a:solidFill>
              </a:rPr>
              <a:t>p</a:t>
            </a:r>
            <a:r>
              <a:rPr lang="en-US" sz="3200" dirty="0" smtClean="0">
                <a:solidFill>
                  <a:srgbClr val="0000C0"/>
                </a:solidFill>
              </a:rPr>
              <a:t>remise</a:t>
            </a:r>
            <a:endParaRPr lang="en-US" sz="3200" dirty="0">
              <a:solidFill>
                <a:srgbClr val="000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0999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B02BE"/>
                </a:solidFill>
                <a:latin typeface="+mj-lt"/>
              </a:rPr>
              <a:t>Axion</a:t>
            </a:r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 field alters Maxwell’s Equations</a:t>
            </a:r>
          </a:p>
          <a:p>
            <a:endParaRPr lang="en-US" sz="2800" dirty="0" smtClean="0">
              <a:latin typeface="+mj-lt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0B02BE"/>
                </a:solidFill>
                <a:latin typeface="+mj-lt"/>
              </a:rPr>
              <a:t>In the presence of an external magnetic field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50041"/>
              </p:ext>
            </p:extLst>
          </p:nvPr>
        </p:nvGraphicFramePr>
        <p:xfrm>
          <a:off x="1503363" y="2395538"/>
          <a:ext cx="4840287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3" imgW="2171520" imgH="660240" progId="Equation.3">
                  <p:embed/>
                </p:oleObj>
              </mc:Choice>
              <mc:Fallback>
                <p:oleObj name="Equation" r:id="rId3" imgW="21715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2395538"/>
                        <a:ext cx="4840287" cy="147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060824"/>
              </p:ext>
            </p:extLst>
          </p:nvPr>
        </p:nvGraphicFramePr>
        <p:xfrm>
          <a:off x="1043947" y="4305300"/>
          <a:ext cx="502263" cy="636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5" imgW="190440" imgH="241200" progId="Equation.3">
                  <p:embed/>
                </p:oleObj>
              </mc:Choice>
              <mc:Fallback>
                <p:oleObj name="Equation" r:id="rId5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947" y="4305300"/>
                        <a:ext cx="502263" cy="6365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77475"/>
              </p:ext>
            </p:extLst>
          </p:nvPr>
        </p:nvGraphicFramePr>
        <p:xfrm>
          <a:off x="1503363" y="4993482"/>
          <a:ext cx="3181084" cy="90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7" imgW="1384200" imgH="393480" progId="Equation.3">
                  <p:embed/>
                </p:oleObj>
              </mc:Choice>
              <mc:Fallback>
                <p:oleObj name="Equation" r:id="rId7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4993482"/>
                        <a:ext cx="3181084" cy="9048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D6415815-FFA8-F74E-A71D-D9E681D5981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92075"/>
            <a:ext cx="8369300" cy="547688"/>
          </a:xfrm>
          <a:noFill/>
          <a:ln/>
        </p:spPr>
        <p:txBody>
          <a:bodyPr anchor="ctr"/>
          <a:lstStyle/>
          <a:p>
            <a:r>
              <a:rPr lang="en-US"/>
              <a:t>Present window for the axion mass</a:t>
            </a:r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5156200" y="1257300"/>
            <a:ext cx="0" cy="11488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559425" y="1082675"/>
            <a:ext cx="32768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Very light axions forbidden:</a:t>
            </a:r>
          </a:p>
          <a:p>
            <a:r>
              <a:rPr lang="en-US" sz="2000" dirty="0"/>
              <a:t>else too much dark </a:t>
            </a:r>
            <a:r>
              <a:rPr lang="en-US" sz="2000" dirty="0" smtClean="0"/>
              <a:t>matter</a:t>
            </a:r>
          </a:p>
          <a:p>
            <a:endParaRPr lang="en-US" sz="2000" dirty="0"/>
          </a:p>
          <a:p>
            <a:r>
              <a:rPr lang="en-US" sz="2000" dirty="0" smtClean="0"/>
              <a:t>Depends </a:t>
            </a:r>
            <a:r>
              <a:rPr lang="en-US" sz="2000" dirty="0"/>
              <a:t>o</a:t>
            </a:r>
            <a:r>
              <a:rPr lang="en-US" sz="2000" dirty="0" smtClean="0"/>
              <a:t>n </a:t>
            </a:r>
            <a:r>
              <a:rPr lang="en-US" sz="2000" dirty="0" smtClean="0">
                <a:latin typeface="Symbol" panose="05050102010706020507" pitchFamily="18" charset="2"/>
              </a:rPr>
              <a:t>W</a:t>
            </a:r>
            <a:r>
              <a:rPr lang="en-US" sz="2000" i="1" baseline="-25000" dirty="0" smtClean="0"/>
              <a:t>CDM</a:t>
            </a:r>
            <a:r>
              <a:rPr lang="en-US" sz="2000" dirty="0" smtClean="0"/>
              <a:t>  ~ 27%</a:t>
            </a:r>
            <a:endParaRPr lang="en-US" sz="2000" i="1" baseline="-25000" dirty="0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 flipV="1">
            <a:off x="5156200" y="3759200"/>
            <a:ext cx="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5546725" y="4867275"/>
            <a:ext cx="3094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Heavy axions forbidden:</a:t>
            </a:r>
          </a:p>
          <a:p>
            <a:r>
              <a:rPr lang="en-US" sz="2000"/>
              <a:t>else new pion-like particle</a:t>
            </a:r>
          </a:p>
        </p:txBody>
      </p:sp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6"/>
          <a:stretch>
            <a:fillRect/>
          </a:stretch>
        </p:blipFill>
        <p:spPr bwMode="auto">
          <a:xfrm>
            <a:off x="892175" y="1209675"/>
            <a:ext cx="4119563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4660900" y="2498695"/>
            <a:ext cx="4295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anose="05050102010706020507" pitchFamily="18" charset="2"/>
              <a:buChar char="Ü"/>
            </a:pPr>
            <a:r>
              <a:rPr lang="en-US" sz="2000" dirty="0"/>
              <a:t>Dark </a:t>
            </a:r>
            <a:r>
              <a:rPr lang="en-US" sz="2000" dirty="0" smtClean="0"/>
              <a:t>matter: “invisible </a:t>
            </a:r>
            <a:r>
              <a:rPr lang="en-US" sz="2000" dirty="0"/>
              <a:t>axions”</a:t>
            </a:r>
          </a:p>
        </p:txBody>
      </p:sp>
      <p:grpSp>
        <p:nvGrpSpPr>
          <p:cNvPr id="125969" name="Group 17"/>
          <p:cNvGrpSpPr>
            <a:grpSpLocks/>
          </p:cNvGrpSpPr>
          <p:nvPr/>
        </p:nvGrpSpPr>
        <p:grpSpPr bwMode="auto">
          <a:xfrm>
            <a:off x="736600" y="1165225"/>
            <a:ext cx="3835400" cy="4711700"/>
            <a:chOff x="464" y="734"/>
            <a:chExt cx="2416" cy="2968"/>
          </a:xfrm>
        </p:grpSpPr>
        <p:sp>
          <p:nvSpPr>
            <p:cNvPr id="125962" name="Rectangle 10"/>
            <p:cNvSpPr>
              <a:spLocks noChangeArrowheads="1"/>
            </p:cNvSpPr>
            <p:nvPr/>
          </p:nvSpPr>
          <p:spPr bwMode="auto">
            <a:xfrm>
              <a:off x="1664" y="747"/>
              <a:ext cx="238" cy="1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3" name="Rectangle 11"/>
            <p:cNvSpPr>
              <a:spLocks noChangeArrowheads="1"/>
            </p:cNvSpPr>
            <p:nvPr/>
          </p:nvSpPr>
          <p:spPr bwMode="auto">
            <a:xfrm>
              <a:off x="1306" y="734"/>
              <a:ext cx="477" cy="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4" name="Rectangle 12"/>
            <p:cNvSpPr>
              <a:spLocks noChangeArrowheads="1"/>
            </p:cNvSpPr>
            <p:nvPr/>
          </p:nvSpPr>
          <p:spPr bwMode="auto">
            <a:xfrm>
              <a:off x="1821" y="1704"/>
              <a:ext cx="681" cy="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5" name="Rectangle 13"/>
            <p:cNvSpPr>
              <a:spLocks noChangeArrowheads="1"/>
            </p:cNvSpPr>
            <p:nvPr/>
          </p:nvSpPr>
          <p:spPr bwMode="auto">
            <a:xfrm>
              <a:off x="1877" y="1564"/>
              <a:ext cx="89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6" name="Rectangle 14"/>
            <p:cNvSpPr>
              <a:spLocks noChangeArrowheads="1"/>
            </p:cNvSpPr>
            <p:nvPr/>
          </p:nvSpPr>
          <p:spPr bwMode="auto">
            <a:xfrm>
              <a:off x="1929" y="760"/>
              <a:ext cx="515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7" name="Rectangle 15"/>
            <p:cNvSpPr>
              <a:spLocks noChangeArrowheads="1"/>
            </p:cNvSpPr>
            <p:nvPr/>
          </p:nvSpPr>
          <p:spPr bwMode="auto">
            <a:xfrm>
              <a:off x="464" y="766"/>
              <a:ext cx="2416" cy="2936"/>
            </a:xfrm>
            <a:prstGeom prst="rect">
              <a:avLst/>
            </a:prstGeom>
            <a:solidFill>
              <a:schemeClr val="accent1">
                <a:alpha val="2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1298575" y="5872163"/>
            <a:ext cx="6448425" cy="714375"/>
          </a:xfrm>
          <a:prstGeom prst="rect">
            <a:avLst/>
          </a:prstGeom>
          <a:solidFill>
            <a:srgbClr val="DAFF9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A very light axion </a:t>
            </a:r>
            <a:r>
              <a:rPr lang="en-US" sz="2000" dirty="0" smtClean="0"/>
              <a:t>(~20 </a:t>
            </a:r>
            <a:r>
              <a:rPr lang="en-US" sz="2000" dirty="0" err="1">
                <a:latin typeface="Symbol" panose="05050102010706020507" pitchFamily="18" charset="2"/>
              </a:rPr>
              <a:t>m</a:t>
            </a:r>
            <a:r>
              <a:rPr lang="en-US" sz="2000" dirty="0" err="1"/>
              <a:t>eV</a:t>
            </a:r>
            <a:r>
              <a:rPr lang="en-US" sz="2000" dirty="0"/>
              <a:t>) would be an ideal dark-matter candidate</a:t>
            </a:r>
          </a:p>
        </p:txBody>
      </p:sp>
    </p:spTree>
    <p:extLst>
      <p:ext uri="{BB962C8B-B14F-4D97-AF65-F5344CB8AC3E}">
        <p14:creationId xmlns:p14="http://schemas.microsoft.com/office/powerpoint/2010/main" val="1774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5-08-13 at 3.17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7" y="1206060"/>
            <a:ext cx="8450263" cy="4770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95325"/>
          </a:xfrm>
        </p:spPr>
        <p:txBody>
          <a:bodyPr/>
          <a:lstStyle/>
          <a:p>
            <a:r>
              <a:rPr lang="en-US" sz="2800" dirty="0" smtClean="0"/>
              <a:t>LC Circuit Sketch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994462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1: Proposed LC Circuit diagram, adapted from  </a:t>
            </a:r>
            <a:r>
              <a:rPr lang="en-US" dirty="0" err="1" smtClean="0"/>
              <a:t>Sikivie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7" name="Curved Right Arrow 6"/>
          <p:cNvSpPr/>
          <p:nvPr/>
        </p:nvSpPr>
        <p:spPr>
          <a:xfrm>
            <a:off x="1371600" y="4267200"/>
            <a:ext cx="1143000" cy="304800"/>
          </a:xfrm>
          <a:prstGeom prst="curvedRightArrow">
            <a:avLst/>
          </a:prstGeom>
          <a:solidFill>
            <a:schemeClr val="bg1">
              <a:lumMod val="50000"/>
              <a:alpha val="47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idx="1"/>
          </p:nvPr>
        </p:nvGraphicFramePr>
        <p:xfrm>
          <a:off x="1371600" y="3499428"/>
          <a:ext cx="618935" cy="386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499428"/>
                        <a:ext cx="618935" cy="386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1715294" y="4456906"/>
            <a:ext cx="76200" cy="1588"/>
          </a:xfrm>
          <a:prstGeom prst="line">
            <a:avLst/>
          </a:prstGeom>
          <a:ln w="889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195225" y="4648200"/>
          <a:ext cx="243175" cy="27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6" imgW="177800" imgH="203200" progId="Equation.3">
                  <p:embed/>
                </p:oleObj>
              </mc:Choice>
              <mc:Fallback>
                <p:oleObj name="Equation" r:id="rId6" imgW="177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225" y="4648200"/>
                        <a:ext cx="243175" cy="277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D6415815-FFA8-F74E-A71D-D9E681D59816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800178"/>
              </p:ext>
            </p:extLst>
          </p:nvPr>
        </p:nvGraphicFramePr>
        <p:xfrm>
          <a:off x="4570413" y="3784600"/>
          <a:ext cx="2667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8" imgW="1333500" imgH="355600" progId="Equation.3">
                  <p:embed/>
                </p:oleObj>
              </mc:Choice>
              <mc:Fallback>
                <p:oleObj name="Equation" r:id="rId8" imgW="1333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3784600"/>
                        <a:ext cx="2667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9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Projected sensitivity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588" y="941997"/>
            <a:ext cx="5997460" cy="56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61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experiment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2290" y="855645"/>
            <a:ext cx="8728075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Char char="•"/>
            </a:pPr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Thesis project for </a:t>
            </a:r>
            <a:r>
              <a:rPr lang="en-US" sz="20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Nicole </a:t>
            </a:r>
            <a:r>
              <a:rPr lang="en-US" sz="2000" dirty="0" err="1">
                <a:solidFill>
                  <a:schemeClr val="accent2"/>
                </a:solidFill>
                <a:latin typeface="Arial Unicode MS" panose="020B0604020202020204" pitchFamily="34" charset="-128"/>
              </a:rPr>
              <a:t>Crisosto</a:t>
            </a: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err="1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NbTi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loop, parallel plate capacitor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To run in 8 T magnet, 15 cm diameter, 45 cm length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Target </a:t>
            </a:r>
            <a:r>
              <a:rPr lang="en-US" sz="2000" i="1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Q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is 10,000; target </a:t>
            </a:r>
            <a:r>
              <a:rPr lang="en-US" sz="2000" i="1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T</a:t>
            </a:r>
            <a:r>
              <a:rPr lang="en-US" sz="2000" i="1" baseline="-25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N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is 4 K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Present Q is 1000; radiative losses</a:t>
            </a:r>
          </a:p>
          <a:p>
            <a:pPr marL="0" indent="0"/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  a problem.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Scan 12 to 100 </a:t>
            </a:r>
            <a:r>
              <a:rPr lang="en-US" sz="2000" dirty="0" err="1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neV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(3-30 MHz)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952" y="2823585"/>
            <a:ext cx="4469284" cy="35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92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Pilot sensitivity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46" y="962093"/>
            <a:ext cx="5997460" cy="56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61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conclusions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212725" y="825500"/>
            <a:ext cx="872807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Char char="•"/>
            </a:pPr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Axions </a:t>
            </a:r>
            <a:r>
              <a:rPr lang="en-US" sz="20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are an attractive dark-matter candidate.</a:t>
            </a:r>
          </a:p>
          <a:p>
            <a:pPr marL="0" indent="0"/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 marL="0" indent="0"/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Future experiments will need higher fields and multiple cavities</a:t>
            </a: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Technology for a 3x or even 5x increase in field is available or will be soon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Technology for locking cavities together exists</a:t>
            </a:r>
          </a:p>
          <a:p>
            <a:pPr>
              <a:buFontTx/>
              <a:buChar char="•"/>
            </a:pPr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LC circuit can search for axions and axion-like particles in the </a:t>
            </a:r>
            <a:r>
              <a:rPr lang="en-US" sz="2000" dirty="0" err="1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neV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range.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LC circuit is a low-cost repurpose of ADMX’s 8 T magnet</a:t>
            </a:r>
          </a:p>
          <a:p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 marL="0" indent="0"/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This </a:t>
            </a:r>
            <a:r>
              <a:rPr lang="en-US" sz="20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is an exciting time for axion searchers!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6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3678238" y="3111500"/>
            <a:ext cx="1643062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1540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dirty="0" smtClean="0"/>
              <a:t>Pound reflection locking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935" y="1455576"/>
            <a:ext cx="8761445" cy="472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/>
            <a:r>
              <a:rPr lang="en-US" altLang="en-US" sz="2400" dirty="0" smtClean="0">
                <a:solidFill>
                  <a:schemeClr val="accent2"/>
                </a:solidFill>
                <a:latin typeface="+mj-lt"/>
              </a:rPr>
              <a:t>Cavity reflects (promptly) waves that are not on resonance</a:t>
            </a:r>
          </a:p>
          <a:p>
            <a:pPr defTabSz="912813" eaLnBrk="1" hangingPunct="1"/>
            <a:endParaRPr lang="en-US" altLang="en-US" sz="2400" dirty="0" smtClean="0">
              <a:solidFill>
                <a:schemeClr val="accent2"/>
              </a:solidFill>
              <a:latin typeface="+mj-lt"/>
            </a:endParaRPr>
          </a:p>
          <a:p>
            <a:pPr defTabSz="912813" eaLnBrk="1" hangingPunct="1"/>
            <a:r>
              <a:rPr lang="en-US" altLang="en-US" sz="2400" dirty="0" smtClean="0">
                <a:solidFill>
                  <a:schemeClr val="accent2"/>
                </a:solidFill>
                <a:latin typeface="+mj-lt"/>
              </a:rPr>
              <a:t>Reflection dip at resonance, along with phase change</a:t>
            </a:r>
          </a:p>
          <a:p>
            <a:pPr defTabSz="912813" eaLnBrk="1" hangingPunct="1"/>
            <a:endParaRPr lang="en-US" altLang="en-US" sz="2400" dirty="0" smtClean="0">
              <a:solidFill>
                <a:schemeClr val="accent2"/>
              </a:solidFill>
            </a:endParaRPr>
          </a:p>
        </p:txBody>
      </p:sp>
      <p:pic>
        <p:nvPicPr>
          <p:cNvPr id="23556" name="Picture 4" descr="P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54363"/>
            <a:ext cx="7402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8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mtClean="0"/>
              <a:t>Phase-modulated light</a:t>
            </a:r>
          </a:p>
        </p:txBody>
      </p:sp>
      <p:pic>
        <p:nvPicPr>
          <p:cNvPr id="24579" name="Picture 4" descr="PD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963"/>
            <a:ext cx="914400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0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36525"/>
            <a:ext cx="7772400" cy="457200"/>
          </a:xfrm>
        </p:spPr>
        <p:txBody>
          <a:bodyPr/>
          <a:lstStyle/>
          <a:p>
            <a:pPr defTabSz="912813" eaLnBrk="1" hangingPunct="1"/>
            <a:r>
              <a:rPr lang="en-US" altLang="en-US" sz="2800" smtClean="0"/>
              <a:t>As cavity tunes, </a:t>
            </a:r>
            <a:r>
              <a:rPr lang="en-US" altLang="en-US" sz="2800" i="1" smtClean="0"/>
              <a:t>phase</a:t>
            </a:r>
            <a:r>
              <a:rPr lang="en-US" altLang="en-US" sz="2800" smtClean="0"/>
              <a:t> of reflected carrier shifts  </a:t>
            </a:r>
          </a:p>
        </p:txBody>
      </p:sp>
      <p:pic>
        <p:nvPicPr>
          <p:cNvPr id="25603" name="Picture 4" descr="PD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143000"/>
            <a:ext cx="7483475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PDH signal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2" y="777269"/>
            <a:ext cx="5630610" cy="60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0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209" y="111125"/>
            <a:ext cx="8752113" cy="381000"/>
          </a:xfrm>
        </p:spPr>
        <p:txBody>
          <a:bodyPr/>
          <a:lstStyle/>
          <a:p>
            <a:r>
              <a:rPr lang="en-US" altLang="en-US" dirty="0">
                <a:solidFill>
                  <a:srgbClr val="0B02BE"/>
                </a:solidFill>
              </a:rPr>
              <a:t>Making </a:t>
            </a:r>
            <a:r>
              <a:rPr lang="en-US" altLang="en-US" dirty="0" smtClean="0">
                <a:solidFill>
                  <a:srgbClr val="0B02BE"/>
                </a:solidFill>
              </a:rPr>
              <a:t>axions </a:t>
            </a:r>
            <a:r>
              <a:rPr lang="en-US" altLang="en-US" dirty="0">
                <a:solidFill>
                  <a:srgbClr val="0B02BE"/>
                </a:solidFill>
              </a:rPr>
              <a:t>visible: Cavity axion detector (</a:t>
            </a:r>
            <a:r>
              <a:rPr lang="en-US" altLang="en-US" dirty="0" err="1">
                <a:solidFill>
                  <a:srgbClr val="0B02BE"/>
                </a:solidFill>
              </a:rPr>
              <a:t>Sikivie</a:t>
            </a:r>
            <a:r>
              <a:rPr lang="en-US" altLang="en-US" dirty="0">
                <a:solidFill>
                  <a:srgbClr val="0B02BE"/>
                </a:solidFill>
              </a:rPr>
              <a:t>, 1983)</a:t>
            </a:r>
            <a:endParaRPr lang="en-US" sz="2000" dirty="0">
              <a:solidFill>
                <a:srgbClr val="0B02BE"/>
              </a:solidFill>
            </a:endParaRPr>
          </a:p>
        </p:txBody>
      </p:sp>
      <p:pic>
        <p:nvPicPr>
          <p:cNvPr id="54283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955675"/>
            <a:ext cx="6811963" cy="2479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5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05075"/>
            <a:ext cx="257333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66688" y="5184775"/>
            <a:ext cx="3338512" cy="774700"/>
          </a:xfrm>
          <a:prstGeom prst="rect">
            <a:avLst/>
          </a:prstGeom>
          <a:solidFill>
            <a:srgbClr val="FFFA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Resonance condition:          </a:t>
            </a:r>
            <a:r>
              <a:rPr lang="en-US" sz="2000" dirty="0" err="1"/>
              <a:t>h</a:t>
            </a:r>
            <a:r>
              <a:rPr lang="en-US" sz="2000" dirty="0" err="1">
                <a:latin typeface="Symbol" panose="05050102010706020507" pitchFamily="18" charset="2"/>
              </a:rPr>
              <a:t>n</a:t>
            </a:r>
            <a:r>
              <a:rPr lang="en-US" sz="2000" dirty="0"/>
              <a:t> = m</a:t>
            </a:r>
            <a:r>
              <a:rPr lang="en-US" sz="2800" baseline="-25000" dirty="0"/>
              <a:t>a</a:t>
            </a:r>
            <a:r>
              <a:rPr lang="en-US" sz="2000" dirty="0"/>
              <a:t>c</a:t>
            </a:r>
            <a:r>
              <a:rPr lang="en-US" sz="2800" baseline="30000" dirty="0"/>
              <a:t>2</a:t>
            </a:r>
            <a:r>
              <a:rPr lang="en-US" sz="2000" dirty="0"/>
              <a:t>[1 + O(</a:t>
            </a:r>
            <a:r>
              <a:rPr lang="en-US" sz="2000" dirty="0">
                <a:latin typeface="Symbol" panose="05050102010706020507" pitchFamily="18" charset="2"/>
              </a:rPr>
              <a:t>b</a:t>
            </a:r>
            <a:r>
              <a:rPr lang="en-US" sz="2800" baseline="30000" dirty="0"/>
              <a:t>2</a:t>
            </a:r>
            <a:r>
              <a:rPr lang="en-US" sz="2000" dirty="0"/>
              <a:t>~10</a:t>
            </a:r>
            <a:r>
              <a:rPr lang="en-US" sz="2800" baseline="30000" dirty="0"/>
              <a:t>-6</a:t>
            </a:r>
            <a:r>
              <a:rPr lang="en-US" sz="2000" dirty="0"/>
              <a:t>)]</a:t>
            </a:r>
            <a:r>
              <a:rPr lang="en-US" sz="2400" dirty="0"/>
              <a:t> </a:t>
            </a:r>
          </a:p>
        </p:txBody>
      </p:sp>
      <p:pic>
        <p:nvPicPr>
          <p:cNvPr id="54287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98863"/>
            <a:ext cx="2963863" cy="279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94" name="Line 22"/>
          <p:cNvSpPr>
            <a:spLocks noChangeShapeType="1"/>
          </p:cNvSpPr>
          <p:nvPr/>
        </p:nvSpPr>
        <p:spPr bwMode="auto">
          <a:xfrm flipH="1">
            <a:off x="4981575" y="3505200"/>
            <a:ext cx="533400" cy="174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PDH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148"/>
            <a:ext cx="8229600" cy="5166016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Electronic Frequency Stabilization of Microwave Oscillators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	R.V</a:t>
            </a:r>
            <a:r>
              <a:rPr lang="en-US" sz="2000" dirty="0">
                <a:solidFill>
                  <a:schemeClr val="tx1"/>
                </a:solidFill>
              </a:rPr>
              <a:t>. Pound, Rev. Sci. </a:t>
            </a:r>
            <a:r>
              <a:rPr lang="en-US" sz="2000" dirty="0" err="1">
                <a:solidFill>
                  <a:schemeClr val="tx1"/>
                </a:solidFill>
              </a:rPr>
              <a:t>Instrum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b="1" dirty="0">
                <a:solidFill>
                  <a:schemeClr val="tx1"/>
                </a:solidFill>
              </a:rPr>
              <a:t>17</a:t>
            </a:r>
            <a:r>
              <a:rPr lang="en-US" sz="2000" dirty="0">
                <a:solidFill>
                  <a:schemeClr val="tx1"/>
                </a:solidFill>
              </a:rPr>
              <a:t>, 490 (1946).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Laser phase and frequency stabilization using an optical resonator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R.W.P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Drever</a:t>
            </a:r>
            <a:r>
              <a:rPr lang="en-US" sz="2000" dirty="0">
                <a:solidFill>
                  <a:schemeClr val="tx1"/>
                </a:solidFill>
              </a:rPr>
              <a:t>, J.L. Hall, F.V. Kowalski, J. Hough, G.M. Ford, 	</a:t>
            </a:r>
            <a:r>
              <a:rPr lang="en-US" sz="2000" dirty="0" smtClean="0">
                <a:solidFill>
                  <a:schemeClr val="tx1"/>
                </a:solidFill>
              </a:rPr>
              <a:t>A.J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</a:t>
            </a:r>
            <a:r>
              <a:rPr lang="en-US" sz="2000" dirty="0" err="1" smtClean="0">
                <a:solidFill>
                  <a:schemeClr val="tx1"/>
                </a:solidFill>
              </a:rPr>
              <a:t>Munley</a:t>
            </a:r>
            <a:r>
              <a:rPr lang="en-US" sz="2000" dirty="0">
                <a:solidFill>
                  <a:schemeClr val="tx1"/>
                </a:solidFill>
              </a:rPr>
              <a:t>, and H. Ward, Appl. Phys. </a:t>
            </a:r>
            <a:r>
              <a:rPr lang="en-US" sz="2000" b="1" dirty="0">
                <a:solidFill>
                  <a:schemeClr val="tx1"/>
                </a:solidFill>
              </a:rPr>
              <a:t>B31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97 </a:t>
            </a:r>
            <a:r>
              <a:rPr lang="en-US" sz="2000" dirty="0">
                <a:solidFill>
                  <a:schemeClr val="tx1"/>
                </a:solidFill>
              </a:rPr>
              <a:t>(1983).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An introduction to Pound–</a:t>
            </a:r>
            <a:r>
              <a:rPr lang="en-US" sz="2000" dirty="0" err="1">
                <a:solidFill>
                  <a:schemeClr val="tx1"/>
                </a:solidFill>
              </a:rPr>
              <a:t>Drever</a:t>
            </a:r>
            <a:r>
              <a:rPr lang="en-US" sz="2000" dirty="0">
                <a:solidFill>
                  <a:schemeClr val="tx1"/>
                </a:solidFill>
              </a:rPr>
              <a:t>–Hall laser frequency stabilization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Eric </a:t>
            </a:r>
            <a:r>
              <a:rPr lang="en-US" sz="2000" dirty="0">
                <a:solidFill>
                  <a:schemeClr val="tx1"/>
                </a:solidFill>
              </a:rPr>
              <a:t>D. Black, Am. J. Phys. </a:t>
            </a:r>
            <a:r>
              <a:rPr lang="en-US" sz="2000" b="1" dirty="0">
                <a:solidFill>
                  <a:schemeClr val="tx1"/>
                </a:solidFill>
              </a:rPr>
              <a:t>69</a:t>
            </a:r>
            <a:r>
              <a:rPr lang="en-US" sz="2000" dirty="0">
                <a:solidFill>
                  <a:schemeClr val="tx1"/>
                </a:solidFill>
              </a:rPr>
              <a:t>, 79 (2001).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Understanding Pound-</a:t>
            </a:r>
            <a:r>
              <a:rPr lang="en-US" sz="2000" dirty="0" err="1">
                <a:solidFill>
                  <a:schemeClr val="tx1"/>
                </a:solidFill>
              </a:rPr>
              <a:t>Drever</a:t>
            </a:r>
            <a:r>
              <a:rPr lang="en-US" sz="2000" dirty="0">
                <a:solidFill>
                  <a:schemeClr val="tx1"/>
                </a:solidFill>
              </a:rPr>
              <a:t>-Hall locking using voltage controlled radio-frequency oscillators: An undergraduate experiment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C.E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Liekhus</a:t>
            </a:r>
            <a:r>
              <a:rPr lang="en-US" sz="2000" dirty="0">
                <a:solidFill>
                  <a:schemeClr val="tx1"/>
                </a:solidFill>
              </a:rPr>
              <a:t>-Schmaltz and J.D.D. Martin, Am. J. Phys. </a:t>
            </a:r>
            <a:r>
              <a:rPr lang="en-US" sz="2000" b="1" dirty="0">
                <a:solidFill>
                  <a:schemeClr val="tx1"/>
                </a:solidFill>
              </a:rPr>
              <a:t>80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232	(</a:t>
            </a:r>
            <a:r>
              <a:rPr lang="en-US" sz="2000" dirty="0">
                <a:solidFill>
                  <a:schemeClr val="tx1"/>
                </a:solidFill>
              </a:rPr>
              <a:t>2012).</a:t>
            </a:r>
          </a:p>
        </p:txBody>
      </p:sp>
    </p:spTree>
    <p:extLst>
      <p:ext uri="{BB962C8B-B14F-4D97-AF65-F5344CB8AC3E}">
        <p14:creationId xmlns:p14="http://schemas.microsoft.com/office/powerpoint/2010/main" val="18252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2" y="327434"/>
            <a:ext cx="7772400" cy="381000"/>
          </a:xfrm>
        </p:spPr>
        <p:txBody>
          <a:bodyPr/>
          <a:lstStyle/>
          <a:p>
            <a:r>
              <a:rPr lang="en-US" sz="3200" dirty="0">
                <a:solidFill>
                  <a:srgbClr val="333399"/>
                </a:solidFill>
              </a:rPr>
              <a:t>Requirements flow </a:t>
            </a:r>
            <a:r>
              <a:rPr lang="en-US" sz="3200" dirty="0" smtClean="0">
                <a:solidFill>
                  <a:srgbClr val="333399"/>
                </a:solidFill>
              </a:rPr>
              <a:t>down (3)</a:t>
            </a:r>
            <a:endParaRPr lang="en-U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7317" y="825500"/>
            <a:ext cx="8783484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Char char="•"/>
            </a:pPr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0.004 inch (100 microns) tolerances shift frequency by 2 </a:t>
            </a:r>
            <a:r>
              <a:rPr lang="en-US" dirty="0" err="1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MHz.</a:t>
            </a:r>
            <a:r>
              <a:rPr lang="en-US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</a:t>
            </a:r>
          </a:p>
          <a:p>
            <a:pPr lvl="1">
              <a:buFontTx/>
              <a:buChar char="•"/>
            </a:pPr>
            <a:r>
              <a:rPr lang="en-US" sz="2000" i="1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Q</a:t>
            </a:r>
            <a:r>
              <a:rPr lang="en-US" sz="2000" i="1" baseline="-25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~ 100,000 gives linewidth of 14 kHz (+/- 7 kHz)</a:t>
            </a: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 lvl="1"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Fine tuning needed, with tuning range of 20 MHz (TBD)</a:t>
            </a:r>
          </a:p>
          <a:p>
            <a:pPr lvl="1"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anose="020B0604020202020204" pitchFamily="34" charset="-128"/>
              </a:rPr>
              <a:t> </a:t>
            </a:r>
            <a:r>
              <a:rPr lang="en-US" sz="200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Ability 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to lock frequencies +/- 1 kHz. (TBD; in phase its 20 degrees)</a:t>
            </a:r>
          </a:p>
          <a:p>
            <a:pPr lvl="1"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PDH reflection lock baseline, some adaptive digital control possible</a:t>
            </a: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 marL="0" indent="0"/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Power combine with Wilkinson interference devices </a:t>
            </a:r>
          </a:p>
          <a:p>
            <a:pPr marL="627062" lvl="1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P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= </a:t>
            </a:r>
            <a:r>
              <a:rPr lang="en-US" sz="2000" i="1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P</a:t>
            </a:r>
            <a:r>
              <a:rPr lang="en-US" sz="2000" baseline="-25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1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 + </a:t>
            </a:r>
            <a:r>
              <a:rPr lang="en-US" sz="2000" i="1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P</a:t>
            </a:r>
            <a:r>
              <a:rPr lang="en-US" sz="2000" baseline="-25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cos</a:t>
            </a:r>
            <a:r>
              <a:rPr lang="en-US" sz="20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F</a:t>
            </a:r>
          </a:p>
          <a:p>
            <a:pPr marL="627062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cos(20</a:t>
            </a:r>
            <a:r>
              <a:rPr lang="en-US" sz="2000" baseline="30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) = 0.94 </a:t>
            </a:r>
          </a:p>
          <a:p>
            <a:pPr marL="627062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4 </a:t>
            </a:r>
            <a:r>
              <a:rPr lang="en-US" sz="2000" dirty="0" smtClean="0">
                <a:solidFill>
                  <a:schemeClr val="accent2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 1  or 2x (4 1) + 2  1 plus switching.</a:t>
            </a:r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endParaRPr lang="en-US" sz="2000" dirty="0" smtClean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7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B02BE"/>
                </a:solidFill>
              </a:rPr>
              <a:t>Unknown unknowns</a:t>
            </a:r>
            <a:endParaRPr lang="en-US" sz="3200" dirty="0">
              <a:solidFill>
                <a:srgbClr val="0B02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417" y="1143025"/>
            <a:ext cx="8229600" cy="4846287"/>
          </a:xfrm>
        </p:spPr>
        <p:txBody>
          <a:bodyPr/>
          <a:lstStyle/>
          <a:p>
            <a:endParaRPr lang="en-US" sz="2400" dirty="0">
              <a:solidFill>
                <a:srgbClr val="0B02BE"/>
              </a:solidFill>
              <a:latin typeface="+mj-lt"/>
            </a:endParaRPr>
          </a:p>
          <a:p>
            <a:endParaRPr lang="en-US" sz="2400" dirty="0">
              <a:solidFill>
                <a:srgbClr val="0B02B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76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800101"/>
            <a:ext cx="8229600" cy="5804980"/>
          </a:xfrm>
        </p:spPr>
        <p:txBody>
          <a:bodyPr tIns="182880"/>
          <a:lstStyle/>
          <a:p>
            <a:r>
              <a:rPr lang="en-US" dirty="0" smtClean="0">
                <a:latin typeface="+mj-lt"/>
              </a:rPr>
              <a:t>How sensitive?</a:t>
            </a:r>
          </a:p>
          <a:p>
            <a:pPr lvl="1"/>
            <a:r>
              <a:rPr lang="en-US" dirty="0" smtClean="0">
                <a:latin typeface="+mj-lt"/>
              </a:rPr>
              <a:t>~ 10</a:t>
            </a:r>
            <a:r>
              <a:rPr lang="en-US" baseline="30000" dirty="0" smtClean="0">
                <a:latin typeface="+mj-lt"/>
              </a:rPr>
              <a:t>-26</a:t>
            </a:r>
            <a:r>
              <a:rPr lang="en-US" dirty="0" smtClean="0">
                <a:latin typeface="+mj-lt"/>
              </a:rPr>
              <a:t> W </a:t>
            </a:r>
            <a:r>
              <a:rPr lang="en-US" altLang="ja-JP" dirty="0" smtClean="0">
                <a:latin typeface="+mj-lt"/>
              </a:rPr>
              <a:t>(      </a:t>
            </a:r>
            <a:r>
              <a:rPr lang="en-US" altLang="ja-JP" dirty="0" err="1" smtClean="0">
                <a:latin typeface="+mj-lt"/>
              </a:rPr>
              <a:t>yoctoWatt</a:t>
            </a:r>
            <a:r>
              <a:rPr lang="en-US" altLang="ja-JP" dirty="0" smtClean="0">
                <a:latin typeface="+mj-lt"/>
              </a:rPr>
              <a:t>)</a:t>
            </a:r>
          </a:p>
          <a:p>
            <a:pPr lvl="1"/>
            <a:r>
              <a:rPr lang="en-US" altLang="ja-JP" dirty="0" smtClean="0">
                <a:latin typeface="+mj-lt"/>
              </a:rPr>
              <a:t>~1 photon per minute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274086"/>
          </a:xfrm>
        </p:spPr>
        <p:txBody>
          <a:bodyPr/>
          <a:lstStyle/>
          <a:p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World’</a:t>
            </a:r>
            <a:r>
              <a:rPr lang="en-US" altLang="ja-JP" sz="2800" dirty="0" smtClean="0">
                <a:latin typeface="Helvetica" charset="0"/>
                <a:ea typeface="ＭＳ Ｐゴシック" charset="0"/>
                <a:cs typeface="ＭＳ Ｐゴシック" charset="0"/>
              </a:rPr>
              <a:t>s Most Sensitive RF Receiver</a:t>
            </a:r>
            <a:endParaRPr lang="en-US" sz="2800" dirty="0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5033" y="1665243"/>
            <a:ext cx="379302" cy="553897"/>
          </a:xfrm>
          <a:prstGeom prst="rect">
            <a:avLst/>
          </a:prstGeom>
          <a:noFill/>
        </p:spPr>
      </p:pic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274086"/>
          </a:xfrm>
        </p:spPr>
        <p:txBody>
          <a:bodyPr/>
          <a:lstStyle/>
          <a:p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World’</a:t>
            </a:r>
            <a:r>
              <a:rPr lang="en-US" altLang="ja-JP" sz="2800" dirty="0" smtClean="0">
                <a:latin typeface="Helvetica" charset="0"/>
                <a:ea typeface="ＭＳ Ｐゴシック" charset="0"/>
                <a:cs typeface="ＭＳ Ｐゴシック" charset="0"/>
              </a:rPr>
              <a:t>s Most Sensitive RF Receiver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800101"/>
            <a:ext cx="8229600" cy="5804980"/>
          </a:xfrm>
        </p:spPr>
        <p:txBody>
          <a:bodyPr tIns="182880"/>
          <a:lstStyle/>
          <a:p>
            <a:r>
              <a:rPr lang="en-US" dirty="0" smtClean="0">
                <a:latin typeface="+mj-lt"/>
              </a:rPr>
              <a:t>How sensitive?</a:t>
            </a:r>
          </a:p>
          <a:p>
            <a:pPr lvl="1"/>
            <a:r>
              <a:rPr lang="en-US" dirty="0" smtClean="0">
                <a:latin typeface="+mj-lt"/>
              </a:rPr>
              <a:t>&lt; 10</a:t>
            </a:r>
            <a:r>
              <a:rPr lang="en-US" baseline="30000" dirty="0" smtClean="0">
                <a:latin typeface="+mj-lt"/>
              </a:rPr>
              <a:t>-26</a:t>
            </a:r>
            <a:r>
              <a:rPr lang="en-US" dirty="0" smtClean="0">
                <a:latin typeface="+mj-lt"/>
              </a:rPr>
              <a:t> W </a:t>
            </a:r>
            <a:r>
              <a:rPr lang="en-US" altLang="ja-JP" dirty="0" smtClean="0">
                <a:latin typeface="+mj-lt"/>
              </a:rPr>
              <a:t>(      </a:t>
            </a:r>
            <a:r>
              <a:rPr lang="en-US" altLang="ja-JP" dirty="0" err="1" smtClean="0">
                <a:latin typeface="+mj-lt"/>
              </a:rPr>
              <a:t>yoctoWatt</a:t>
            </a:r>
            <a:r>
              <a:rPr lang="en-US" altLang="ja-JP" dirty="0" smtClean="0">
                <a:latin typeface="+mj-lt"/>
              </a:rPr>
              <a:t>)</a:t>
            </a:r>
          </a:p>
          <a:p>
            <a:pPr lvl="1"/>
            <a:r>
              <a:rPr lang="en-US" altLang="ja-JP" dirty="0" smtClean="0">
                <a:latin typeface="+mj-lt"/>
              </a:rPr>
              <a:t>~1 photon per minute</a:t>
            </a:r>
          </a:p>
          <a:p>
            <a:r>
              <a:rPr lang="en-US" dirty="0" smtClean="0">
                <a:latin typeface="+mj-lt"/>
              </a:rPr>
              <a:t>A cellphone with equivalent capabilities 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5033" y="1665243"/>
            <a:ext cx="379302" cy="553897"/>
          </a:xfrm>
          <a:prstGeom prst="rect">
            <a:avLst/>
          </a:prstGeom>
          <a:noFill/>
        </p:spPr>
      </p:pic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871857" y="3482182"/>
            <a:ext cx="5876145" cy="3122899"/>
            <a:chOff x="1843790" y="2803161"/>
            <a:chExt cx="6565693" cy="348936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4953033" y="2803161"/>
              <a:ext cx="3456450" cy="3489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843790" y="5441940"/>
              <a:ext cx="420093" cy="685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Freeform 22"/>
            <p:cNvSpPr/>
            <p:nvPr/>
          </p:nvSpPr>
          <p:spPr>
            <a:xfrm rot="40800">
              <a:off x="2054351" y="3895873"/>
              <a:ext cx="3042467" cy="14866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31" h="2649">
                  <a:moveTo>
                    <a:pt x="5231" y="0"/>
                  </a:moveTo>
                  <a:cubicBezTo>
                    <a:pt x="-94" y="0"/>
                    <a:pt x="0" y="2649"/>
                    <a:pt x="0" y="2649"/>
                  </a:cubicBezTo>
                </a:path>
              </a:pathLst>
            </a:custGeom>
            <a:noFill/>
            <a:ln w="34925">
              <a:solidFill>
                <a:srgbClr val="000000"/>
              </a:solidFill>
              <a:prstDash val="dash"/>
              <a:headEnd type="triangle" w="lg" len="lg"/>
              <a:tailEnd type="none" w="lg" len="lg"/>
            </a:ln>
          </p:spPr>
          <p:txBody>
            <a:bodyPr vert="horz" lIns="99000" tIns="54000" rIns="99000" bIns="54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274086"/>
          </a:xfrm>
        </p:spPr>
        <p:txBody>
          <a:bodyPr/>
          <a:lstStyle/>
          <a:p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World’</a:t>
            </a:r>
            <a:r>
              <a:rPr lang="en-US" altLang="ja-JP" sz="2800" dirty="0" smtClean="0">
                <a:latin typeface="Helvetica" charset="0"/>
                <a:ea typeface="ＭＳ Ｐゴシック" charset="0"/>
                <a:cs typeface="ＭＳ Ｐゴシック" charset="0"/>
              </a:rPr>
              <a:t>s Most Sensitive RF Receiver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800101"/>
            <a:ext cx="8229600" cy="5804980"/>
          </a:xfrm>
        </p:spPr>
        <p:txBody>
          <a:bodyPr tIns="182880"/>
          <a:lstStyle/>
          <a:p>
            <a:r>
              <a:rPr lang="en-US" dirty="0" smtClean="0">
                <a:latin typeface="+mj-lt"/>
              </a:rPr>
              <a:t>How sensitive?</a:t>
            </a:r>
          </a:p>
          <a:p>
            <a:pPr lvl="1"/>
            <a:r>
              <a:rPr lang="en-US" dirty="0" smtClean="0">
                <a:latin typeface="+mj-lt"/>
              </a:rPr>
              <a:t>&lt; 10</a:t>
            </a:r>
            <a:r>
              <a:rPr lang="en-US" baseline="30000" dirty="0" smtClean="0">
                <a:latin typeface="+mj-lt"/>
              </a:rPr>
              <a:t>-26</a:t>
            </a:r>
            <a:r>
              <a:rPr lang="en-US" dirty="0" smtClean="0">
                <a:latin typeface="+mj-lt"/>
              </a:rPr>
              <a:t> W </a:t>
            </a:r>
            <a:r>
              <a:rPr lang="en-US" altLang="ja-JP" dirty="0" smtClean="0">
                <a:latin typeface="+mj-lt"/>
              </a:rPr>
              <a:t>(      </a:t>
            </a:r>
            <a:r>
              <a:rPr lang="en-US" altLang="ja-JP" dirty="0" err="1" smtClean="0">
                <a:latin typeface="+mj-lt"/>
              </a:rPr>
              <a:t>yoctoWatt</a:t>
            </a:r>
            <a:r>
              <a:rPr lang="en-US" altLang="ja-JP" dirty="0" smtClean="0">
                <a:latin typeface="+mj-lt"/>
              </a:rPr>
              <a:t>)</a:t>
            </a:r>
          </a:p>
          <a:p>
            <a:pPr lvl="1"/>
            <a:r>
              <a:rPr lang="en-US" altLang="ja-JP" dirty="0" smtClean="0">
                <a:latin typeface="+mj-lt"/>
              </a:rPr>
              <a:t>~1 photon per minute</a:t>
            </a:r>
          </a:p>
          <a:p>
            <a:r>
              <a:rPr lang="en-US" dirty="0" smtClean="0">
                <a:latin typeface="+mj-lt"/>
              </a:rPr>
              <a:t>A cellphone with equivalent capabilities </a:t>
            </a:r>
          </a:p>
          <a:p>
            <a:pPr lvl="1"/>
            <a:r>
              <a:rPr lang="en-US" dirty="0" smtClean="0">
                <a:latin typeface="+mj-lt"/>
              </a:rPr>
              <a:t>4 bars on </a:t>
            </a:r>
            <a:r>
              <a:rPr lang="en-US" dirty="0" smtClean="0">
                <a:solidFill>
                  <a:srgbClr val="FF0008"/>
                </a:solidFill>
                <a:latin typeface="+mj-lt"/>
              </a:rPr>
              <a:t>Mars</a:t>
            </a:r>
            <a:r>
              <a:rPr lang="en-US" dirty="0" smtClean="0">
                <a:latin typeface="+mj-lt"/>
              </a:rPr>
              <a:t>!!!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5033" y="1665243"/>
            <a:ext cx="379302" cy="553897"/>
          </a:xfrm>
          <a:prstGeom prst="rect">
            <a:avLst/>
          </a:prstGeom>
          <a:noFill/>
        </p:spPr>
      </p:pic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0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dirty="0" smtClean="0">
                <a:solidFill>
                  <a:srgbClr val="0B02BE"/>
                </a:solidFill>
              </a:rPr>
              <a:t>The signals are very weak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14375" y="1057275"/>
            <a:ext cx="7972425" cy="5573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33399"/>
                </a:solidFill>
              </a:rPr>
              <a:t>Power</a:t>
            </a:r>
            <a:r>
              <a:rPr lang="en-US" sz="2400" dirty="0" smtClean="0">
                <a:solidFill>
                  <a:srgbClr val="333399"/>
                </a:solidFill>
                <a:latin typeface="Arial Unicode MS" panose="020B0604020202020204" pitchFamily="34" charset="-128"/>
              </a:rPr>
              <a:t> from the cavity is</a:t>
            </a:r>
          </a:p>
          <a:p>
            <a:pPr defTabSz="912813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Unicode MS" panose="020B0604020202020204" pitchFamily="34" charset="-128"/>
              </a:rPr>
              <a:t>   </a:t>
            </a:r>
          </a:p>
          <a:p>
            <a:pPr defTabSz="912813" eaLnBrk="1" hangingPunct="1">
              <a:lnSpc>
                <a:spcPct val="90000"/>
              </a:lnSpc>
            </a:pPr>
            <a:endParaRPr 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sz="2400" dirty="0" smtClean="0">
              <a:latin typeface="Arial Unicode MS" panose="020B0604020202020204" pitchFamily="34" charset="-128"/>
            </a:endParaRPr>
          </a:p>
          <a:p>
            <a:pPr marL="0" indent="0" defTabSz="912813" eaLnBrk="1" hangingPunct="1">
              <a:lnSpc>
                <a:spcPct val="90000"/>
              </a:lnSpc>
              <a:buNone/>
            </a:pPr>
            <a:endParaRPr lang="en-US" sz="2400" dirty="0">
              <a:latin typeface="Arial Unicode MS" panose="020B0604020202020204" pitchFamily="34" charset="-128"/>
            </a:endParaRPr>
          </a:p>
          <a:p>
            <a:pPr marL="0" indent="0" defTabSz="912813" eaLnBrk="1" hangingPunct="1">
              <a:lnSpc>
                <a:spcPct val="90000"/>
              </a:lnSpc>
              <a:buNone/>
            </a:pPr>
            <a:endParaRPr lang="en-US" sz="2400" i="1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r>
              <a:rPr lang="en-US" sz="2400" dirty="0" smtClean="0">
                <a:latin typeface="Arial Unicode MS" panose="020B0604020202020204" pitchFamily="34" charset="-128"/>
              </a:rPr>
              <a:t>1 GHz </a:t>
            </a:r>
            <a:r>
              <a:rPr lang="en-US" sz="2400" dirty="0" smtClean="0">
                <a:latin typeface="Arial Unicode MS" panose="020B0604020202020204" pitchFamily="34" charset="-128"/>
                <a:sym typeface="Wingdings" panose="05000000000000000000" pitchFamily="2" charset="2"/>
              </a:rPr>
              <a:t> 4 µeV  50 </a:t>
            </a:r>
            <a:r>
              <a:rPr lang="en-US" sz="2400" dirty="0" err="1" smtClean="0">
                <a:latin typeface="Arial Unicode MS" panose="020B0604020202020204" pitchFamily="34" charset="-128"/>
                <a:sym typeface="Wingdings" panose="05000000000000000000" pitchFamily="2" charset="2"/>
              </a:rPr>
              <a:t>mK</a:t>
            </a:r>
            <a:endParaRPr lang="en-US" sz="2400" dirty="0" smtClean="0">
              <a:latin typeface="Arial Unicode MS" panose="020B0604020202020204" pitchFamily="34" charset="-128"/>
              <a:sym typeface="Wingdings" panose="05000000000000000000" pitchFamily="2" charset="2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sz="1100" dirty="0">
              <a:latin typeface="Arial Unicode MS" panose="020B0604020202020204" pitchFamily="34" charset="-128"/>
              <a:sym typeface="Wingdings" panose="05000000000000000000" pitchFamily="2" charset="2"/>
            </a:endParaRPr>
          </a:p>
          <a:p>
            <a:pPr defTabSz="912813" eaLnBrk="1" hangingPunct="1">
              <a:lnSpc>
                <a:spcPct val="90000"/>
              </a:lnSpc>
            </a:pPr>
            <a:r>
              <a:rPr lang="en-US" sz="2400" dirty="0" smtClean="0">
                <a:latin typeface="Arial Unicode MS" panose="020B0604020202020204" pitchFamily="34" charset="-128"/>
                <a:sym typeface="Wingdings" panose="05000000000000000000" pitchFamily="2" charset="2"/>
              </a:rPr>
              <a:t>6x10</a:t>
            </a:r>
            <a:r>
              <a:rPr lang="en-US" sz="2400" baseline="30000" dirty="0" smtClean="0">
                <a:latin typeface="Arial Unicode MS" panose="020B0604020202020204" pitchFamily="34" charset="-128"/>
                <a:sym typeface="Wingdings" panose="05000000000000000000" pitchFamily="2" charset="2"/>
              </a:rPr>
              <a:t>-23</a:t>
            </a:r>
            <a:r>
              <a:rPr lang="en-US" sz="2400" dirty="0" smtClean="0">
                <a:latin typeface="Arial Unicode MS" panose="020B0604020202020204" pitchFamily="34" charset="-128"/>
                <a:sym typeface="Wingdings" panose="05000000000000000000" pitchFamily="2" charset="2"/>
              </a:rPr>
              <a:t> W is about 100 photons/sec</a:t>
            </a:r>
          </a:p>
          <a:p>
            <a:pPr defTabSz="912813" eaLnBrk="1" hangingPunct="1">
              <a:lnSpc>
                <a:spcPct val="90000"/>
              </a:lnSpc>
            </a:pPr>
            <a:endParaRPr lang="en-US" sz="105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r>
              <a:rPr lang="en-US" sz="2400" i="1" dirty="0" smtClean="0"/>
              <a:t>Q</a:t>
            </a:r>
            <a:r>
              <a:rPr lang="en-US" sz="2400" baseline="-25000" dirty="0" smtClean="0"/>
              <a:t>L</a:t>
            </a:r>
            <a:r>
              <a:rPr lang="en-US" sz="2400" dirty="0" smtClean="0">
                <a:latin typeface="Arial Unicode MS" panose="020B0604020202020204" pitchFamily="34" charset="-128"/>
              </a:rPr>
              <a:t> ~ 120,000 (GHz/</a:t>
            </a:r>
            <a:r>
              <a:rPr lang="en-US" sz="2400" b="1" i="1" dirty="0" smtClean="0">
                <a:latin typeface="Times New Roman" panose="02020603050405020304" pitchFamily="18" charset="0"/>
              </a:rPr>
              <a:t>f </a:t>
            </a:r>
            <a:r>
              <a:rPr lang="en-US" sz="2400" dirty="0" smtClean="0">
                <a:latin typeface="Arial Unicode MS" panose="020B0604020202020204" pitchFamily="34" charset="-128"/>
              </a:rPr>
              <a:t>)</a:t>
            </a:r>
            <a:r>
              <a:rPr lang="en-US" sz="2400" baseline="30000" dirty="0" smtClean="0">
                <a:latin typeface="Arial Unicode MS" panose="020B0604020202020204" pitchFamily="34" charset="-128"/>
              </a:rPr>
              <a:t>2/3</a:t>
            </a:r>
            <a:r>
              <a:rPr lang="en-US" sz="2400" dirty="0" smtClean="0">
                <a:latin typeface="Arial Unicode MS" panose="020B0604020202020204" pitchFamily="34" charset="-128"/>
              </a:rPr>
              <a:t> (ASE) and </a:t>
            </a:r>
            <a:r>
              <a:rPr lang="en-US" sz="2400" i="1" dirty="0" err="1" smtClean="0">
                <a:latin typeface="Arial Unicode MS" panose="020B0604020202020204" pitchFamily="34" charset="-128"/>
              </a:rPr>
              <a:t>Q</a:t>
            </a:r>
            <a:r>
              <a:rPr lang="en-US" sz="2400" i="1" baseline="-25000" dirty="0" err="1" smtClean="0">
                <a:latin typeface="Arial Unicode MS" panose="020B0604020202020204" pitchFamily="34" charset="-128"/>
              </a:rPr>
              <a:t>a</a:t>
            </a:r>
            <a:r>
              <a:rPr lang="en-US" sz="2400" dirty="0" smtClean="0">
                <a:latin typeface="Arial Unicode MS" panose="020B0604020202020204" pitchFamily="34" charset="-128"/>
              </a:rPr>
              <a:t> ~10</a:t>
            </a:r>
            <a:r>
              <a:rPr lang="en-US" sz="2400" baseline="30000" dirty="0" smtClean="0">
                <a:latin typeface="Arial Unicode MS" panose="020B0604020202020204" pitchFamily="34" charset="-128"/>
              </a:rPr>
              <a:t>6</a:t>
            </a:r>
          </a:p>
          <a:p>
            <a:pPr defTabSz="912813" eaLnBrk="1" hangingPunct="1">
              <a:lnSpc>
                <a:spcPct val="90000"/>
              </a:lnSpc>
            </a:pPr>
            <a:endParaRPr lang="en-US" sz="10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r>
              <a:rPr lang="en-US" sz="2400" i="1" dirty="0" err="1" smtClean="0">
                <a:latin typeface="Arial Unicode MS" panose="020B0604020202020204" pitchFamily="34" charset="-128"/>
              </a:rPr>
              <a:t>g</a:t>
            </a:r>
            <a:r>
              <a:rPr lang="en-US" sz="2400" i="1" baseline="-25000" dirty="0" err="1" smtClean="0"/>
              <a:t>γ</a:t>
            </a:r>
            <a:r>
              <a:rPr lang="en-US" sz="2400" i="1" dirty="0" smtClean="0">
                <a:latin typeface="Arial Unicode MS" panose="020B0604020202020204" pitchFamily="34" charset="-128"/>
              </a:rPr>
              <a:t> ~  </a:t>
            </a:r>
            <a:r>
              <a:rPr lang="en-US" sz="2400" dirty="0" smtClean="0">
                <a:latin typeface="Arial Unicode MS" panose="020B0604020202020204" pitchFamily="34" charset="-128"/>
              </a:rPr>
              <a:t>0.36 </a:t>
            </a:r>
            <a:r>
              <a:rPr lang="en-US" sz="2400" dirty="0">
                <a:latin typeface="Arial Unicode MS" panose="020B0604020202020204" pitchFamily="34" charset="-128"/>
              </a:rPr>
              <a:t>(DFSZ) while </a:t>
            </a:r>
            <a:r>
              <a:rPr lang="en-US" sz="2400" i="1" dirty="0" err="1" smtClean="0">
                <a:latin typeface="Arial Unicode MS" panose="020B0604020202020204" pitchFamily="34" charset="-128"/>
              </a:rPr>
              <a:t>g</a:t>
            </a:r>
            <a:r>
              <a:rPr lang="en-US" sz="2400" i="1" baseline="-25000" dirty="0" err="1" smtClean="0">
                <a:latin typeface="Arial Unicode MS" panose="020B0604020202020204" pitchFamily="34" charset="-128"/>
              </a:rPr>
              <a:t>γ</a:t>
            </a:r>
            <a:r>
              <a:rPr lang="en-US" sz="2400" i="1" dirty="0" smtClean="0">
                <a:latin typeface="Arial Unicode MS" panose="020B0604020202020204" pitchFamily="34" charset="-128"/>
              </a:rPr>
              <a:t> ~ </a:t>
            </a:r>
            <a:r>
              <a:rPr lang="en-US" sz="2400" dirty="0" smtClean="0">
                <a:latin typeface="Arial Unicode MS" panose="020B0604020202020204" pitchFamily="34" charset="-128"/>
              </a:rPr>
              <a:t>0.97 </a:t>
            </a:r>
            <a:r>
              <a:rPr lang="en-US" sz="2400" dirty="0">
                <a:latin typeface="Arial Unicode MS" panose="020B0604020202020204" pitchFamily="34" charset="-128"/>
              </a:rPr>
              <a:t>(KSVZ) </a:t>
            </a:r>
            <a:endParaRPr 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sz="10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r>
              <a:rPr lang="en-US" sz="2400" i="1" dirty="0" err="1" smtClean="0"/>
              <a:t>C</a:t>
            </a:r>
            <a:r>
              <a:rPr lang="en-US" sz="2400" i="1" baseline="-25000" dirty="0" err="1" smtClean="0"/>
              <a:t>nl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 Unicode MS" panose="020B0604020202020204" pitchFamily="34" charset="-128"/>
              </a:rPr>
              <a:t>is a form factor, overlap of              in the cavity.</a:t>
            </a:r>
          </a:p>
          <a:p>
            <a:pPr defTabSz="912813" eaLnBrk="1" hangingPunct="1">
              <a:lnSpc>
                <a:spcPct val="90000"/>
              </a:lnSpc>
            </a:pPr>
            <a:endParaRPr lang="en-US" sz="10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  <a:buFontTx/>
              <a:buNone/>
            </a:pPr>
            <a:endParaRPr lang="en-US" sz="1400" dirty="0" smtClean="0"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168" y="6128626"/>
            <a:ext cx="920115" cy="502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25" y="1561543"/>
            <a:ext cx="7826562" cy="19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/>
          <p:cNvGrpSpPr>
            <a:grpSpLocks/>
          </p:cNvGrpSpPr>
          <p:nvPr/>
        </p:nvGrpSpPr>
        <p:grpSpPr bwMode="auto">
          <a:xfrm>
            <a:off x="-3380" y="642938"/>
            <a:ext cx="4530930" cy="6215062"/>
            <a:chOff x="1570" y="432"/>
            <a:chExt cx="2681" cy="3794"/>
          </a:xfrm>
        </p:grpSpPr>
        <p:pic>
          <p:nvPicPr>
            <p:cNvPr id="163843" name="Picture 3" descr="Axion_Cross_section_rot_11-15-0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2" t="5209" r="27187" b="2333"/>
            <a:stretch>
              <a:fillRect/>
            </a:stretch>
          </p:blipFill>
          <p:spPr bwMode="auto">
            <a:xfrm>
              <a:off x="2112" y="432"/>
              <a:ext cx="1593" cy="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44" name="Line 4"/>
            <p:cNvSpPr>
              <a:spLocks noChangeShapeType="1"/>
            </p:cNvSpPr>
            <p:nvPr/>
          </p:nvSpPr>
          <p:spPr bwMode="auto">
            <a:xfrm flipV="1">
              <a:off x="2046" y="3120"/>
              <a:ext cx="83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lg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5" name="Line 5"/>
            <p:cNvSpPr>
              <a:spLocks noChangeShapeType="1"/>
            </p:cNvSpPr>
            <p:nvPr/>
          </p:nvSpPr>
          <p:spPr bwMode="auto">
            <a:xfrm>
              <a:off x="2136" y="2088"/>
              <a:ext cx="648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lg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6" name="Line 6"/>
            <p:cNvSpPr>
              <a:spLocks noChangeShapeType="1"/>
            </p:cNvSpPr>
            <p:nvPr/>
          </p:nvSpPr>
          <p:spPr bwMode="auto">
            <a:xfrm flipH="1">
              <a:off x="3552" y="2016"/>
              <a:ext cx="24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lg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7" name="Text Box 7"/>
            <p:cNvSpPr txBox="1">
              <a:spLocks noChangeArrowheads="1"/>
            </p:cNvSpPr>
            <p:nvPr/>
          </p:nvSpPr>
          <p:spPr bwMode="auto">
            <a:xfrm>
              <a:off x="1570" y="1721"/>
              <a:ext cx="678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 smtClean="0">
                  <a:latin typeface="Arial" panose="020B0604020202020204" pitchFamily="34" charset="0"/>
                </a:rPr>
                <a:t>Mixing</a:t>
              </a:r>
            </a:p>
            <a:p>
              <a:pPr eaLnBrk="1" hangingPunct="1"/>
              <a:r>
                <a:rPr lang="en-US" sz="1800" dirty="0" smtClean="0">
                  <a:latin typeface="Arial" panose="020B0604020202020204" pitchFamily="34" charset="0"/>
                </a:rPr>
                <a:t> chamber</a:t>
              </a:r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3848" name="Text Box 8"/>
            <p:cNvSpPr txBox="1">
              <a:spLocks noChangeArrowheads="1"/>
            </p:cNvSpPr>
            <p:nvPr/>
          </p:nvSpPr>
          <p:spPr bwMode="auto">
            <a:xfrm>
              <a:off x="1572" y="3330"/>
              <a:ext cx="48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anose="020B0604020202020204" pitchFamily="34" charset="0"/>
                </a:rPr>
                <a:t>Cavity</a:t>
              </a:r>
            </a:p>
          </p:txBody>
        </p:sp>
        <p:sp>
          <p:nvSpPr>
            <p:cNvPr id="163849" name="Text Box 9"/>
            <p:cNvSpPr txBox="1">
              <a:spLocks noChangeArrowheads="1"/>
            </p:cNvSpPr>
            <p:nvPr/>
          </p:nvSpPr>
          <p:spPr bwMode="auto">
            <a:xfrm>
              <a:off x="3360" y="1824"/>
              <a:ext cx="89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anose="020B0604020202020204" pitchFamily="34" charset="0"/>
                </a:rPr>
                <a:t>Main Magnet</a:t>
              </a:r>
            </a:p>
          </p:txBody>
        </p:sp>
        <p:sp>
          <p:nvSpPr>
            <p:cNvPr id="163850" name="Line 10"/>
            <p:cNvSpPr>
              <a:spLocks noChangeShapeType="1"/>
            </p:cNvSpPr>
            <p:nvPr/>
          </p:nvSpPr>
          <p:spPr bwMode="auto">
            <a:xfrm>
              <a:off x="2574" y="4002"/>
              <a:ext cx="708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1" name="Text Box 11"/>
            <p:cNvSpPr txBox="1">
              <a:spLocks noChangeArrowheads="1"/>
            </p:cNvSpPr>
            <p:nvPr/>
          </p:nvSpPr>
          <p:spPr bwMode="auto">
            <a:xfrm rot="300000">
              <a:off x="2658" y="4002"/>
              <a:ext cx="47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anose="020B0604020202020204" pitchFamily="34" charset="0"/>
                </a:rPr>
                <a:t>50 cm</a:t>
              </a:r>
            </a:p>
          </p:txBody>
        </p:sp>
      </p:grpSp>
      <p:sp>
        <p:nvSpPr>
          <p:cNvPr id="163852" name="Line 12"/>
          <p:cNvSpPr>
            <a:spLocks noChangeShapeType="1"/>
          </p:cNvSpPr>
          <p:nvPr/>
        </p:nvSpPr>
        <p:spPr bwMode="auto">
          <a:xfrm flipV="1">
            <a:off x="2149475" y="1566863"/>
            <a:ext cx="1208088" cy="590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3378200" y="1374775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latin typeface="Arial" panose="020B0604020202020204" pitchFamily="34" charset="0"/>
              </a:rPr>
              <a:t>Field-free region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3378200" y="1890713"/>
            <a:ext cx="235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anose="020B0604020202020204" pitchFamily="34" charset="0"/>
              </a:rPr>
              <a:t>Field cancellation coil</a:t>
            </a:r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V="1">
            <a:off x="2427288" y="2081213"/>
            <a:ext cx="977900" cy="173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3378200" y="2433638"/>
            <a:ext cx="266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anose="020B0604020202020204" pitchFamily="34" charset="0"/>
              </a:rPr>
              <a:t>Force compensation coil</a:t>
            </a:r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 flipV="1">
            <a:off x="2455863" y="2624138"/>
            <a:ext cx="977900" cy="21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9" name="Rectangle 19"/>
          <p:cNvSpPr>
            <a:spLocks noChangeArrowheads="1"/>
          </p:cNvSpPr>
          <p:nvPr/>
        </p:nvSpPr>
        <p:spPr bwMode="auto">
          <a:xfrm>
            <a:off x="847725" y="217488"/>
            <a:ext cx="7772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1pPr>
            <a:lvl2pPr algn="ctr"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2pPr>
            <a:lvl3pPr algn="ctr"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3pPr>
            <a:lvl4pPr algn="ctr"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4pPr>
            <a:lvl5pPr algn="ctr"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dirty="0" smtClean="0"/>
              <a:t>Detector Design</a:t>
            </a:r>
            <a:endParaRPr lang="en-US" dirty="0"/>
          </a:p>
        </p:txBody>
      </p:sp>
      <p:sp>
        <p:nvSpPr>
          <p:cNvPr id="163861" name="Rectangle 21"/>
          <p:cNvSpPr>
            <a:spLocks noChangeArrowheads="1"/>
          </p:cNvSpPr>
          <p:nvPr/>
        </p:nvSpPr>
        <p:spPr bwMode="auto">
          <a:xfrm>
            <a:off x="3905250" y="3702050"/>
            <a:ext cx="523875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14300" indent="571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800" dirty="0" smtClean="0">
                <a:latin typeface="Arial" panose="020B0604020202020204" pitchFamily="34" charset="0"/>
              </a:rPr>
              <a:t> 2 </a:t>
            </a:r>
            <a:r>
              <a:rPr lang="en-US" sz="1800" dirty="0">
                <a:latin typeface="Arial" panose="020B0604020202020204" pitchFamily="34" charset="0"/>
              </a:rPr>
              <a:t>opposed </a:t>
            </a:r>
            <a:r>
              <a:rPr lang="en-US" sz="1800" dirty="0" smtClean="0">
                <a:latin typeface="Arial" panose="020B0604020202020204" pitchFamily="34" charset="0"/>
              </a:rPr>
              <a:t>windings give zero </a:t>
            </a:r>
            <a:r>
              <a:rPr lang="en-US" sz="1800" dirty="0">
                <a:latin typeface="Arial" panose="020B0604020202020204" pitchFamily="34" charset="0"/>
              </a:rPr>
              <a:t>net force </a:t>
            </a:r>
            <a:endParaRPr lang="en-US" sz="1800" dirty="0" smtClean="0">
              <a:latin typeface="Arial" panose="020B0604020202020204" pitchFamily="34" charset="0"/>
            </a:endParaRPr>
          </a:p>
          <a:p>
            <a:pPr indent="0"/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</a:rPr>
              <a:t>  between </a:t>
            </a:r>
            <a:r>
              <a:rPr lang="en-US" sz="1800" dirty="0">
                <a:latin typeface="Arial" panose="020B0604020202020204" pitchFamily="34" charset="0"/>
              </a:rPr>
              <a:t>compensation coil and </a:t>
            </a:r>
            <a:r>
              <a:rPr lang="en-US" sz="1800" dirty="0" smtClean="0">
                <a:latin typeface="Arial" panose="020B0604020202020204" pitchFamily="34" charset="0"/>
              </a:rPr>
              <a:t>main </a:t>
            </a:r>
            <a:r>
              <a:rPr lang="en-US" sz="1800" dirty="0">
                <a:latin typeface="Arial" panose="020B0604020202020204" pitchFamily="34" charset="0"/>
              </a:rPr>
              <a:t>magnet</a:t>
            </a:r>
          </a:p>
          <a:p>
            <a:endParaRPr lang="en-US" sz="18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</a:rPr>
              <a:t>Dil</a:t>
            </a:r>
            <a:r>
              <a:rPr lang="en-US" sz="1800" dirty="0" smtClean="0">
                <a:latin typeface="Arial" panose="020B0604020202020204" pitchFamily="34" charset="0"/>
              </a:rPr>
              <a:t> fridge cools cavity and SQUID</a:t>
            </a:r>
          </a:p>
          <a:p>
            <a:pPr>
              <a:buFontTx/>
              <a:buChar char="•"/>
            </a:pPr>
            <a:endParaRPr lang="en-US" sz="18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800" dirty="0" smtClean="0">
                <a:latin typeface="Arial" panose="020B0604020202020204" pitchFamily="34" charset="0"/>
              </a:rPr>
              <a:t> </a:t>
            </a:r>
            <a:r>
              <a:rPr lang="en-US" sz="1800" i="1" dirty="0" smtClean="0">
                <a:latin typeface="Arial" panose="020B0604020202020204" pitchFamily="34" charset="0"/>
              </a:rPr>
              <a:t>T</a:t>
            </a:r>
            <a:r>
              <a:rPr lang="en-US" sz="1800" i="1" baseline="-25000" dirty="0" smtClean="0">
                <a:latin typeface="Arial" panose="020B0604020202020204" pitchFamily="34" charset="0"/>
              </a:rPr>
              <a:t>N</a:t>
            </a:r>
            <a:r>
              <a:rPr lang="en-US" sz="1800" dirty="0" smtClean="0">
                <a:latin typeface="Arial" panose="020B0604020202020204" pitchFamily="34" charset="0"/>
              </a:rPr>
              <a:t> ~ 50 </a:t>
            </a:r>
            <a:r>
              <a:rPr lang="en-US" sz="1800" dirty="0" err="1" smtClean="0">
                <a:latin typeface="Arial" panose="020B0604020202020204" pitchFamily="34" charset="0"/>
              </a:rPr>
              <a:t>mK</a:t>
            </a:r>
            <a:r>
              <a:rPr lang="en-US" sz="1800" dirty="0" smtClean="0">
                <a:latin typeface="Arial" panose="020B0604020202020204" pitchFamily="34" charset="0"/>
              </a:rPr>
              <a:t> at </a:t>
            </a:r>
            <a:r>
              <a:rPr lang="en-US" sz="1800" i="1" dirty="0" smtClean="0">
                <a:latin typeface="Arial" panose="020B0604020202020204" pitchFamily="34" charset="0"/>
              </a:rPr>
              <a:t>T</a:t>
            </a:r>
            <a:r>
              <a:rPr lang="en-US" sz="1800" dirty="0" smtClean="0">
                <a:latin typeface="Arial" panose="020B0604020202020204" pitchFamily="34" charset="0"/>
              </a:rPr>
              <a:t> = 100 </a:t>
            </a:r>
            <a:r>
              <a:rPr lang="en-US" sz="1800" dirty="0" err="1" smtClean="0">
                <a:latin typeface="Arial" panose="020B0604020202020204" pitchFamily="34" charset="0"/>
              </a:rPr>
              <a:t>mK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26815" y="1650425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Arial" panose="020B0604020202020204" pitchFamily="34" charset="0"/>
              </a:rPr>
              <a:t>SQUID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238596" y="1835091"/>
            <a:ext cx="941453" cy="3113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688"/>
            <a:ext cx="8382000" cy="685800"/>
          </a:xfrm>
        </p:spPr>
        <p:txBody>
          <a:bodyPr/>
          <a:lstStyle/>
          <a:p>
            <a:r>
              <a:rPr lang="en-US"/>
              <a:t>Microstrip SQUID amplifiers</a:t>
            </a:r>
          </a:p>
        </p:txBody>
      </p:sp>
      <p:pic>
        <p:nvPicPr>
          <p:cNvPr id="176131" name="Picture 3" descr="NoiseTemp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"/>
          <a:stretch>
            <a:fillRect/>
          </a:stretch>
        </p:blipFill>
        <p:spPr bwMode="auto">
          <a:xfrm>
            <a:off x="4589463" y="1065213"/>
            <a:ext cx="4002087" cy="33401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2" name="Picture 4" descr="A52Gain4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" r="5695"/>
          <a:stretch>
            <a:fillRect/>
          </a:stretch>
        </p:blipFill>
        <p:spPr bwMode="auto">
          <a:xfrm>
            <a:off x="614363" y="3792538"/>
            <a:ext cx="3759200" cy="253206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7477125" y="3209925"/>
            <a:ext cx="42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T</a:t>
            </a:r>
            <a:r>
              <a:rPr lang="en-US" sz="1200" b="1" baseline="-25000"/>
              <a:t>QL</a:t>
            </a:r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5370513" y="1812925"/>
            <a:ext cx="30083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7170738" y="1528763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GaAs</a:t>
            </a:r>
          </a:p>
        </p:txBody>
      </p:sp>
      <p:grpSp>
        <p:nvGrpSpPr>
          <p:cNvPr id="176136" name="Group 8"/>
          <p:cNvGrpSpPr>
            <a:grpSpLocks/>
          </p:cNvGrpSpPr>
          <p:nvPr/>
        </p:nvGrpSpPr>
        <p:grpSpPr bwMode="auto">
          <a:xfrm>
            <a:off x="628650" y="1158875"/>
            <a:ext cx="3579813" cy="2373313"/>
            <a:chOff x="484" y="733"/>
            <a:chExt cx="2255" cy="1495"/>
          </a:xfrm>
        </p:grpSpPr>
        <p:sp>
          <p:nvSpPr>
            <p:cNvPr id="176137" name="Rectangle 9"/>
            <p:cNvSpPr>
              <a:spLocks noChangeArrowheads="1"/>
            </p:cNvSpPr>
            <p:nvPr/>
          </p:nvSpPr>
          <p:spPr bwMode="auto">
            <a:xfrm>
              <a:off x="484" y="733"/>
              <a:ext cx="2255" cy="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76138" name="Picture 10" descr="SQUIDAmp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826"/>
              <a:ext cx="1919" cy="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4643438" y="4625975"/>
            <a:ext cx="4305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latin typeface="Arial" panose="020B0604020202020204" pitchFamily="34" charset="0"/>
              </a:rPr>
              <a:t>More than an order of magnitude quieter than current GaAs HFET amplifier</a:t>
            </a: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4645025" y="5402263"/>
            <a:ext cx="4302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1512"/>
                </a:solidFill>
                <a:latin typeface="Arial" panose="020B0604020202020204" pitchFamily="34" charset="0"/>
              </a:rPr>
              <a:t>Our latest SQUIDs are now within 15% of the Standard Quantum Limit</a:t>
            </a:r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37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07" y="791348"/>
            <a:ext cx="8449857" cy="5577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Misalignment gives ~ 16-20 </a:t>
            </a:r>
            <a:r>
              <a:rPr lang="en-US" altLang="en-US" dirty="0" err="1" smtClean="0">
                <a:latin typeface="Symbol" panose="05050102010706020507" pitchFamily="18" charset="2"/>
              </a:rPr>
              <a:t>m</a:t>
            </a:r>
            <a:r>
              <a:rPr lang="en-US" altLang="en-US" dirty="0" err="1" smtClean="0"/>
              <a:t>eV</a:t>
            </a:r>
            <a:r>
              <a:rPr lang="en-US" altLang="en-US" dirty="0" smtClean="0"/>
              <a:t> (4-5 GHz) if </a:t>
            </a:r>
            <a:r>
              <a:rPr lang="en-US" altLang="en-US" dirty="0" smtClean="0">
                <a:latin typeface="Symbol" panose="05050102010706020507" pitchFamily="18" charset="2"/>
              </a:rPr>
              <a:t>W</a:t>
            </a:r>
            <a:r>
              <a:rPr lang="en-US" altLang="en-US" baseline="-25000" dirty="0" smtClean="0"/>
              <a:t>a</a:t>
            </a:r>
            <a:r>
              <a:rPr lang="en-US" altLang="en-US" dirty="0" smtClean="0"/>
              <a:t> ~ 0.27</a:t>
            </a:r>
            <a:endParaRPr lang="en-US" dirty="0"/>
          </a:p>
        </p:txBody>
      </p:sp>
      <p:sp>
        <p:nvSpPr>
          <p:cNvPr id="8" name="TextBox 60"/>
          <p:cNvSpPr txBox="1">
            <a:spLocks noChangeArrowheads="1"/>
          </p:cNvSpPr>
          <p:nvPr/>
        </p:nvSpPr>
        <p:spPr bwMode="auto">
          <a:xfrm>
            <a:off x="3381206" y="5266758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800000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000" b="1" baseline="-25000" dirty="0">
                <a:solidFill>
                  <a:srgbClr val="800000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1800" b="1" dirty="0">
                <a:solidFill>
                  <a:srgbClr val="800000"/>
                </a:solidFill>
                <a:latin typeface="Calibri" panose="020F0502020204030204" pitchFamily="34" charset="0"/>
              </a:rPr>
              <a:t> ~  </a:t>
            </a:r>
            <a:r>
              <a:rPr lang="en-US" altLang="en-US" sz="1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0.27</a:t>
            </a:r>
            <a:endParaRPr lang="en-US" altLang="en-US" sz="18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3665328" y="4285178"/>
            <a:ext cx="385762" cy="938212"/>
          </a:xfrm>
          <a:prstGeom prst="upArrow">
            <a:avLst>
              <a:gd name="adj1" fmla="val 50000"/>
              <a:gd name="adj2" fmla="val 84338"/>
            </a:avLst>
          </a:prstGeom>
          <a:solidFill>
            <a:srgbClr val="800000"/>
          </a:solidFill>
          <a:ln w="3175" cap="flat" cmpd="sng" algn="ctr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TextBox 62"/>
          <p:cNvSpPr txBox="1">
            <a:spLocks noChangeArrowheads="1"/>
          </p:cNvSpPr>
          <p:nvPr/>
        </p:nvSpPr>
        <p:spPr bwMode="auto">
          <a:xfrm>
            <a:off x="5520907" y="2523564"/>
            <a:ext cx="24762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63"/>
          <p:cNvSpPr txBox="1">
            <a:spLocks noChangeArrowheads="1"/>
          </p:cNvSpPr>
          <p:nvPr/>
        </p:nvSpPr>
        <p:spPr bwMode="auto">
          <a:xfrm>
            <a:off x="6199042" y="2615639"/>
            <a:ext cx="590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cs typeface="Arial" panose="020B0604020202020204" pitchFamily="34" charset="0"/>
              </a:rPr>
              <a:t>KVSZ</a:t>
            </a:r>
          </a:p>
        </p:txBody>
      </p:sp>
      <p:sp>
        <p:nvSpPr>
          <p:cNvPr id="12" name="TextBox 66"/>
          <p:cNvSpPr txBox="1">
            <a:spLocks noChangeArrowheads="1"/>
          </p:cNvSpPr>
          <p:nvPr/>
        </p:nvSpPr>
        <p:spPr bwMode="auto">
          <a:xfrm>
            <a:off x="6575182" y="3305381"/>
            <a:ext cx="582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2060"/>
                </a:solidFill>
                <a:cs typeface="Arial" panose="020B0604020202020204" pitchFamily="34" charset="0"/>
              </a:rPr>
              <a:t>DFSZ</a:t>
            </a:r>
          </a:p>
        </p:txBody>
      </p:sp>
      <p:sp>
        <p:nvSpPr>
          <p:cNvPr id="13" name="TextBox 67"/>
          <p:cNvSpPr txBox="1">
            <a:spLocks noChangeArrowheads="1"/>
          </p:cNvSpPr>
          <p:nvPr/>
        </p:nvSpPr>
        <p:spPr bwMode="auto">
          <a:xfrm>
            <a:off x="2354115" y="3904689"/>
            <a:ext cx="95400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cs typeface="Arial" panose="020B0604020202020204" pitchFamily="34" charset="0"/>
              </a:rPr>
              <a:t>ADMX</a:t>
            </a:r>
          </a:p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(complete)</a:t>
            </a:r>
          </a:p>
        </p:txBody>
      </p:sp>
      <p:sp>
        <p:nvSpPr>
          <p:cNvPr id="14" name="TextBox 69"/>
          <p:cNvSpPr txBox="1">
            <a:spLocks noChangeArrowheads="1"/>
          </p:cNvSpPr>
          <p:nvPr/>
        </p:nvSpPr>
        <p:spPr bwMode="auto">
          <a:xfrm>
            <a:off x="1961935" y="5020556"/>
            <a:ext cx="869182" cy="43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solidFill>
                  <a:srgbClr val="FF0000"/>
                </a:solidFill>
                <a:cs typeface="Arial" panose="020B0604020202020204" pitchFamily="34" charset="0"/>
              </a:rPr>
              <a:t>ADMX</a:t>
            </a:r>
          </a:p>
          <a:p>
            <a:pPr algn="ctr" eaLnBrk="1" hangingPunct="1"/>
            <a:r>
              <a:rPr lang="en-US" altLang="en-US" sz="1100" b="1" dirty="0">
                <a:solidFill>
                  <a:srgbClr val="FF0000"/>
                </a:solidFill>
                <a:cs typeface="Arial" panose="020B0604020202020204" pitchFamily="34" charset="0"/>
              </a:rPr>
              <a:t>(Phase II)</a:t>
            </a:r>
          </a:p>
        </p:txBody>
      </p:sp>
    </p:spTree>
    <p:extLst>
      <p:ext uri="{BB962C8B-B14F-4D97-AF65-F5344CB8AC3E}">
        <p14:creationId xmlns:p14="http://schemas.microsoft.com/office/powerpoint/2010/main" val="13298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23171"/>
            <a:ext cx="7772400" cy="3254148"/>
          </a:xfrm>
        </p:spPr>
        <p:txBody>
          <a:bodyPr/>
          <a:lstStyle/>
          <a:p>
            <a:r>
              <a:rPr lang="en-US" sz="5400" dirty="0" smtClean="0"/>
              <a:t>ADMX should procure </a:t>
            </a:r>
            <a:br>
              <a:rPr lang="en-US" sz="5400" dirty="0" smtClean="0"/>
            </a:br>
            <a:r>
              <a:rPr lang="en-US" sz="5400" dirty="0" smtClean="0"/>
              <a:t>a new magnet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4800" dirty="0" smtClean="0"/>
              <a:t>Higher field </a:t>
            </a:r>
            <a:r>
              <a:rPr lang="en-US" sz="4800" dirty="0" smtClean="0">
                <a:sym typeface="Wingdings" panose="05000000000000000000" pitchFamily="2" charset="2"/>
              </a:rPr>
              <a:t> </a:t>
            </a:r>
            <a:br>
              <a:rPr lang="en-US" sz="4800" dirty="0" smtClean="0">
                <a:sym typeface="Wingdings" panose="05000000000000000000" pitchFamily="2" charset="2"/>
              </a:rPr>
            </a:br>
            <a:r>
              <a:rPr lang="en-US" sz="4800" dirty="0">
                <a:sym typeface="Wingdings" panose="05000000000000000000" pitchFamily="2" charset="2"/>
              </a:rPr>
              <a:t>S</a:t>
            </a:r>
            <a:r>
              <a:rPr lang="en-US" sz="4800" dirty="0" smtClean="0">
                <a:sym typeface="Wingdings" panose="05000000000000000000" pitchFamily="2" charset="2"/>
              </a:rPr>
              <a:t>maller volume  </a:t>
            </a:r>
            <a:br>
              <a:rPr lang="en-US" sz="4800" dirty="0" smtClean="0">
                <a:sym typeface="Wingdings" panose="05000000000000000000" pitchFamily="2" charset="2"/>
              </a:rPr>
            </a:br>
            <a:r>
              <a:rPr lang="en-US" sz="4800" dirty="0" smtClean="0">
                <a:sym typeface="Wingdings" panose="05000000000000000000" pitchFamily="2" charset="2"/>
              </a:rPr>
              <a:t>Higher frequencies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1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 Unicode M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anose="020B0604020202020204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Internal HD:Applications:Microsoft Office X:Templates:Presentations:Designs:Blank Presentation</Template>
  <TotalTime>5469</TotalTime>
  <Words>1609</Words>
  <Application>Microsoft Office PowerPoint</Application>
  <PresentationFormat>On-screen Show (4:3)</PresentationFormat>
  <Paragraphs>374</Paragraphs>
  <Slides>45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Arial Unicode MS</vt:lpstr>
      <vt:lpstr>Microsoft YaHei</vt:lpstr>
      <vt:lpstr>ＭＳ Ｐゴシック</vt:lpstr>
      <vt:lpstr>Arial</vt:lpstr>
      <vt:lpstr>Calibri</vt:lpstr>
      <vt:lpstr>Courier New</vt:lpstr>
      <vt:lpstr>Freestyle Script</vt:lpstr>
      <vt:lpstr>Helvetica</vt:lpstr>
      <vt:lpstr>Mangal</vt:lpstr>
      <vt:lpstr>Open Sans Light</vt:lpstr>
      <vt:lpstr>Symbol</vt:lpstr>
      <vt:lpstr>Times</vt:lpstr>
      <vt:lpstr>Times New Roman</vt:lpstr>
      <vt:lpstr>Wingdings</vt:lpstr>
      <vt:lpstr>Blank</vt:lpstr>
      <vt:lpstr>Equation</vt:lpstr>
      <vt:lpstr>Higher fields for axion cavity searches and lower frequency axion searches with an LC circuit</vt:lpstr>
      <vt:lpstr>Outline</vt:lpstr>
      <vt:lpstr>Present window for the axion mass</vt:lpstr>
      <vt:lpstr>Making axions visible: Cavity axion detector (Sikivie, 1983)</vt:lpstr>
      <vt:lpstr>The signals are very weak</vt:lpstr>
      <vt:lpstr>PowerPoint Presentation</vt:lpstr>
      <vt:lpstr>Microstrip SQUID amplifiers</vt:lpstr>
      <vt:lpstr>Misalignment gives ~ 16-20 meV (4-5 GHz) if Wa ~ 0.27</vt:lpstr>
      <vt:lpstr>ADMX should procure  a new magnet  Higher field   Smaller volume   Higher frequencies</vt:lpstr>
      <vt:lpstr>Simplest cavity is a right circular cylinder</vt:lpstr>
      <vt:lpstr>Note: Length cannot get too long</vt:lpstr>
      <vt:lpstr>Our signals are very weak</vt:lpstr>
      <vt:lpstr>Strawman: Single cavity</vt:lpstr>
      <vt:lpstr>To optimize s/n or search rate:</vt:lpstr>
      <vt:lpstr>Top level requirements</vt:lpstr>
      <vt:lpstr>Concept  (Heising Simons)</vt:lpstr>
      <vt:lpstr>                           24 T, 6.3” bore</vt:lpstr>
      <vt:lpstr>Cavity numbers: 4 or 8</vt:lpstr>
      <vt:lpstr>Assume a 40 T magnet</vt:lpstr>
      <vt:lpstr>Cavities must be added in phase</vt:lpstr>
      <vt:lpstr>Requires them to have identical resonances</vt:lpstr>
      <vt:lpstr>Each cavity can be driven to resonance at the carrier</vt:lpstr>
      <vt:lpstr>Simulated PDH signal</vt:lpstr>
      <vt:lpstr>Allow for the needs of high resolution search</vt:lpstr>
      <vt:lpstr>Known knowns</vt:lpstr>
      <vt:lpstr>Known unknowns</vt:lpstr>
      <vt:lpstr>Make use of the existing ADMX magnet and insert </vt:lpstr>
      <vt:lpstr>PowerPoint Presentation</vt:lpstr>
      <vt:lpstr>LC circuit premise</vt:lpstr>
      <vt:lpstr>LC Circuit Sketch</vt:lpstr>
      <vt:lpstr>Projected sensitivity</vt:lpstr>
      <vt:lpstr>Pilot experiment</vt:lpstr>
      <vt:lpstr>Pilot sensitivity</vt:lpstr>
      <vt:lpstr>Summary and conclusions</vt:lpstr>
      <vt:lpstr>PowerPoint Presentation</vt:lpstr>
      <vt:lpstr>Pound reflection locking</vt:lpstr>
      <vt:lpstr>Phase-modulated light</vt:lpstr>
      <vt:lpstr>As cavity tunes, phase of reflected carrier shifts  </vt:lpstr>
      <vt:lpstr>Simulated PDH signal</vt:lpstr>
      <vt:lpstr>PDH references</vt:lpstr>
      <vt:lpstr>Requirements flow down (3)</vt:lpstr>
      <vt:lpstr>Unknown unknowns</vt:lpstr>
      <vt:lpstr>World’s Most Sensitive RF Receiver</vt:lpstr>
      <vt:lpstr>World’s Most Sensitive RF Receiver</vt:lpstr>
      <vt:lpstr>World’s Most Sensitive RF Receiver</vt:lpstr>
    </vt:vector>
  </TitlesOfParts>
  <Company>UF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</dc:creator>
  <cp:lastModifiedBy>localadmin</cp:lastModifiedBy>
  <cp:revision>252</cp:revision>
  <dcterms:created xsi:type="dcterms:W3CDTF">2003-01-13T16:36:22Z</dcterms:created>
  <dcterms:modified xsi:type="dcterms:W3CDTF">2017-03-23T17:08:10Z</dcterms:modified>
</cp:coreProperties>
</file>