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98" r:id="rId5"/>
    <p:sldId id="281" r:id="rId6"/>
    <p:sldId id="282" r:id="rId7"/>
    <p:sldId id="283" r:id="rId8"/>
    <p:sldId id="284" r:id="rId9"/>
    <p:sldId id="285" r:id="rId10"/>
    <p:sldId id="286" r:id="rId11"/>
    <p:sldId id="293" r:id="rId12"/>
    <p:sldId id="292" r:id="rId13"/>
    <p:sldId id="291" r:id="rId14"/>
    <p:sldId id="290" r:id="rId15"/>
    <p:sldId id="294" r:id="rId16"/>
    <p:sldId id="295" r:id="rId17"/>
    <p:sldId id="296" r:id="rId18"/>
    <p:sldId id="297" r:id="rId19"/>
    <p:sldId id="274" r:id="rId20"/>
    <p:sldId id="278" r:id="rId21"/>
    <p:sldId id="288" r:id="rId22"/>
    <p:sldId id="287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153D-0DB5-40A4-A171-EAF83A9DA2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B03D9-C28D-4BD0-AB9C-D425B93A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63"/>
            <a:ext cx="3050697" cy="68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698" y="-2983"/>
            <a:ext cx="9141302" cy="68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227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7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3339662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9663" y="6492875"/>
            <a:ext cx="5512676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2338" y="6492875"/>
            <a:ext cx="3339662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63"/>
            <a:ext cx="3050697" cy="68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698" y="-2983"/>
            <a:ext cx="9141302" cy="68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4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78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3339662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9663" y="6492875"/>
            <a:ext cx="5512676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>
            <a:lvl1pPr>
              <a:defRPr/>
            </a:lvl1pPr>
          </a:lstStyle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52338" y="6492875"/>
            <a:ext cx="3339662" cy="3651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Cosmic Visions: New Ideas in Dark Matter, Maryland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0DAD-F011-4C3B-BFDC-B81937C1C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889" y="1144208"/>
            <a:ext cx="1026846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Pure NaI/CsI at Cryogenic Temperatures for Rare-event Searches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97013"/>
          </a:xfrm>
        </p:spPr>
        <p:txBody>
          <a:bodyPr>
            <a:normAutofit/>
          </a:bodyPr>
          <a:lstStyle/>
          <a:p>
            <a:r>
              <a:rPr lang="en-US" dirty="0"/>
              <a:t>Cosmic Visions: New Ideas in Dark Matter</a:t>
            </a:r>
          </a:p>
          <a:p>
            <a:r>
              <a:rPr lang="en-US" dirty="0"/>
              <a:t>Maryland, March 24, 2017</a:t>
            </a:r>
          </a:p>
          <a:p>
            <a:r>
              <a:rPr lang="en-US" dirty="0"/>
              <a:t>Jing Liu</a:t>
            </a:r>
          </a:p>
          <a:p>
            <a:r>
              <a:rPr lang="en-US" dirty="0"/>
              <a:t>University of South Dakota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8948" y="150649"/>
            <a:ext cx="377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Supported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NSF PHY-1506036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JSPS Grant-in-Aid(B) 26800122</a:t>
            </a:r>
          </a:p>
        </p:txBody>
      </p:sp>
    </p:spTree>
    <p:extLst>
      <p:ext uri="{BB962C8B-B14F-4D97-AF65-F5344CB8AC3E}">
        <p14:creationId xmlns:p14="http://schemas.microsoft.com/office/powerpoint/2010/main" val="146994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yields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1820241"/>
            <a:ext cx="7393947" cy="3526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089" y="3583262"/>
            <a:ext cx="2876550" cy="278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252" y="1232006"/>
            <a:ext cx="262890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44" y="1266385"/>
            <a:ext cx="6972300" cy="323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9473609" y="1148316"/>
            <a:ext cx="829340" cy="563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/>
          <p:cNvCxnSpPr>
            <a:stCxn id="12" idx="0"/>
            <a:endCxn id="11" idx="0"/>
          </p:cNvCxnSpPr>
          <p:nvPr/>
        </p:nvCxnSpPr>
        <p:spPr>
          <a:xfrm rot="16200000" flipH="1" flipV="1">
            <a:off x="6818652" y="-1803243"/>
            <a:ext cx="118069" cy="6021185"/>
          </a:xfrm>
          <a:prstGeom prst="bentConnector3">
            <a:avLst>
              <a:gd name="adj1" fmla="val -1936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40019" y="408831"/>
            <a:ext cx="255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Light collection efficiency</a:t>
            </a:r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10522169" y="778163"/>
            <a:ext cx="393841" cy="571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809679" y="1518423"/>
            <a:ext cx="0" cy="3866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13737" y="1890968"/>
            <a:ext cx="3961736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eXGyreTermes-Regular"/>
              </a:rPr>
              <a:t>QE of the PMT quoted by Hamamatsu at room temperature is 29.5% at 300 nm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6942" y="2716425"/>
            <a:ext cx="353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of QE change from room temperature to 77 K using an LED with fixed light intensity: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0087" y="4136572"/>
            <a:ext cx="197252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Room temperature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2229" y="3639755"/>
            <a:ext cx="5987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77 K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22" y="5704878"/>
            <a:ext cx="4486275" cy="3905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09951" y="5698119"/>
            <a:ext cx="211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rough estimation)</a:t>
            </a:r>
          </a:p>
        </p:txBody>
      </p:sp>
    </p:spTree>
    <p:extLst>
      <p:ext uri="{BB962C8B-B14F-4D97-AF65-F5344CB8AC3E}">
        <p14:creationId xmlns:p14="http://schemas.microsoft.com/office/powerpoint/2010/main" val="122433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efficiency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17124"/>
            <a:ext cx="24384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2557" y="1017123"/>
            <a:ext cx="2438400" cy="16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50603" y="1017124"/>
            <a:ext cx="2226197" cy="166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80884" y="1643227"/>
            <a:ext cx="995916" cy="20733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640958" y="1850560"/>
            <a:ext cx="1239926" cy="3880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6949" y="13257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3301" y="1715123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869" y="169806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5973" y="170044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0833"/>
          <a:stretch/>
        </p:blipFill>
        <p:spPr>
          <a:xfrm>
            <a:off x="7904987" y="172988"/>
            <a:ext cx="3498333" cy="3419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156" y="3620883"/>
            <a:ext cx="4082942" cy="2850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6610"/>
          <a:stretch/>
        </p:blipFill>
        <p:spPr>
          <a:xfrm>
            <a:off x="1552123" y="3072086"/>
            <a:ext cx="4796518" cy="33296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93669" y="4434417"/>
            <a:ext cx="25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 = 20 PE/</a:t>
            </a:r>
            <a:r>
              <a:rPr lang="en-US" dirty="0" err="1"/>
              <a:t>keV</a:t>
            </a:r>
            <a:r>
              <a:rPr lang="en-US" dirty="0"/>
              <a:t>, @ 0.1 </a:t>
            </a:r>
            <a:r>
              <a:rPr lang="en-US" dirty="0" err="1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5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efficiency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507"/>
            <a:ext cx="59436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18" y="1464754"/>
            <a:ext cx="5962650" cy="4124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7514" y="1095422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PE/keVee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8853" y="1066019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PE/keVee</a:t>
            </a:r>
          </a:p>
        </p:txBody>
      </p:sp>
    </p:spTree>
    <p:extLst>
      <p:ext uri="{BB962C8B-B14F-4D97-AF65-F5344CB8AC3E}">
        <p14:creationId xmlns:p14="http://schemas.microsoft.com/office/powerpoint/2010/main" val="27903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CEvNS event rate VS nuclear recoil energy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1" y="1414398"/>
            <a:ext cx="6849554" cy="446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651" y="1555349"/>
            <a:ext cx="5101169" cy="4518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2186" y="1186018"/>
            <a:ext cx="3747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J. Collar et al. NIM A773 (2015) 56–65</a:t>
            </a:r>
          </a:p>
        </p:txBody>
      </p:sp>
    </p:spTree>
    <p:extLst>
      <p:ext uri="{BB962C8B-B14F-4D97-AF65-F5344CB8AC3E}">
        <p14:creationId xmlns:p14="http://schemas.microsoft.com/office/powerpoint/2010/main" val="380188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sensitivity at 77 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86" y="1499518"/>
            <a:ext cx="4398336" cy="1992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473" y="1749848"/>
            <a:ext cx="239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 of DAMA: ~ 8 PE/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605" y="904644"/>
            <a:ext cx="440904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COSINE achieved 15 PE/</a:t>
            </a:r>
            <a:r>
              <a:rPr lang="en-US" dirty="0" err="1"/>
              <a:t>keV</a:t>
            </a:r>
            <a:r>
              <a:rPr lang="en-US" dirty="0"/>
              <a:t> with NaI(Tl) at RT</a:t>
            </a:r>
          </a:p>
          <a:p>
            <a:r>
              <a:rPr lang="en-US" dirty="0"/>
              <a:t>-&gt; There is still room for us to improve!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149" y="1029790"/>
            <a:ext cx="3581400" cy="3448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59600" y="738877"/>
            <a:ext cx="1904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arXiv:1607.01009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5" y="3484556"/>
            <a:ext cx="4516887" cy="30083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0462" y="5745161"/>
            <a:ext cx="254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arXiv:1512.03506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6672" y="2034350"/>
            <a:ext cx="314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chance to verify DAMA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chance for sub-GeV DM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10093" y="2164163"/>
            <a:ext cx="3891552" cy="752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7808945" y="2770776"/>
            <a:ext cx="4142050" cy="1120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Down 20"/>
          <p:cNvSpPr/>
          <p:nvPr/>
        </p:nvSpPr>
        <p:spPr>
          <a:xfrm>
            <a:off x="6180618" y="3177617"/>
            <a:ext cx="457200" cy="526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63116" y="3891516"/>
            <a:ext cx="4785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to use TES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QE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dark count </a:t>
            </a:r>
            <a:r>
              <a:rPr lang="en-US" dirty="0">
                <a:sym typeface="Wingdings" panose="05000000000000000000" pitchFamily="2" charset="2"/>
              </a:rPr>
              <a:t> no coincident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2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with 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38" y="1973920"/>
            <a:ext cx="3581400" cy="3448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83938" y="2036078"/>
            <a:ext cx="1904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arXiv:1607.01009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39" y="3882325"/>
            <a:ext cx="2646169" cy="26105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" t="2264"/>
          <a:stretch/>
        </p:blipFill>
        <p:spPr bwMode="auto">
          <a:xfrm>
            <a:off x="298738" y="855942"/>
            <a:ext cx="4220100" cy="3049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501" y="2391488"/>
            <a:ext cx="3600450" cy="3352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507126" y="1838022"/>
            <a:ext cx="0" cy="3464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19422" y="1838021"/>
            <a:ext cx="0" cy="3464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59079" y="914692"/>
            <a:ext cx="661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QE </a:t>
            </a:r>
            <a:r>
              <a:rPr lang="en-US" dirty="0">
                <a:sym typeface="Wingdings" panose="05000000000000000000" pitchFamily="2" charset="2"/>
              </a:rPr>
              <a:t> ~ 60 PE/</a:t>
            </a:r>
            <a:r>
              <a:rPr lang="en-US" dirty="0" err="1">
                <a:sym typeface="Wingdings" panose="05000000000000000000" pitchFamily="2" charset="2"/>
              </a:rPr>
              <a:t>keV</a:t>
            </a:r>
            <a:r>
              <a:rPr lang="en-US" dirty="0">
                <a:sym typeface="Wingdings" panose="05000000000000000000" pitchFamily="2" charset="2"/>
              </a:rPr>
              <a:t> @ </a:t>
            </a:r>
            <a:r>
              <a:rPr lang="en-US" dirty="0" err="1">
                <a:sym typeface="Wingdings" panose="05000000000000000000" pitchFamily="2" charset="2"/>
              </a:rPr>
              <a:t>mK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dark count </a:t>
            </a:r>
            <a:r>
              <a:rPr lang="en-US" dirty="0">
                <a:sym typeface="Wingdings" panose="05000000000000000000" pitchFamily="2" charset="2"/>
              </a:rPr>
              <a:t> no coincident requirement  100% trigger eff.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27909" y="5782055"/>
            <a:ext cx="744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10% DAMA background:  0.1 </a:t>
            </a:r>
            <a:r>
              <a:rPr lang="en-US" dirty="0" err="1"/>
              <a:t>cnt</a:t>
            </a:r>
            <a:r>
              <a:rPr lang="en-US" dirty="0"/>
              <a:t>/kg/day/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~ 0.3 </a:t>
            </a:r>
            <a:r>
              <a:rPr lang="en-US" dirty="0" err="1">
                <a:sym typeface="Wingdings" panose="05000000000000000000" pitchFamily="2" charset="2"/>
              </a:rPr>
              <a:t>cnt</a:t>
            </a:r>
            <a:r>
              <a:rPr lang="en-US" dirty="0">
                <a:sym typeface="Wingdings" panose="05000000000000000000" pitchFamily="2" charset="2"/>
              </a:rPr>
              <a:t>/kg/year/eV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67423" y="3948903"/>
            <a:ext cx="70245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9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39" y="1050268"/>
            <a:ext cx="8162925" cy="5191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6727" y="798786"/>
            <a:ext cx="1904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arXiv:1607.01009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42470" y="2108977"/>
            <a:ext cx="2106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Photon + phonon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targets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9564" y="1564169"/>
            <a:ext cx="355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TES + </a:t>
            </a:r>
            <a:r>
              <a:rPr lang="en-US" dirty="0" err="1"/>
              <a:t>SuperCDMS</a:t>
            </a:r>
            <a:r>
              <a:rPr lang="en-US" dirty="0"/>
              <a:t> cavity: </a:t>
            </a:r>
          </a:p>
        </p:txBody>
      </p:sp>
    </p:spTree>
    <p:extLst>
      <p:ext uri="{BB962C8B-B14F-4D97-AF65-F5344CB8AC3E}">
        <p14:creationId xmlns:p14="http://schemas.microsoft.com/office/powerpoint/2010/main" val="228084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446" y="1177039"/>
            <a:ext cx="10515600" cy="49792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Phase I,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physics focus: CEvNS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technical focus: light yield</a:t>
            </a:r>
          </a:p>
          <a:p>
            <a:pPr lvl="1"/>
            <a:r>
              <a:rPr lang="en-US" dirty="0"/>
              <a:t>CsI + PMT for MINER background</a:t>
            </a:r>
          </a:p>
          <a:p>
            <a:pPr lvl="1"/>
            <a:r>
              <a:rPr lang="en-US" dirty="0"/>
              <a:t>Quenching factor measurement @ TUNL</a:t>
            </a:r>
          </a:p>
          <a:p>
            <a:pPr lvl="1"/>
            <a:r>
              <a:rPr lang="en-US" dirty="0"/>
              <a:t>NaI/CsI + PMT/</a:t>
            </a:r>
            <a:r>
              <a:rPr lang="en-US" dirty="0" err="1"/>
              <a:t>SiPM</a:t>
            </a:r>
            <a:r>
              <a:rPr lang="en-US" dirty="0"/>
              <a:t> for CEvNS with MINER/COHERENT</a:t>
            </a:r>
          </a:p>
          <a:p>
            <a:pPr lvl="1"/>
            <a:r>
              <a:rPr lang="en-US" dirty="0"/>
              <a:t>NaI/CsI + TES for CEvNS with MINER</a:t>
            </a:r>
          </a:p>
          <a:p>
            <a:pPr lvl="1"/>
            <a:endParaRPr lang="en-US" dirty="0"/>
          </a:p>
          <a:p>
            <a:r>
              <a:rPr lang="en-US" dirty="0"/>
              <a:t>Phase II,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physics focus: DAMA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technical focus: low background</a:t>
            </a:r>
          </a:p>
          <a:p>
            <a:pPr lvl="1"/>
            <a:r>
              <a:rPr lang="en-US" dirty="0"/>
              <a:t>CsI/NaI + PMT/</a:t>
            </a:r>
            <a:r>
              <a:rPr lang="en-US" dirty="0" err="1"/>
              <a:t>SiPM</a:t>
            </a:r>
            <a:r>
              <a:rPr lang="en-US" dirty="0"/>
              <a:t> + liquid argon/neon active veto</a:t>
            </a:r>
          </a:p>
          <a:p>
            <a:pPr lvl="1"/>
            <a:r>
              <a:rPr lang="en-US" dirty="0"/>
              <a:t>Collaborating with COSINE/SABRE for radio-pure crystals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Phase III,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physics focus: sub-GeV DM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technical focus: integration</a:t>
            </a:r>
          </a:p>
          <a:p>
            <a:pPr lvl="1"/>
            <a:r>
              <a:rPr lang="en-US" dirty="0"/>
              <a:t>CsI/NaI + TES for photon only or photon + phonon</a:t>
            </a:r>
          </a:p>
          <a:p>
            <a:pPr lvl="1"/>
            <a:r>
              <a:rPr lang="en-US" dirty="0"/>
              <a:t>Collaborating with </a:t>
            </a:r>
            <a:r>
              <a:rPr lang="en-US" dirty="0" err="1"/>
              <a:t>SuperCDMS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5528" y="1818167"/>
            <a:ext cx="3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$20k (new crystals, photon sensors)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3364" y="3740022"/>
            <a:ext cx="2977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$30k, 3 kg radio-pure crystals</a:t>
            </a:r>
          </a:p>
          <a:p>
            <a:r>
              <a:rPr lang="en-US" dirty="0">
                <a:solidFill>
                  <a:srgbClr val="00B050"/>
                </a:solidFill>
              </a:rPr>
              <a:t>$24k, 3 pairs of PMTs/</a:t>
            </a:r>
            <a:r>
              <a:rPr lang="en-US" dirty="0" err="1">
                <a:solidFill>
                  <a:srgbClr val="00B050"/>
                </a:solidFill>
              </a:rPr>
              <a:t>SiPM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$100k, cryostat</a:t>
            </a:r>
          </a:p>
          <a:p>
            <a:r>
              <a:rPr lang="en-US" dirty="0">
                <a:solidFill>
                  <a:srgbClr val="00B050"/>
                </a:solidFill>
              </a:rPr>
              <a:t>$100k, shielding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5528" y="5770565"/>
            <a:ext cx="367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$100k (new crystals, TES, integration)</a:t>
            </a:r>
          </a:p>
        </p:txBody>
      </p:sp>
    </p:spTree>
    <p:extLst>
      <p:ext uri="{BB962C8B-B14F-4D97-AF65-F5344CB8AC3E}">
        <p14:creationId xmlns:p14="http://schemas.microsoft.com/office/powerpoint/2010/main" val="146324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52625"/>
            <a:ext cx="11353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737"/>
            <a:ext cx="12192000" cy="843565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" y="2155687"/>
            <a:ext cx="4219575" cy="34004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" t="2264"/>
          <a:stretch/>
        </p:blipFill>
        <p:spPr bwMode="auto">
          <a:xfrm>
            <a:off x="4710219" y="2275935"/>
            <a:ext cx="3161956" cy="3159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509" y="1364140"/>
            <a:ext cx="33811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NaI/CsI(pure) with light sensors at cryogenic temperatures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9573" y="1713174"/>
            <a:ext cx="207768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Doubled intrinsic 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2338" y="1364139"/>
            <a:ext cx="291743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Low threshold experiment for rare event search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54" y="2495886"/>
            <a:ext cx="3945276" cy="272892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8665535" y="2732567"/>
            <a:ext cx="31042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56645" y="2459838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658" y="189302"/>
            <a:ext cx="6145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rather conventional approach with guaranteed physics results</a:t>
            </a:r>
          </a:p>
          <a:p>
            <a:r>
              <a:rPr lang="en-US" dirty="0">
                <a:solidFill>
                  <a:schemeClr val="bg1"/>
                </a:solidFill>
              </a:rPr>
              <a:t>A bit novelty each step forward with great physics potential</a:t>
            </a:r>
          </a:p>
        </p:txBody>
      </p:sp>
    </p:spTree>
    <p:extLst>
      <p:ext uri="{BB962C8B-B14F-4D97-AF65-F5344CB8AC3E}">
        <p14:creationId xmlns:p14="http://schemas.microsoft.com/office/powerpoint/2010/main" val="15767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9" y="3569007"/>
            <a:ext cx="7490859" cy="2788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44" y="798787"/>
            <a:ext cx="5486400" cy="2486025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010093" y="2732567"/>
            <a:ext cx="1233380" cy="15098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263656" y="2721935"/>
            <a:ext cx="3296093" cy="1520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91968" y="1593579"/>
            <a:ext cx="3514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X-rays/Auger electrons from Ar-40,  the daughter of K-40 EC-decay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2775099" y="2190307"/>
            <a:ext cx="148854" cy="25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55855" y="931369"/>
            <a:ext cx="384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spectrum of </a:t>
            </a:r>
            <a:r>
              <a:rPr lang="en-US" dirty="0" err="1"/>
              <a:t>NaI</a:t>
            </a:r>
            <a:r>
              <a:rPr lang="en-US" dirty="0"/>
              <a:t>(Tl) from DAMA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61499" y="1593579"/>
            <a:ext cx="229282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NaI</a:t>
            </a:r>
            <a:r>
              <a:rPr lang="en-US" dirty="0"/>
              <a:t>/</a:t>
            </a:r>
            <a:r>
              <a:rPr lang="en-US" dirty="0" err="1"/>
              <a:t>CsI</a:t>
            </a:r>
            <a:r>
              <a:rPr lang="en-US" dirty="0"/>
              <a:t> based effort: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DM-ICE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SABRE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75676" y="3009014"/>
            <a:ext cx="1892634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Focus: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collection</a:t>
            </a:r>
          </a:p>
        </p:txBody>
      </p:sp>
      <p:sp>
        <p:nvSpPr>
          <p:cNvPr id="3" name="Oval 2"/>
          <p:cNvSpPr/>
          <p:nvPr/>
        </p:nvSpPr>
        <p:spPr>
          <a:xfrm>
            <a:off x="1435395" y="2445488"/>
            <a:ext cx="808078" cy="51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483" y="2449610"/>
            <a:ext cx="202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How about here?</a:t>
            </a:r>
          </a:p>
        </p:txBody>
      </p:sp>
    </p:spTree>
    <p:extLst>
      <p:ext uri="{BB962C8B-B14F-4D97-AF65-F5344CB8AC3E}">
        <p14:creationId xmlns:p14="http://schemas.microsoft.com/office/powerpoint/2010/main" val="339197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414226"/>
            <a:ext cx="667702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3110"/>
          <a:stretch/>
        </p:blipFill>
        <p:spPr>
          <a:xfrm>
            <a:off x="838200" y="1811669"/>
            <a:ext cx="438139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427" y="1811669"/>
            <a:ext cx="4229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84" y="0"/>
            <a:ext cx="6648432" cy="325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84" y="3500283"/>
            <a:ext cx="6737720" cy="32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0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13" y="1728455"/>
            <a:ext cx="71818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9797"/>
            <a:ext cx="4638675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6600"/>
            <a:ext cx="4495800" cy="369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715" y="333969"/>
            <a:ext cx="5734050" cy="1914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32757" y="1681348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Times New Roman" panose="02020603050405020304" pitchFamily="18" charset="0"/>
              </a:rPr>
              <a:t>arXiv:1612.06071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threshold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 high light yield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" t="2264"/>
          <a:stretch/>
        </p:blipFill>
        <p:spPr bwMode="auto">
          <a:xfrm>
            <a:off x="1776663" y="1320070"/>
            <a:ext cx="7075675" cy="5079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58139" y="846556"/>
            <a:ext cx="572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Higher light yield with still the SAME crystal?</a:t>
            </a:r>
          </a:p>
        </p:txBody>
      </p:sp>
    </p:spTree>
    <p:extLst>
      <p:ext uri="{BB962C8B-B14F-4D97-AF65-F5344CB8AC3E}">
        <p14:creationId xmlns:p14="http://schemas.microsoft.com/office/powerpoint/2010/main" val="110829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yield as a function of temperature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69" y="1421092"/>
            <a:ext cx="5157898" cy="488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2" y="1299309"/>
            <a:ext cx="4953000" cy="4886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9836" y="3350926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 of Pure </a:t>
            </a:r>
            <a:r>
              <a:rPr lang="en-US" dirty="0" err="1"/>
              <a:t>NaI</a:t>
            </a:r>
            <a:r>
              <a:rPr lang="en-US" dirty="0"/>
              <a:t> VS Temperature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4498" y="1421093"/>
            <a:ext cx="303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Times-Roman"/>
              </a:rPr>
              <a:t>Eur</a:t>
            </a:r>
            <a:r>
              <a:rPr lang="fr-FR" dirty="0">
                <a:latin typeface="Times-Roman"/>
              </a:rPr>
              <a:t>. Phys. J. C (2012) 72:2061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99991" y="1106028"/>
            <a:ext cx="268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Phys. Rev. B 5 (1995) 2195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7869" y="1846809"/>
            <a:ext cx="154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of CRESST</a:t>
            </a:r>
          </a:p>
        </p:txBody>
      </p:sp>
    </p:spTree>
    <p:extLst>
      <p:ext uri="{BB962C8B-B14F-4D97-AF65-F5344CB8AC3E}">
        <p14:creationId xmlns:p14="http://schemas.microsoft.com/office/powerpoint/2010/main" val="38112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studies of pure </a:t>
            </a:r>
            <a:r>
              <a:rPr lang="en-US" dirty="0" err="1"/>
              <a:t>NaI</a:t>
            </a:r>
            <a:r>
              <a:rPr lang="en-US" dirty="0"/>
              <a:t>/</a:t>
            </a:r>
            <a:r>
              <a:rPr lang="en-US" dirty="0" err="1"/>
              <a:t>CsI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38" y="798787"/>
            <a:ext cx="5750331" cy="5654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781" y="798787"/>
            <a:ext cx="5993219" cy="179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011" y="2637590"/>
            <a:ext cx="6052758" cy="3611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000" y="1154525"/>
            <a:ext cx="2642080" cy="8860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Rectangle: Rounded Corners 9"/>
          <p:cNvSpPr/>
          <p:nvPr/>
        </p:nvSpPr>
        <p:spPr>
          <a:xfrm>
            <a:off x="150738" y="798787"/>
            <a:ext cx="1252760" cy="3557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1441764" y="988828"/>
            <a:ext cx="775236" cy="6087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8099" y="2839406"/>
            <a:ext cx="807407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Inconsistent results on absolute light yield, </a:t>
            </a:r>
          </a:p>
          <a:p>
            <a:pPr algn="ctr"/>
            <a:r>
              <a:rPr lang="en-US" sz="2400" dirty="0"/>
              <a:t>the best are about twice higher than those of doped ones at RT</a:t>
            </a:r>
          </a:p>
        </p:txBody>
      </p:sp>
    </p:spTree>
    <p:extLst>
      <p:ext uri="{BB962C8B-B14F-4D97-AF65-F5344CB8AC3E}">
        <p14:creationId xmlns:p14="http://schemas.microsoft.com/office/powerpoint/2010/main" val="163164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readout devices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183" y="1986168"/>
            <a:ext cx="38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PMTs working at 77 K (</a:t>
            </a:r>
            <a:r>
              <a:rPr lang="en-US" dirty="0" err="1"/>
              <a:t>Hotta</a:t>
            </a:r>
            <a:r>
              <a:rPr lang="en-US" dirty="0"/>
              <a:t>, DM2014)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1" y="2338711"/>
            <a:ext cx="5915136" cy="3986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655" y="2086899"/>
            <a:ext cx="5781345" cy="4322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1127" y="1104885"/>
            <a:ext cx="1871330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Crystal at LNT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9797" y="1108717"/>
            <a:ext cx="1871330" cy="542260"/>
          </a:xfrm>
          <a:prstGeom prst="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guide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457" y="1108717"/>
            <a:ext cx="1871330" cy="542260"/>
          </a:xfrm>
          <a:prstGeom prst="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guide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8467" y="1101737"/>
            <a:ext cx="1871330" cy="5422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PMT at 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13787" y="1101737"/>
            <a:ext cx="1871330" cy="5422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PMT at 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6286" y="786613"/>
            <a:ext cx="761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loss in complicated readout system cancels out the gain from light yield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2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Proof-of-concept measurement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46" y="943575"/>
            <a:ext cx="4219575" cy="340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160" y="1229326"/>
            <a:ext cx="2378754" cy="28289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98"/>
          <a:stretch/>
        </p:blipFill>
        <p:spPr bwMode="auto">
          <a:xfrm>
            <a:off x="6824679" y="4708353"/>
            <a:ext cx="3735514" cy="128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321" y="1375702"/>
            <a:ext cx="2311872" cy="282892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228"/>
          <a:stretch/>
        </p:blipFill>
        <p:spPr bwMode="auto">
          <a:xfrm>
            <a:off x="1543575" y="4543425"/>
            <a:ext cx="2485171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83"/>
          <a:stretch/>
        </p:blipFill>
        <p:spPr bwMode="auto">
          <a:xfrm>
            <a:off x="4637830" y="4708353"/>
            <a:ext cx="1360603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257888" y="205206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CsI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57888" y="534875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02324" y="4341511"/>
            <a:ext cx="26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PTFE wrapped side surface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2702" y="4384314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CF flange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3519" y="1031354"/>
            <a:ext cx="194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R8778MODAY (AR)</a:t>
            </a:r>
          </a:p>
        </p:txBody>
      </p:sp>
    </p:spTree>
    <p:extLst>
      <p:ext uri="{BB962C8B-B14F-4D97-AF65-F5344CB8AC3E}">
        <p14:creationId xmlns:p14="http://schemas.microsoft.com/office/powerpoint/2010/main" val="159720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Single-photoelectron response of the PMT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6" y="798787"/>
            <a:ext cx="7115175" cy="341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60" y="4317343"/>
            <a:ext cx="6534150" cy="20764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962" y="798787"/>
            <a:ext cx="2762897" cy="5694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9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calibration of a pure </a:t>
            </a:r>
            <a:r>
              <a:rPr lang="en-US" dirty="0" err="1"/>
              <a:t>CsI</a:t>
            </a:r>
            <a:r>
              <a:rPr lang="en-US" dirty="0"/>
              <a:t> crystal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24,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Cosmic Visions: New Ideas in Dark Matter,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0DAD-F011-4C3B-BFDC-B81937C1C27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5" y="798785"/>
            <a:ext cx="6010972" cy="2880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3" y="3528599"/>
            <a:ext cx="6002882" cy="2799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741" y="1893230"/>
            <a:ext cx="6296025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2173" y="1651789"/>
            <a:ext cx="197252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Room 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2173" y="3835041"/>
            <a:ext cx="59871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77 K</a:t>
            </a:r>
          </a:p>
        </p:txBody>
      </p:sp>
    </p:spTree>
    <p:extLst>
      <p:ext uri="{BB962C8B-B14F-4D97-AF65-F5344CB8AC3E}">
        <p14:creationId xmlns:p14="http://schemas.microsoft.com/office/powerpoint/2010/main" val="187903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1009</Words>
  <Application>Microsoft Office PowerPoint</Application>
  <PresentationFormat>Widescreen</PresentationFormat>
  <Paragraphs>191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TeXGyreTermes-Regular</vt:lpstr>
      <vt:lpstr>Times-Roman</vt:lpstr>
      <vt:lpstr>Arial</vt:lpstr>
      <vt:lpstr>Calibri</vt:lpstr>
      <vt:lpstr>Calibri Light</vt:lpstr>
      <vt:lpstr>Times New Roman</vt:lpstr>
      <vt:lpstr>Wingdings</vt:lpstr>
      <vt:lpstr>Office Theme</vt:lpstr>
      <vt:lpstr>Pure NaI/CsI at Cryogenic Temperatures for Rare-event Searches</vt:lpstr>
      <vt:lpstr>DAMA</vt:lpstr>
      <vt:lpstr>Low energy threshold   high light yield</vt:lpstr>
      <vt:lpstr>Light yield as a function of temperature</vt:lpstr>
      <vt:lpstr>History of studies of pure NaI/CsI</vt:lpstr>
      <vt:lpstr>Light readout devices</vt:lpstr>
      <vt:lpstr>Proof-of-concept measurement</vt:lpstr>
      <vt:lpstr>Single-photoelectron response of the PMT</vt:lpstr>
      <vt:lpstr>Energy calibration of a pure CsI crystal</vt:lpstr>
      <vt:lpstr>Light yields</vt:lpstr>
      <vt:lpstr>Trigger efficiency</vt:lpstr>
      <vt:lpstr>Trigger efficiency</vt:lpstr>
      <vt:lpstr>CEvNS event rate VS nuclear recoil energy</vt:lpstr>
      <vt:lpstr>Dark matter sensitivity at 77 K</vt:lpstr>
      <vt:lpstr>Sensitivity with TES</vt:lpstr>
      <vt:lpstr>Ideal case</vt:lpstr>
      <vt:lpstr>Phased approach</vt:lpstr>
      <vt:lpstr>Time table</vt:lpstr>
      <vt:lpstr>Summary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germanium detectors fabricated from self-grown crystals at USD</dc:title>
  <dc:creator>Jing Liu</dc:creator>
  <cp:lastModifiedBy>Jing Liu</cp:lastModifiedBy>
  <cp:revision>97</cp:revision>
  <dcterms:created xsi:type="dcterms:W3CDTF">2017-01-24T16:32:41Z</dcterms:created>
  <dcterms:modified xsi:type="dcterms:W3CDTF">2017-03-24T18:01:39Z</dcterms:modified>
</cp:coreProperties>
</file>