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7"/>
  </p:notesMasterIdLst>
  <p:handoutMasterIdLst>
    <p:handoutMasterId r:id="rId8"/>
  </p:handoutMasterIdLst>
  <p:sldIdLst>
    <p:sldId id="265" r:id="rId3"/>
    <p:sldId id="266" r:id="rId4"/>
    <p:sldId id="268" r:id="rId5"/>
    <p:sldId id="269" r:id="rId6"/>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napToObjects="1">
      <p:cViewPr varScale="1">
        <p:scale>
          <a:sx n="114" d="100"/>
          <a:sy n="114" d="100"/>
        </p:scale>
        <p:origin x="1506" y="108"/>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80DBBE75-B897-4C2D-851E-711B34683BA3}" type="datetimeFigureOut">
              <a:rPr lang="en-US" altLang="en-US"/>
              <a:pPr/>
              <a:t>1/26/2017</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CABB725D-266A-4787-B290-EA1B21029282}" type="slidenum">
              <a:rPr lang="en-US" altLang="en-US"/>
              <a:pPr/>
              <a:t>‹#›</a:t>
            </a:fld>
            <a:endParaRPr lang="en-US" altLang="en-US"/>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4050BF1F-29FD-4232-8E96-B3FD1DCB3ADE}" type="datetimeFigureOut">
              <a:rPr lang="en-US" altLang="en-US"/>
              <a:pPr/>
              <a:t>1/26/2017</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60BFB643-3B51-4A23-96A6-8ED93A064CCD}" type="slidenum">
              <a:rPr lang="en-US" altLang="en-US"/>
              <a:pPr/>
              <a:t>‹#›</a:t>
            </a:fld>
            <a:endParaRPr lang="en-US" altLang="en-US"/>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FB643-3B51-4A23-96A6-8ED93A064CCD}" type="slidenum">
              <a:rPr lang="en-US" altLang="en-US" smtClean="0"/>
              <a:pPr/>
              <a:t>2</a:t>
            </a:fld>
            <a:endParaRPr lang="en-US" altLang="en-US"/>
          </a:p>
        </p:txBody>
      </p:sp>
    </p:spTree>
    <p:extLst>
      <p:ext uri="{BB962C8B-B14F-4D97-AF65-F5344CB8AC3E}">
        <p14:creationId xmlns:p14="http://schemas.microsoft.com/office/powerpoint/2010/main" val="39285961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fld id="{D401A40D-70E8-4385-AEBB-7416CBFA61EA}" type="datetime1">
              <a:rPr lang="en-US" altLang="en-US" smtClean="0"/>
              <a:t>1/26/2017</a:t>
            </a:fld>
            <a:endParaRPr lang="en-US" altLang="en-US"/>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a:t>Jim Steimel | Q1 Status Report and Forecast RFQ</a:t>
            </a:r>
            <a:endParaRPr lang="en-US" b="1"/>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fld id="{1922392D-04F5-4A4D-95C0-A4EB74730613}" type="datetime1">
              <a:rPr lang="en-US" altLang="en-US" smtClean="0"/>
              <a:t>1/26/2017</a:t>
            </a:fld>
            <a:endParaRPr lang="en-US" altLang="en-US"/>
          </a:p>
        </p:txBody>
      </p:sp>
      <p:sp>
        <p:nvSpPr>
          <p:cNvPr id="8" name="Footer Placeholder 4"/>
          <p:cNvSpPr>
            <a:spLocks noGrp="1"/>
          </p:cNvSpPr>
          <p:nvPr>
            <p:ph type="ftr" sz="quarter" idx="20"/>
          </p:nvPr>
        </p:nvSpPr>
        <p:spPr/>
        <p:txBody>
          <a:bodyPr/>
          <a:lstStyle>
            <a:lvl1pPr>
              <a:defRPr sz="1200" dirty="0" smtClean="0"/>
            </a:lvl1pPr>
          </a:lstStyle>
          <a:p>
            <a:pPr>
              <a:defRPr/>
            </a:pPr>
            <a:r>
              <a:rPr lang="en-US"/>
              <a:t>Jim Steimel | Q1 Status Report and Forecast RFQ</a:t>
            </a:r>
            <a:endParaRPr lang="en-US" b="1"/>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fld id="{4BDF4B9D-491E-4D79-AB1D-C688A618871B}" type="datetime1">
              <a:rPr lang="en-US" altLang="en-US" smtClean="0"/>
              <a:t>1/26/2017</a:t>
            </a:fld>
            <a:endParaRPr lang="en-US" altLang="en-US"/>
          </a:p>
        </p:txBody>
      </p:sp>
      <p:sp>
        <p:nvSpPr>
          <p:cNvPr id="6" name="Footer Placeholder 4"/>
          <p:cNvSpPr>
            <a:spLocks noGrp="1"/>
          </p:cNvSpPr>
          <p:nvPr>
            <p:ph type="ftr" sz="quarter" idx="17"/>
          </p:nvPr>
        </p:nvSpPr>
        <p:spPr/>
        <p:txBody>
          <a:bodyPr/>
          <a:lstStyle>
            <a:lvl1pPr>
              <a:defRPr sz="1200" dirty="0" smtClean="0"/>
            </a:lvl1pPr>
          </a:lstStyle>
          <a:p>
            <a:pPr>
              <a:defRPr/>
            </a:pPr>
            <a:r>
              <a:rPr lang="en-US"/>
              <a:t>Jim Steimel | Q1 Status Report and Forecast RFQ</a:t>
            </a:r>
            <a:endParaRPr lang="en-US" b="1"/>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fld id="{C009F64A-BCD7-4BEC-9F30-D49C6666C372}" type="datetime1">
              <a:rPr lang="en-US" altLang="en-US" smtClean="0"/>
              <a:t>1/26/2017</a:t>
            </a:fld>
            <a:endParaRPr lang="en-US" altLang="en-US"/>
          </a:p>
        </p:txBody>
      </p:sp>
      <p:sp>
        <p:nvSpPr>
          <p:cNvPr id="6" name="Footer Placeholder 4"/>
          <p:cNvSpPr>
            <a:spLocks noGrp="1"/>
          </p:cNvSpPr>
          <p:nvPr>
            <p:ph type="ftr" sz="quarter" idx="11"/>
          </p:nvPr>
        </p:nvSpPr>
        <p:spPr/>
        <p:txBody>
          <a:bodyPr/>
          <a:lstStyle>
            <a:lvl1pPr>
              <a:defRPr sz="1200" dirty="0" smtClean="0"/>
            </a:lvl1pPr>
          </a:lstStyle>
          <a:p>
            <a:pPr>
              <a:defRPr/>
            </a:pPr>
            <a:r>
              <a:rPr lang="en-US"/>
              <a:t>Jim Steimel | Q1 Status Report and Forecast RFQ</a:t>
            </a:r>
            <a:endParaRPr lang="en-US" b="1"/>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6716408C-579E-44BF-9776-BE049CCDD240}" type="datetime1">
              <a:rPr lang="en-US" altLang="en-US" smtClean="0"/>
              <a:t>1/26/2017</a:t>
            </a:fld>
            <a:endParaRPr lang="en-US" altLang="en-US"/>
          </a:p>
        </p:txBody>
      </p:sp>
      <p:sp>
        <p:nvSpPr>
          <p:cNvPr id="4"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Jim Steimel | Q1 Status Report and Forecast RFQ</a:t>
            </a:r>
            <a:endParaRPr lang="en-US" b="1"/>
          </a:p>
        </p:txBody>
      </p:sp>
      <p:sp>
        <p:nvSpPr>
          <p:cNvPr id="5"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71519E6-F709-4990-B973-B339820CA70B}" type="slidenum">
              <a:rPr lang="en-US" altLang="en-US"/>
              <a:pPr/>
              <a:t>‹#›</a:t>
            </a:fld>
            <a:endParaRPr lang="en-US" altLang="en-US"/>
          </a:p>
        </p:txBody>
      </p:sp>
    </p:spTree>
    <p:extLst>
      <p:ext uri="{BB962C8B-B14F-4D97-AF65-F5344CB8AC3E}">
        <p14:creationId xmlns:p14="http://schemas.microsoft.com/office/powerpoint/2010/main" val="428952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2B89E885-8C48-46A3-A53F-8A9BABBB8852}" type="datetime1">
              <a:rPr lang="en-US" altLang="en-US" smtClean="0"/>
              <a:t>1/26/2017</a:t>
            </a:fld>
            <a:endParaRPr lang="en-US" altLang="en-US"/>
          </a:p>
        </p:txBody>
      </p:sp>
      <p:sp>
        <p:nvSpPr>
          <p:cNvPr id="5"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Jim Steimel | Q1 Status Report and Forecast RFQ</a:t>
            </a:r>
            <a:endParaRPr lang="en-US" b="1"/>
          </a:p>
        </p:txBody>
      </p:sp>
      <p:sp>
        <p:nvSpPr>
          <p:cNvPr id="6"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val="367338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D1B840D9-9855-4677-A822-7F7EF4CEFA0C}" type="datetime1">
              <a:rPr lang="en-US" altLang="en-US" smtClean="0"/>
              <a:t>1/26/2017</a:t>
            </a:fld>
            <a:endParaRPr lang="en-US" altLang="en-US"/>
          </a:p>
        </p:txBody>
      </p:sp>
      <p:sp>
        <p:nvSpPr>
          <p:cNvPr id="5" name="Footer Placeholder 4"/>
          <p:cNvSpPr>
            <a:spLocks noGrp="1"/>
          </p:cNvSpPr>
          <p:nvPr>
            <p:ph type="ftr" sz="quarter" idx="1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Jim Steimel | Q1 Status Report and Forecast RFQ</a:t>
            </a:r>
            <a:endParaRPr lang="en-US" b="1"/>
          </a:p>
        </p:txBody>
      </p:sp>
      <p:sp>
        <p:nvSpPr>
          <p:cNvPr id="8" name="Slide Number Placeholder 5"/>
          <p:cNvSpPr>
            <a:spLocks noGrp="1"/>
          </p:cNvSpPr>
          <p:nvPr>
            <p:ph type="sldNum" sz="quarter" idx="1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5585131-D98E-4CC9-8879-1D32CC470D9D}" type="slidenum">
              <a:rPr lang="en-US" altLang="en-US"/>
              <a:pPr/>
              <a:t>‹#›</a:t>
            </a:fld>
            <a:endParaRPr lang="en-US" altLang="en-US"/>
          </a:p>
        </p:txBody>
      </p:sp>
    </p:spTree>
    <p:extLst>
      <p:ext uri="{BB962C8B-B14F-4D97-AF65-F5344CB8AC3E}">
        <p14:creationId xmlns:p14="http://schemas.microsoft.com/office/powerpoint/2010/main" val="133777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2315C6B3-35B5-4268-822D-BAAD01D0FCF4}" type="datetime1">
              <a:rPr lang="en-US" altLang="en-US" smtClean="0"/>
              <a:t>1/26/2017</a:t>
            </a:fld>
            <a:endParaRPr lang="en-US" altLang="en-US"/>
          </a:p>
        </p:txBody>
      </p:sp>
      <p:sp>
        <p:nvSpPr>
          <p:cNvPr id="11" name="Footer Placeholder 4"/>
          <p:cNvSpPr>
            <a:spLocks noGrp="1"/>
          </p:cNvSpPr>
          <p:nvPr>
            <p:ph type="ftr" sz="quarter" idx="2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Jim Steimel | Q1 Status Report and Forecast RFQ</a:t>
            </a:r>
            <a:endParaRPr lang="en-US" b="1"/>
          </a:p>
        </p:txBody>
      </p:sp>
      <p:sp>
        <p:nvSpPr>
          <p:cNvPr id="12" name="Slide Number Placeholder 5"/>
          <p:cNvSpPr>
            <a:spLocks noGrp="1"/>
          </p:cNvSpPr>
          <p:nvPr>
            <p:ph type="sldNum" sz="quarter" idx="2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2C85A5DC-9CCB-48FE-8FD9-B52B9FD57499}" type="slidenum">
              <a:rPr lang="en-US" altLang="en-US"/>
              <a:pPr/>
              <a:t>‹#›</a:t>
            </a:fld>
            <a:endParaRPr lang="en-US" altLang="en-US"/>
          </a:p>
        </p:txBody>
      </p:sp>
    </p:spTree>
    <p:extLst>
      <p:ext uri="{BB962C8B-B14F-4D97-AF65-F5344CB8AC3E}">
        <p14:creationId xmlns:p14="http://schemas.microsoft.com/office/powerpoint/2010/main" val="3887552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fld id="{89747D5C-FD57-4F5E-A0F1-5A920DA0613F}" type="datetime1">
              <a:rPr lang="en-US" altLang="en-US" smtClean="0"/>
              <a:t>1/26/2017</a:t>
            </a:fld>
            <a:endParaRPr lang="en-US" alt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a:t>Jim Steimel | Q1 Status Report and Forecast RFQ</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fld id="{654571C2-1F7D-4EA7-A356-C9B026524C66}" type="datetime1">
              <a:rPr lang="en-US" altLang="en-US" smtClean="0"/>
              <a:t>1/26/2017</a:t>
            </a:fld>
            <a:endParaRPr lang="en-US" alt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a:t>Jim Steimel | Q1 Status Report and Forecast RFQ</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Q1 Status Report and Forecast – RFQ</a:t>
            </a: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James Steimel</a:t>
            </a:r>
          </a:p>
          <a:p>
            <a:pPr eaLnBrk="1" hangingPunct="1"/>
            <a:r>
              <a:rPr lang="en-US" altLang="en-US" dirty="0">
                <a:latin typeface="Helvetica" panose="020B0604020202020204" pitchFamily="34" charset="0"/>
                <a:ea typeface="Geneva" pitchFamily="121" charset="-128"/>
              </a:rPr>
              <a:t>PIP-II Quarterly Progress and Forecast Review</a:t>
            </a:r>
          </a:p>
          <a:p>
            <a:pPr eaLnBrk="1" hangingPunct="1"/>
            <a:r>
              <a:rPr lang="en-US" altLang="en-US" dirty="0">
                <a:latin typeface="Helvetica" panose="020B0604020202020204" pitchFamily="34" charset="0"/>
                <a:ea typeface="Geneva" pitchFamily="121" charset="-128"/>
              </a:rPr>
              <a:t>27, January, 2017</a:t>
            </a:r>
          </a:p>
          <a:p>
            <a:pPr eaLnBrk="1" hangingPunct="1"/>
            <a:endParaRPr lang="en-US" altLang="en-US" dirty="0">
              <a:latin typeface="Helvetica" panose="020B0604020202020204" pitchFamily="34" charset="0"/>
              <a:ea typeface="Geneva" pitchFamily="121"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a:latin typeface="Helvetica" panose="020B0604020202020204" pitchFamily="34" charset="0"/>
                <a:ea typeface="Geneva" pitchFamily="121" charset="-128"/>
              </a:rPr>
              <a:t>RFQ Schedule Status</a:t>
            </a:r>
          </a:p>
        </p:txBody>
      </p:sp>
      <p:sp>
        <p:nvSpPr>
          <p:cNvPr id="24578" name="Content Placeholder 29"/>
          <p:cNvSpPr>
            <a:spLocks noGrp="1"/>
          </p:cNvSpPr>
          <p:nvPr>
            <p:ph idx="1"/>
          </p:nvPr>
        </p:nvSpPr>
        <p:spPr bwMode="auto">
          <a:xfrm>
            <a:off x="228600" y="3428999"/>
            <a:ext cx="8672513" cy="284865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sz="1800" dirty="0">
                <a:latin typeface="Helvetica" panose="020B0604020202020204" pitchFamily="34" charset="0"/>
                <a:ea typeface="Geneva" pitchFamily="121" charset="-128"/>
              </a:rPr>
              <a:t>What is the primary driver for the change in the schedule for the first primary goal above?</a:t>
            </a:r>
          </a:p>
          <a:p>
            <a:pPr lvl="1"/>
            <a:r>
              <a:rPr lang="en-US" altLang="en-US" sz="1600" dirty="0">
                <a:solidFill>
                  <a:srgbClr val="00B050"/>
                </a:solidFill>
                <a:latin typeface="Helvetica" panose="020B0604020202020204" pitchFamily="34" charset="0"/>
                <a:ea typeface="Geneva" pitchFamily="121" charset="-128"/>
              </a:rPr>
              <a:t>Input couplers have not been reliable for CW operation.  Two, original couplers had vacuum failures during CW operation.</a:t>
            </a:r>
          </a:p>
          <a:p>
            <a:pPr lvl="1"/>
            <a:r>
              <a:rPr lang="en-US" altLang="en-US" sz="1600" dirty="0">
                <a:solidFill>
                  <a:srgbClr val="00B050"/>
                </a:solidFill>
                <a:latin typeface="Helvetica" panose="020B0604020202020204" pitchFamily="34" charset="0"/>
                <a:ea typeface="Geneva" pitchFamily="121" charset="-128"/>
              </a:rPr>
              <a:t>Also, the priorities for PIP2IT were recently changed to make proof of CW operation less critical before commissioning </a:t>
            </a:r>
            <a:r>
              <a:rPr lang="en-US" altLang="en-US" sz="1600" dirty="0" err="1">
                <a:solidFill>
                  <a:srgbClr val="00B050"/>
                </a:solidFill>
                <a:latin typeface="Helvetica" panose="020B0604020202020204" pitchFamily="34" charset="0"/>
                <a:ea typeface="Geneva" pitchFamily="121" charset="-128"/>
              </a:rPr>
              <a:t>cryomodules</a:t>
            </a:r>
            <a:r>
              <a:rPr lang="en-US" altLang="en-US" sz="1600" dirty="0">
                <a:solidFill>
                  <a:srgbClr val="00B050"/>
                </a:solidFill>
                <a:latin typeface="Helvetica" panose="020B0604020202020204" pitchFamily="34" charset="0"/>
                <a:ea typeface="Geneva" pitchFamily="121" charset="-128"/>
              </a:rPr>
              <a:t>. </a:t>
            </a:r>
          </a:p>
          <a:p>
            <a:endParaRPr lang="en-US" altLang="en-US" sz="1800" dirty="0">
              <a:latin typeface="Helvetica" panose="020B0604020202020204" pitchFamily="34" charset="0"/>
              <a:ea typeface="Geneva" pitchFamily="121" charset="-128"/>
            </a:endParaRP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419FB43B-9F9A-471C-8EE6-19BF9E4143B7}" type="datetime1">
              <a:rPr lang="en-US" altLang="en-US" sz="1200" smtClean="0">
                <a:solidFill>
                  <a:srgbClr val="004C97"/>
                </a:solidFill>
                <a:latin typeface="Helvetica" panose="020B0604020202020204" pitchFamily="34" charset="0"/>
              </a:rPr>
              <a:t>1/26/2017</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Jim Steimel | Q1 Status Report and Forecast RFQ</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2</a:t>
            </a:fld>
            <a:endParaRPr lang="en-US" altLang="en-US" sz="1200">
              <a:solidFill>
                <a:srgbClr val="004C97"/>
              </a:solidFill>
              <a:latin typeface="Helvetica" panose="020B0604020202020204" pitchFamily="34" charset="0"/>
            </a:endParaRPr>
          </a:p>
        </p:txBody>
      </p:sp>
      <p:pic>
        <p:nvPicPr>
          <p:cNvPr id="14" name="Picture 13"/>
          <p:cNvPicPr>
            <a:picLocks noChangeAspect="1"/>
          </p:cNvPicPr>
          <p:nvPr/>
        </p:nvPicPr>
        <p:blipFill>
          <a:blip r:embed="rId3"/>
          <a:stretch>
            <a:fillRect/>
          </a:stretch>
        </p:blipFill>
        <p:spPr>
          <a:xfrm>
            <a:off x="509587" y="891948"/>
            <a:ext cx="8124825" cy="23145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a:latin typeface="Helvetica" panose="020B0604020202020204" pitchFamily="34" charset="0"/>
                <a:ea typeface="Geneva" pitchFamily="121" charset="-128"/>
              </a:rPr>
              <a:t>RFQ Financial Status Discussion</a:t>
            </a:r>
          </a:p>
        </p:txBody>
      </p:sp>
      <p:sp>
        <p:nvSpPr>
          <p:cNvPr id="24578" name="Content Placeholder 29"/>
          <p:cNvSpPr>
            <a:spLocks noGrp="1"/>
          </p:cNvSpPr>
          <p:nvPr>
            <p:ph idx="1"/>
          </p:nvPr>
        </p:nvSpPr>
        <p:spPr bwMode="auto">
          <a:xfrm>
            <a:off x="228600" y="3493698"/>
            <a:ext cx="8672513" cy="253721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sz="1800" dirty="0">
                <a:latin typeface="Helvetica" panose="020B0604020202020204" pitchFamily="34" charset="0"/>
                <a:ea typeface="Geneva" pitchFamily="121" charset="-128"/>
              </a:rPr>
              <a:t>Has a funding change request been submitted for the increase in FTE/SWF and M&amp;S, and what are the impacts if not granted?</a:t>
            </a:r>
          </a:p>
          <a:p>
            <a:pPr lvl="1"/>
            <a:r>
              <a:rPr lang="en-US" altLang="en-US" sz="1600" dirty="0">
                <a:solidFill>
                  <a:srgbClr val="00B050"/>
                </a:solidFill>
                <a:latin typeface="Helvetica" panose="020B0604020202020204" pitchFamily="34" charset="0"/>
                <a:ea typeface="Geneva" pitchFamily="121" charset="-128"/>
              </a:rPr>
              <a:t>Yes, funding change request has been submitted for design and construction effort for input couplers.  Without the funding, we will be forced to commit to pulsed RF  and beam operation on PIP2IT through commissioning of the </a:t>
            </a:r>
            <a:r>
              <a:rPr lang="en-US" altLang="en-US" sz="1600" dirty="0" err="1">
                <a:solidFill>
                  <a:srgbClr val="00B050"/>
                </a:solidFill>
                <a:latin typeface="Helvetica" panose="020B0604020202020204" pitchFamily="34" charset="0"/>
                <a:ea typeface="Geneva" pitchFamily="121" charset="-128"/>
              </a:rPr>
              <a:t>cryomodules</a:t>
            </a:r>
            <a:r>
              <a:rPr lang="en-US" altLang="en-US" sz="1600" dirty="0">
                <a:solidFill>
                  <a:srgbClr val="00B050"/>
                </a:solidFill>
                <a:latin typeface="Helvetica" panose="020B0604020202020204" pitchFamily="34" charset="0"/>
                <a:ea typeface="Geneva" pitchFamily="121" charset="-128"/>
              </a:rPr>
              <a:t>.</a:t>
            </a:r>
          </a:p>
          <a:p>
            <a:endParaRPr lang="en-US" altLang="en-US" sz="1800" dirty="0">
              <a:latin typeface="Helvetica" panose="020B0604020202020204" pitchFamily="34" charset="0"/>
              <a:ea typeface="Geneva" pitchFamily="121" charset="-128"/>
            </a:endParaRP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EC0D05F6-0E60-4EA7-94F6-763A8B42FD07}" type="datetime1">
              <a:rPr lang="en-US" altLang="en-US" sz="1200" smtClean="0">
                <a:solidFill>
                  <a:srgbClr val="004C97"/>
                </a:solidFill>
                <a:latin typeface="Helvetica" panose="020B0604020202020204" pitchFamily="34" charset="0"/>
              </a:rPr>
              <a:t>1/26/2017</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Jim Steimel | Q1 Status Report and Forecast RFQ</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3</a:t>
            </a:fld>
            <a:endParaRPr lang="en-US" altLang="en-US" sz="1200">
              <a:solidFill>
                <a:srgbClr val="004C97"/>
              </a:solidFill>
              <a:latin typeface="Helvetica" panose="020B0604020202020204" pitchFamily="34" charset="0"/>
            </a:endParaRPr>
          </a:p>
        </p:txBody>
      </p:sp>
      <p:pic>
        <p:nvPicPr>
          <p:cNvPr id="2" name="Picture 1"/>
          <p:cNvPicPr>
            <a:picLocks noChangeAspect="1"/>
          </p:cNvPicPr>
          <p:nvPr/>
        </p:nvPicPr>
        <p:blipFill>
          <a:blip r:embed="rId2"/>
          <a:stretch>
            <a:fillRect/>
          </a:stretch>
        </p:blipFill>
        <p:spPr>
          <a:xfrm>
            <a:off x="733423" y="907228"/>
            <a:ext cx="7315200" cy="2425367"/>
          </a:xfrm>
          <a:prstGeom prst="rect">
            <a:avLst/>
          </a:prstGeom>
        </p:spPr>
      </p:pic>
    </p:spTree>
    <p:extLst>
      <p:ext uri="{BB962C8B-B14F-4D97-AF65-F5344CB8AC3E}">
        <p14:creationId xmlns:p14="http://schemas.microsoft.com/office/powerpoint/2010/main" val="1934895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a:latin typeface="Helvetica" panose="020B0604020202020204" pitchFamily="34" charset="0"/>
                <a:ea typeface="Geneva" pitchFamily="121" charset="-128"/>
              </a:rPr>
              <a:t>Other Questions, Comments for RFQ</a:t>
            </a:r>
          </a:p>
        </p:txBody>
      </p:sp>
      <p:sp>
        <p:nvSpPr>
          <p:cNvPr id="24578" name="Content Placeholder 29"/>
          <p:cNvSpPr>
            <a:spLocks noGrp="1"/>
          </p:cNvSpPr>
          <p:nvPr>
            <p:ph idx="1"/>
          </p:nvPr>
        </p:nvSpPr>
        <p:spPr bwMode="auto">
          <a:xfrm>
            <a:off x="228600" y="974785"/>
            <a:ext cx="8672513" cy="505612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sz="1800" dirty="0">
                <a:latin typeface="Helvetica" panose="020B0604020202020204" pitchFamily="34" charset="0"/>
                <a:ea typeface="Geneva" pitchFamily="121" charset="-128"/>
              </a:rPr>
              <a:t>If applicable, is your EPDM up to date?  If no, provide brief explanation on why.</a:t>
            </a:r>
          </a:p>
          <a:p>
            <a:pPr lvl="1"/>
            <a:r>
              <a:rPr lang="en-US" altLang="en-US" sz="1600" dirty="0">
                <a:solidFill>
                  <a:srgbClr val="00B050"/>
                </a:solidFill>
                <a:latin typeface="Helvetica" panose="020B0604020202020204" pitchFamily="34" charset="0"/>
                <a:ea typeface="Geneva" pitchFamily="121" charset="-128"/>
              </a:rPr>
              <a:t>Yes.</a:t>
            </a:r>
          </a:p>
          <a:p>
            <a:r>
              <a:rPr lang="en-US" altLang="en-US" sz="1800" dirty="0">
                <a:solidFill>
                  <a:srgbClr val="00B050"/>
                </a:solidFill>
                <a:latin typeface="Helvetica" panose="020B0604020202020204" pitchFamily="34" charset="0"/>
                <a:ea typeface="Geneva" pitchFamily="121" charset="-128"/>
              </a:rPr>
              <a:t>For beam operation into the HWR </a:t>
            </a:r>
            <a:r>
              <a:rPr lang="en-US" altLang="en-US" sz="1800" dirty="0" err="1">
                <a:solidFill>
                  <a:srgbClr val="00B050"/>
                </a:solidFill>
                <a:latin typeface="Helvetica" panose="020B0604020202020204" pitchFamily="34" charset="0"/>
                <a:ea typeface="Geneva" pitchFamily="121" charset="-128"/>
              </a:rPr>
              <a:t>cryomodule</a:t>
            </a:r>
            <a:r>
              <a:rPr lang="en-US" altLang="en-US" sz="1800" dirty="0">
                <a:solidFill>
                  <a:srgbClr val="00B050"/>
                </a:solidFill>
                <a:latin typeface="Helvetica" panose="020B0604020202020204" pitchFamily="34" charset="0"/>
                <a:ea typeface="Geneva" pitchFamily="121" charset="-128"/>
              </a:rPr>
              <a:t>, RFQ needs to be retuned to a higher resonant frequency.  This will involve machining 80 tuners to extend an extra 1mm into RFQ.  This has been tabled until FY18.</a:t>
            </a:r>
            <a:endParaRPr lang="en-US" altLang="en-US" sz="1800" dirty="0">
              <a:solidFill>
                <a:schemeClr val="accent6"/>
              </a:solidFill>
              <a:latin typeface="Helvetica" panose="020B0604020202020204" pitchFamily="34" charset="0"/>
              <a:ea typeface="Geneva" pitchFamily="121" charset="-128"/>
            </a:endParaRPr>
          </a:p>
          <a:p>
            <a:pPr eaLnBrk="1" hangingPunct="1"/>
            <a:endParaRPr lang="en-US" altLang="en-US" sz="1800" dirty="0">
              <a:latin typeface="Helvetica" panose="020B0604020202020204" pitchFamily="34" charset="0"/>
              <a:ea typeface="Geneva" pitchFamily="121" charset="-128"/>
            </a:endParaRPr>
          </a:p>
          <a:p>
            <a:pPr lvl="1"/>
            <a:endParaRPr lang="en-US" altLang="en-US" sz="1600" dirty="0">
              <a:latin typeface="Helvetica" panose="020B0604020202020204" pitchFamily="34" charset="0"/>
              <a:ea typeface="Geneva" pitchFamily="121" charset="-128"/>
            </a:endParaRP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04485809-A386-4569-9D26-7F85C5E3CE23}" type="datetime1">
              <a:rPr lang="en-US" altLang="en-US" sz="1200" smtClean="0">
                <a:solidFill>
                  <a:srgbClr val="004C97"/>
                </a:solidFill>
                <a:latin typeface="Helvetica" panose="020B0604020202020204" pitchFamily="34" charset="0"/>
              </a:rPr>
              <a:t>1/26/2017</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Jim Steimel | Q1 Status Report and Forecast RFQ</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4</a:t>
            </a:fld>
            <a:endParaRPr lang="en-US" altLang="en-US" sz="1200">
              <a:solidFill>
                <a:srgbClr val="004C97"/>
              </a:solidFill>
              <a:latin typeface="Helvetica" panose="020B0604020202020204" pitchFamily="34" charset="0"/>
            </a:endParaRPr>
          </a:p>
        </p:txBody>
      </p:sp>
    </p:spTree>
    <p:extLst>
      <p:ext uri="{BB962C8B-B14F-4D97-AF65-F5344CB8AC3E}">
        <p14:creationId xmlns:p14="http://schemas.microsoft.com/office/powerpoint/2010/main" val="1596320688"/>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3CED6F7E-0C40-4358-9557-CEEF733EC3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305</TotalTime>
  <Words>253</Words>
  <Application>Microsoft Office PowerPoint</Application>
  <PresentationFormat>On-screen Show (4:3)</PresentationFormat>
  <Paragraphs>25</Paragraphs>
  <Slides>4</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MS PGothic</vt:lpstr>
      <vt:lpstr>MS PGothic</vt:lpstr>
      <vt:lpstr>Arial</vt:lpstr>
      <vt:lpstr>Calibri</vt:lpstr>
      <vt:lpstr>Geneva</vt:lpstr>
      <vt:lpstr>Helvetica</vt:lpstr>
      <vt:lpstr>FNAL_TemplateMac_060514</vt:lpstr>
      <vt:lpstr>Fermilab: Footer Only</vt:lpstr>
      <vt:lpstr>Q1 Status Report and Forecast – RFQ</vt:lpstr>
      <vt:lpstr>RFQ Schedule Status</vt:lpstr>
      <vt:lpstr>RFQ Financial Status Discussion</vt:lpstr>
      <vt:lpstr>Other Questions, Comments for RFQ</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 one line or two lines</dc:title>
  <dc:creator>Christopher P. Jacobsen x 16350N</dc:creator>
  <cp:lastModifiedBy>Tatiana Hamilton x8486 32216N</cp:lastModifiedBy>
  <cp:revision>20</cp:revision>
  <cp:lastPrinted>2014-01-20T19:40:21Z</cp:lastPrinted>
  <dcterms:created xsi:type="dcterms:W3CDTF">2017-01-20T14:10:06Z</dcterms:created>
  <dcterms:modified xsi:type="dcterms:W3CDTF">2017-01-26T17:30:14Z</dcterms:modified>
</cp:coreProperties>
</file>