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9"/>
  </p:notesMasterIdLst>
  <p:handoutMasterIdLst>
    <p:handoutMasterId r:id="rId10"/>
  </p:handoutMasterIdLst>
  <p:sldIdLst>
    <p:sldId id="287" r:id="rId2"/>
    <p:sldId id="303" r:id="rId3"/>
    <p:sldId id="299" r:id="rId4"/>
    <p:sldId id="309" r:id="rId5"/>
    <p:sldId id="308" r:id="rId6"/>
    <p:sldId id="288" r:id="rId7"/>
    <p:sldId id="307" r:id="rId8"/>
  </p:sldIdLst>
  <p:sldSz cx="9144000" cy="6858000" type="screen4x3"/>
  <p:notesSz cx="6950075" cy="92360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7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1699" cy="461804"/>
          </a:xfrm>
          <a:prstGeom prst="rect">
            <a:avLst/>
          </a:prstGeom>
        </p:spPr>
        <p:txBody>
          <a:bodyPr vert="horz" lIns="92474" tIns="46237" rIns="92474" bIns="4623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9" y="0"/>
            <a:ext cx="3011699" cy="461804"/>
          </a:xfrm>
          <a:prstGeom prst="rect">
            <a:avLst/>
          </a:prstGeom>
        </p:spPr>
        <p:txBody>
          <a:bodyPr vert="horz" wrap="square" lIns="92474" tIns="46237" rIns="92474" bIns="4623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1/27/2017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2668"/>
            <a:ext cx="3011699" cy="461804"/>
          </a:xfrm>
          <a:prstGeom prst="rect">
            <a:avLst/>
          </a:prstGeom>
        </p:spPr>
        <p:txBody>
          <a:bodyPr vert="horz" lIns="92474" tIns="46237" rIns="92474" bIns="4623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9" y="8772668"/>
            <a:ext cx="3011699" cy="461804"/>
          </a:xfrm>
          <a:prstGeom prst="rect">
            <a:avLst/>
          </a:prstGeom>
        </p:spPr>
        <p:txBody>
          <a:bodyPr vert="horz" wrap="square" lIns="92474" tIns="46237" rIns="92474" bIns="4623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1699" cy="461804"/>
          </a:xfrm>
          <a:prstGeom prst="rect">
            <a:avLst/>
          </a:prstGeom>
        </p:spPr>
        <p:txBody>
          <a:bodyPr vert="horz" lIns="92474" tIns="46237" rIns="92474" bIns="4623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9" y="0"/>
            <a:ext cx="3011699" cy="461804"/>
          </a:xfrm>
          <a:prstGeom prst="rect">
            <a:avLst/>
          </a:prstGeom>
        </p:spPr>
        <p:txBody>
          <a:bodyPr vert="horz" wrap="square" lIns="92474" tIns="46237" rIns="92474" bIns="4623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1/27/2017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74" tIns="46237" rIns="92474" bIns="46237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74" tIns="46237" rIns="92474" bIns="46237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2668"/>
            <a:ext cx="3011699" cy="461804"/>
          </a:xfrm>
          <a:prstGeom prst="rect">
            <a:avLst/>
          </a:prstGeom>
        </p:spPr>
        <p:txBody>
          <a:bodyPr vert="horz" lIns="92474" tIns="46237" rIns="92474" bIns="4623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9" y="8772668"/>
            <a:ext cx="3011699" cy="461804"/>
          </a:xfrm>
          <a:prstGeom prst="rect">
            <a:avLst/>
          </a:prstGeom>
        </p:spPr>
        <p:txBody>
          <a:bodyPr vert="horz" wrap="square" lIns="92474" tIns="46237" rIns="92474" bIns="4623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E1B7A-C9FE-433C-8E52-151576F5AFC0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6180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EAD63FCB-C847-421A-A82C-644CA8D55BDB}" type="datetime1">
              <a:rPr lang="en-US" altLang="en-US"/>
              <a:pPr/>
              <a:t>1/27/2017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A0E092C4-48F6-48C5-B2B3-815670E99CE7}" type="datetime1">
              <a:rPr lang="en-US" altLang="en-US"/>
              <a:pPr/>
              <a:t>1/27/2017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DD380D08-F2CA-47D3-B2B9-BCFDF76A6561}" type="datetime1">
              <a:rPr lang="en-US" altLang="en-US"/>
              <a:pPr/>
              <a:t>1/27/2017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866E9CA-C242-476E-AC96-726DAD61F4C9}" type="datetime1">
              <a:rPr lang="en-US" altLang="en-US"/>
              <a:pPr/>
              <a:t>1/27/2017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05/18/2016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b="1"/>
              <a:t>UUP PMG - R. Alber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1285E4-9665-4D24-8215-C92E9E290B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869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F478486A-2EA2-4759-824C-EE1AD3861CE4}" type="datetime1">
              <a:rPr lang="en-US" altLang="en-US"/>
              <a:pPr/>
              <a:t>1/27/2017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27"/>
            <a:ext cx="8915400" cy="940314"/>
          </a:xfrm>
        </p:spPr>
        <p:txBody>
          <a:bodyPr/>
          <a:lstStyle/>
          <a:p>
            <a:r>
              <a:rPr lang="en-US" u="sng" dirty="0"/>
              <a:t>CMTF ICW Pipe Loop : </a:t>
            </a:r>
            <a:br>
              <a:rPr lang="en-US" sz="1600" b="0" dirty="0"/>
            </a:br>
            <a:r>
              <a:rPr lang="en-US" sz="1600" b="0" dirty="0"/>
              <a:t>	-  CMTF </a:t>
            </a:r>
            <a:r>
              <a:rPr lang="en-US" sz="1600" b="0" dirty="0" err="1"/>
              <a:t>Cryomodule</a:t>
            </a:r>
            <a:r>
              <a:rPr lang="en-US" sz="1600" b="0" dirty="0"/>
              <a:t> ceases running on Feb. 17 </a:t>
            </a:r>
            <a:br>
              <a:rPr lang="en-US" sz="1600" b="0" dirty="0"/>
            </a:br>
            <a:r>
              <a:rPr lang="en-US" sz="1600" b="0" dirty="0"/>
              <a:t>	-  CMTF Campus ICW service off line on Feb. 23</a:t>
            </a:r>
            <a:endParaRPr lang="en-US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0D08-F2CA-47D3-B2B9-BCFDF76A6561}" type="datetime1">
              <a:rPr lang="en-US" altLang="en-US" smtClean="0"/>
              <a:pPr/>
              <a:t>1/27/2017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R. Foutch / ICW Backbone Piping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5131-D98E-4CC9-8879-1D32CC470D9D}" type="slidenum">
              <a:rPr lang="en-US" altLang="en-US" smtClean="0"/>
              <a:pPr/>
              <a:t>1</a:t>
            </a:fld>
            <a:endParaRPr lang="en-US" altLang="en-US"/>
          </a:p>
        </p:txBody>
      </p:sp>
      <p:pic>
        <p:nvPicPr>
          <p:cNvPr id="18" name="Content Placeholder 17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7" y="972842"/>
            <a:ext cx="6878878" cy="5063619"/>
          </a:xfrm>
        </p:spPr>
      </p:pic>
      <p:sp>
        <p:nvSpPr>
          <p:cNvPr id="3" name="Rectangle 2"/>
          <p:cNvSpPr/>
          <p:nvPr/>
        </p:nvSpPr>
        <p:spPr>
          <a:xfrm rot="2601809">
            <a:off x="3380914" y="2171370"/>
            <a:ext cx="301444" cy="2515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000132" y="1186850"/>
            <a:ext cx="30305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Delivered CMTF Pump Station</a:t>
            </a:r>
          </a:p>
          <a:p>
            <a:r>
              <a:rPr lang="en-US" sz="1400" b="1" dirty="0">
                <a:solidFill>
                  <a:srgbClr val="FFFF00"/>
                </a:solidFill>
              </a:rPr>
              <a:t>Dec.  29 – Start up scheduled for Feb. 23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662484" y="1632886"/>
            <a:ext cx="15420" cy="56636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125415" y="341644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1672433" y="4753448"/>
            <a:ext cx="24668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Pump Station power Connection to switch at NML  To be completed early In Feb.</a:t>
            </a:r>
          </a:p>
        </p:txBody>
      </p:sp>
      <p:sp>
        <p:nvSpPr>
          <p:cNvPr id="30" name="Rectangle 29"/>
          <p:cNvSpPr/>
          <p:nvPr/>
        </p:nvSpPr>
        <p:spPr>
          <a:xfrm rot="12993627">
            <a:off x="3298774" y="3707149"/>
            <a:ext cx="148654" cy="10979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043008" y="5122780"/>
            <a:ext cx="1844747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12981" y="2976438"/>
            <a:ext cx="1751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</a:rPr>
              <a:t>ICW Intake &amp; Discharge Piping Tie in Completed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864264" y="2492092"/>
            <a:ext cx="813640" cy="63874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102451" y="1752437"/>
            <a:ext cx="2155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Communication Line to be completed early Feb.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4778829" y="1900068"/>
            <a:ext cx="373298" cy="45388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4993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CMTF Pump House Installation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0D08-F2CA-47D3-B2B9-BCFDF76A6561}" type="datetime1">
              <a:rPr lang="en-US" altLang="en-US" smtClean="0"/>
              <a:pPr/>
              <a:t>1/27/2017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R. Foutch | ICW Backbone Piping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5131-D98E-4CC9-8879-1D32CC470D9D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7" y="988827"/>
            <a:ext cx="3253562" cy="22541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665" y="3702217"/>
            <a:ext cx="3253562" cy="23535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228" y="988827"/>
            <a:ext cx="3253562" cy="225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69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Swan Lake Construction Activities </a:t>
            </a:r>
          </a:p>
        </p:txBody>
      </p:sp>
      <p:pic>
        <p:nvPicPr>
          <p:cNvPr id="7" name="Content Placeholder 6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14" y="1068747"/>
            <a:ext cx="7659210" cy="4987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0D08-F2CA-47D3-B2B9-BCFDF76A6561}" type="datetime1">
              <a:rPr lang="en-US" altLang="en-US" smtClean="0"/>
              <a:pPr/>
              <a:t>1/27/2017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R. Foutch | ICW Backbone Piping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5131-D98E-4CC9-8879-1D32CC470D9D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8" name="Oval 7"/>
          <p:cNvSpPr/>
          <p:nvPr/>
        </p:nvSpPr>
        <p:spPr>
          <a:xfrm>
            <a:off x="4803111" y="1848897"/>
            <a:ext cx="381838" cy="39188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4722724" y="1778558"/>
            <a:ext cx="160773" cy="140677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14" idx="0"/>
          </p:cNvCxnSpPr>
          <p:nvPr/>
        </p:nvCxnSpPr>
        <p:spPr>
          <a:xfrm flipH="1">
            <a:off x="3323743" y="1778558"/>
            <a:ext cx="1398981" cy="2401556"/>
          </a:xfrm>
          <a:prstGeom prst="line">
            <a:avLst/>
          </a:prstGeom>
          <a:ln w="508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235569" y="4180114"/>
            <a:ext cx="176347" cy="243924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4898571" y="2461846"/>
            <a:ext cx="1642906" cy="1235947"/>
          </a:xfrm>
          <a:prstGeom prst="line">
            <a:avLst/>
          </a:prstGeom>
          <a:ln w="508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8" idx="4"/>
          </p:cNvCxnSpPr>
          <p:nvPr/>
        </p:nvCxnSpPr>
        <p:spPr>
          <a:xfrm flipH="1">
            <a:off x="4883497" y="2240782"/>
            <a:ext cx="110533" cy="221064"/>
          </a:xfrm>
          <a:prstGeom prst="line">
            <a:avLst/>
          </a:prstGeom>
          <a:ln w="508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5720024" y="3225521"/>
            <a:ext cx="389374" cy="47227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627104" y="1087176"/>
            <a:ext cx="28494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Swan Lake Pump House vault complete :  Pump house delivery March 2017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4073236" y="1900227"/>
            <a:ext cx="865527" cy="19008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31114" y="4615198"/>
            <a:ext cx="406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Outbound Pine St Closing - March  2017 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5507665" y="3536952"/>
            <a:ext cx="335271" cy="992518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3997666" y="4529470"/>
            <a:ext cx="1510000" cy="311431"/>
          </a:xfrm>
          <a:prstGeom prst="line">
            <a:avLst/>
          </a:prstGeom>
          <a:ln w="34925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452437" y="2404689"/>
            <a:ext cx="1303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Pine St</a:t>
            </a:r>
          </a:p>
        </p:txBody>
      </p:sp>
      <p:sp>
        <p:nvSpPr>
          <p:cNvPr id="60" name="TextBox 59"/>
          <p:cNvSpPr txBox="1"/>
          <p:nvPr/>
        </p:nvSpPr>
        <p:spPr>
          <a:xfrm rot="190045">
            <a:off x="446883" y="1671785"/>
            <a:ext cx="1529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Pine St</a:t>
            </a:r>
            <a:r>
              <a:rPr lang="en-US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65" name="TextBox 64"/>
          <p:cNvSpPr txBox="1"/>
          <p:nvPr/>
        </p:nvSpPr>
        <p:spPr>
          <a:xfrm rot="18400138">
            <a:off x="6425813" y="2321765"/>
            <a:ext cx="1470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Road A-2</a:t>
            </a:r>
          </a:p>
        </p:txBody>
      </p:sp>
      <p:sp>
        <p:nvSpPr>
          <p:cNvPr id="66" name="TextBox 65"/>
          <p:cNvSpPr txBox="1"/>
          <p:nvPr/>
        </p:nvSpPr>
        <p:spPr>
          <a:xfrm rot="2297315">
            <a:off x="6526146" y="4396233"/>
            <a:ext cx="1592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Road D</a:t>
            </a:r>
          </a:p>
        </p:txBody>
      </p:sp>
      <p:sp>
        <p:nvSpPr>
          <p:cNvPr id="67" name="TextBox 66"/>
          <p:cNvSpPr txBox="1"/>
          <p:nvPr/>
        </p:nvSpPr>
        <p:spPr>
          <a:xfrm rot="2282864">
            <a:off x="6179225" y="4934086"/>
            <a:ext cx="1714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Road D</a:t>
            </a:r>
          </a:p>
        </p:txBody>
      </p:sp>
    </p:spTree>
    <p:extLst>
      <p:ext uri="{BB962C8B-B14F-4D97-AF65-F5344CB8AC3E}">
        <p14:creationId xmlns:p14="http://schemas.microsoft.com/office/powerpoint/2010/main" val="3528501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ICW Reduction and Demolition Work at Casey’s Pond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/>
              <a:t>1/5/2017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R. Foutch | ICW Backbone Piping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5131-D98E-4CC9-8879-1D32CC470D9D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51" y="1042988"/>
            <a:ext cx="7708611" cy="4987925"/>
          </a:xfrm>
        </p:spPr>
      </p:pic>
    </p:spTree>
    <p:extLst>
      <p:ext uri="{BB962C8B-B14F-4D97-AF65-F5344CB8AC3E}">
        <p14:creationId xmlns:p14="http://schemas.microsoft.com/office/powerpoint/2010/main" val="4292318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19431"/>
          </a:xfrm>
        </p:spPr>
        <p:txBody>
          <a:bodyPr/>
          <a:lstStyle/>
          <a:p>
            <a:r>
              <a:rPr lang="en-US" dirty="0"/>
              <a:t>ICW Reduction – Demolition &amp; Installation of new Discharge Piping at Casey’s Pond – Completed Jan. 3 - Jan. 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887" y="640614"/>
            <a:ext cx="8672513" cy="5579826"/>
          </a:xfrm>
        </p:spPr>
        <p:txBody>
          <a:bodyPr/>
          <a:lstStyle/>
          <a:p>
            <a:r>
              <a:rPr lang="en-US" u="sng" dirty="0" err="1"/>
              <a:t>Demoliton</a:t>
            </a:r>
            <a:r>
              <a:rPr lang="en-US" u="sng" dirty="0"/>
              <a:t> of Discharge Piping / Com. &amp; Power Duct Bank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u="sng" dirty="0"/>
              <a:t>Installation of New Discharge Piping &amp; Retaining Wall</a:t>
            </a:r>
          </a:p>
          <a:p>
            <a:endParaRPr lang="en-US" u="sng" dirty="0"/>
          </a:p>
          <a:p>
            <a:endParaRPr lang="en-US" u="sng" dirty="0"/>
          </a:p>
          <a:p>
            <a:endParaRPr lang="en-US" u="sng" dirty="0"/>
          </a:p>
          <a:p>
            <a:endParaRPr lang="en-US" u="sng" dirty="0"/>
          </a:p>
          <a:p>
            <a:endParaRPr lang="en-US" u="sng" dirty="0"/>
          </a:p>
          <a:p>
            <a:r>
              <a:rPr lang="en-US" u="sng" dirty="0"/>
              <a:t>ICW Backbone Piping Project – Completion Date: Sept. 2017</a:t>
            </a:r>
          </a:p>
          <a:p>
            <a:endParaRPr lang="en-US" u="sng" dirty="0"/>
          </a:p>
          <a:p>
            <a:endParaRPr lang="en-US" u="sng" dirty="0"/>
          </a:p>
          <a:p>
            <a:endParaRPr lang="en-US" u="sng" dirty="0"/>
          </a:p>
          <a:p>
            <a:endParaRPr lang="en-US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0D08-F2CA-47D3-B2B9-BCFDF76A6561}" type="datetime1">
              <a:rPr lang="en-US" altLang="en-US" smtClean="0"/>
              <a:pPr/>
              <a:t>1/27/2017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5131-D98E-4CC9-8879-1D32CC470D9D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1165345"/>
            <a:ext cx="3162078" cy="20690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143" y="1165345"/>
            <a:ext cx="3104708" cy="20690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4" y="3797569"/>
            <a:ext cx="3162079" cy="20137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3264" y="3797569"/>
            <a:ext cx="3104709" cy="201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19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Master Substation Construction Progress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43199" y="1425166"/>
            <a:ext cx="2079524" cy="8528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259488" y="1743191"/>
            <a:ext cx="2079524" cy="8528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2644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z="1200" dirty="0"/>
              <a:t>R. Foutch / Master Substation Site Construction		01/05/2017		</a:t>
            </a:r>
            <a:endParaRPr lang="en-US" sz="1200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285E4-9665-4D24-8215-C92E9E290B51}" type="slidenum">
              <a:rPr lang="en-US" altLang="en-US" sz="1200" smtClean="0"/>
              <a:pPr/>
              <a:t>6</a:t>
            </a:fld>
            <a:endParaRPr lang="en-US" alt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5032"/>
            <a:ext cx="7899991" cy="527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32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 Substation – Meade / ABB / Com Ed - Installation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Energization with Com Ed Completed – Jan. 13, 2017</a:t>
            </a:r>
          </a:p>
          <a:p>
            <a:r>
              <a:rPr lang="en-US" dirty="0"/>
              <a:t>Energized to 345 KV End of Line Breaker:  CB 120</a:t>
            </a:r>
          </a:p>
          <a:p>
            <a:r>
              <a:rPr lang="en-US" dirty="0"/>
              <a:t>HV Testing in progress</a:t>
            </a:r>
          </a:p>
          <a:p>
            <a:r>
              <a:rPr lang="en-US" dirty="0"/>
              <a:t>Troubleshooting Controls </a:t>
            </a:r>
          </a:p>
          <a:p>
            <a:pPr lvl="1"/>
            <a:r>
              <a:rPr lang="en-US" dirty="0"/>
              <a:t>Switchgear inside Control Bldg.</a:t>
            </a:r>
          </a:p>
          <a:p>
            <a:pPr lvl="1"/>
            <a:r>
              <a:rPr lang="en-US" dirty="0"/>
              <a:t>Transformers </a:t>
            </a:r>
          </a:p>
          <a:p>
            <a:pPr lvl="1"/>
            <a:r>
              <a:rPr lang="en-US" dirty="0"/>
              <a:t>Switchyard Equipment</a:t>
            </a:r>
          </a:p>
          <a:p>
            <a:r>
              <a:rPr lang="en-US" dirty="0"/>
              <a:t>Overhead 345 KV lines scheduled to be energized : Week of Feb. 13.</a:t>
            </a:r>
          </a:p>
          <a:p>
            <a:r>
              <a:rPr lang="en-US" dirty="0"/>
              <a:t>Facilities Management coordinating Feeder in-service dates </a:t>
            </a:r>
          </a:p>
          <a:p>
            <a:r>
              <a:rPr lang="en-US" dirty="0"/>
              <a:t>Meade - MSS Project Completion Date: March 2017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0D08-F2CA-47D3-B2B9-BCFDF76A6561}" type="datetime1">
              <a:rPr lang="en-US" altLang="en-US" smtClean="0"/>
              <a:pPr/>
              <a:t>1/27/2017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R. Foutch | Master Substation Site Construction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5131-D98E-4CC9-8879-1D32CC470D9D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4782105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5522</TotalTime>
  <Words>292</Words>
  <Application>Microsoft Office PowerPoint</Application>
  <PresentationFormat>On-screen Show (4:3)</PresentationFormat>
  <Paragraphs>65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MS PGothic</vt:lpstr>
      <vt:lpstr>MS PGothic</vt:lpstr>
      <vt:lpstr>Arial</vt:lpstr>
      <vt:lpstr>Calibri</vt:lpstr>
      <vt:lpstr>Geneva</vt:lpstr>
      <vt:lpstr>Helvetica</vt:lpstr>
      <vt:lpstr>Fermilab: Footer Only</vt:lpstr>
      <vt:lpstr>CMTF ICW Pipe Loop :   -  CMTF Cryomodule ceases running on Feb. 17   -  CMTF Campus ICW service off line on Feb. 23</vt:lpstr>
      <vt:lpstr>CMTF Pump House Installation </vt:lpstr>
      <vt:lpstr>Swan Lake Construction Activities </vt:lpstr>
      <vt:lpstr>ICW Reduction and Demolition Work at Casey’s Pond </vt:lpstr>
      <vt:lpstr>ICW Reduction – Demolition &amp; Installation of new Discharge Piping at Casey’s Pond – Completed Jan. 3 - Jan. 20</vt:lpstr>
      <vt:lpstr>Master Substation Construction Progress </vt:lpstr>
      <vt:lpstr>Master Substation – Meade / ABB / Com Ed - Installation 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— one line or two lines</dc:title>
  <dc:creator>Charles A. Federowicz x3182 06779N</dc:creator>
  <cp:lastModifiedBy>Duane Newhart</cp:lastModifiedBy>
  <cp:revision>273</cp:revision>
  <cp:lastPrinted>2016-01-11T20:48:44Z</cp:lastPrinted>
  <dcterms:created xsi:type="dcterms:W3CDTF">2015-10-16T20:37:58Z</dcterms:created>
  <dcterms:modified xsi:type="dcterms:W3CDTF">2017-01-27T14:34:07Z</dcterms:modified>
</cp:coreProperties>
</file>