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0"/>
  </p:notesMasterIdLst>
  <p:handoutMasterIdLst>
    <p:handoutMasterId r:id="rId21"/>
  </p:handoutMasterIdLst>
  <p:sldIdLst>
    <p:sldId id="294" r:id="rId2"/>
    <p:sldId id="322" r:id="rId3"/>
    <p:sldId id="323" r:id="rId4"/>
    <p:sldId id="305" r:id="rId5"/>
    <p:sldId id="313" r:id="rId6"/>
    <p:sldId id="311" r:id="rId7"/>
    <p:sldId id="304" r:id="rId8"/>
    <p:sldId id="307" r:id="rId9"/>
    <p:sldId id="308" r:id="rId10"/>
    <p:sldId id="314" r:id="rId11"/>
    <p:sldId id="310" r:id="rId12"/>
    <p:sldId id="317" r:id="rId13"/>
    <p:sldId id="318" r:id="rId14"/>
    <p:sldId id="319" r:id="rId15"/>
    <p:sldId id="320" r:id="rId16"/>
    <p:sldId id="321" r:id="rId17"/>
    <p:sldId id="300" r:id="rId18"/>
    <p:sldId id="278" r:id="rId1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 snapToGrid="0" snapToObjects="1" showGuides="1">
      <p:cViewPr varScale="1">
        <p:scale>
          <a:sx n="120" d="100"/>
          <a:sy n="120" d="100"/>
        </p:scale>
        <p:origin x="96" y="510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1/30/2017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1/30/2017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1/30/2017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1/30/2017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1/30/2017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-ad.fnal.gov/ops/schedule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jp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gif"/><Relationship Id="rId15" Type="http://schemas.openxmlformats.org/officeDocument/2006/relationships/image" Target="../media/image32.jpg"/><Relationship Id="rId10" Type="http://schemas.openxmlformats.org/officeDocument/2006/relationships/image" Target="../media/image27.png"/><Relationship Id="rId4" Type="http://schemas.openxmlformats.org/officeDocument/2006/relationships/image" Target="../media/image21.jpg"/><Relationship Id="rId9" Type="http://schemas.openxmlformats.org/officeDocument/2006/relationships/image" Target="../media/image26.jpg"/><Relationship Id="rId1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Accelerator Division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Duane Newhart	</a:t>
            </a:r>
          </a:p>
          <a:p>
            <a:r>
              <a:rPr lang="en-US" dirty="0"/>
              <a:t>All Experimenters’ Meeting/Lab Status Meeting</a:t>
            </a:r>
          </a:p>
          <a:p>
            <a:r>
              <a:rPr lang="en-US" dirty="0"/>
              <a:t>30 January 2017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1/30/2017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February 2017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3030" t="18529" r="1009" b="8852"/>
          <a:stretch/>
        </p:blipFill>
        <p:spPr>
          <a:xfrm>
            <a:off x="222250" y="521297"/>
            <a:ext cx="8686800" cy="4116964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614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1/30/2017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March 2017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4500" t="17174" r="500" b="7005"/>
          <a:stretch/>
        </p:blipFill>
        <p:spPr>
          <a:xfrm>
            <a:off x="222250" y="521297"/>
            <a:ext cx="8686800" cy="4090460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40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1/30/2017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15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7338" b="67794"/>
          <a:stretch/>
        </p:blipFill>
        <p:spPr>
          <a:xfrm>
            <a:off x="228600" y="509722"/>
            <a:ext cx="8686800" cy="4062278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190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1/30/2017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27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8854" b="66313"/>
          <a:stretch/>
        </p:blipFill>
        <p:spPr>
          <a:xfrm>
            <a:off x="222250" y="509722"/>
            <a:ext cx="8686800" cy="4109986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9030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1/30/2017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28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7630" b="67501"/>
          <a:stretch/>
        </p:blipFill>
        <p:spPr>
          <a:xfrm>
            <a:off x="222250" y="509721"/>
            <a:ext cx="8686800" cy="4102035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41830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1/30/2017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8347" b="63906"/>
          <a:stretch/>
        </p:blipFill>
        <p:spPr>
          <a:xfrm>
            <a:off x="222250" y="509722"/>
            <a:ext cx="8686800" cy="4109986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2464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1/30/2017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2</a:t>
            </a:r>
            <a:r>
              <a:rPr lang="en-US" baseline="30000" dirty="0"/>
              <a:t>nd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8796" b="66336"/>
          <a:stretch/>
        </p:blipFill>
        <p:spPr>
          <a:xfrm>
            <a:off x="222250" y="509722"/>
            <a:ext cx="8686800" cy="4109986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3976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Schedule can be accessed from the Operations Department Home Page</a:t>
            </a:r>
          </a:p>
          <a:p>
            <a:pPr lvl="1"/>
            <a:r>
              <a:rPr lang="en-US" dirty="0"/>
              <a:t>Schedules -&gt; </a:t>
            </a:r>
            <a:r>
              <a:rPr lang="en-US" dirty="0">
                <a:hlinkClick r:id="rId2"/>
              </a:rPr>
              <a:t>Operations Schedule</a:t>
            </a:r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r>
              <a:rPr lang="en-US" dirty="0"/>
              <a:t>Direct link to schedule</a:t>
            </a:r>
          </a:p>
          <a:p>
            <a:pPr lvl="1"/>
            <a:r>
              <a:rPr lang="en-US" dirty="0">
                <a:hlinkClick r:id="rId2"/>
              </a:rPr>
              <a:t>http://www-ad.fnal.gov/ops/schedule.html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and Links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1/30/2017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371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5BEE78-B906-EA4C-8535-5AE4E63B4DB3}" type="datetime1">
              <a:rPr lang="en-US" smtClean="0"/>
              <a:t>1/30/2017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Collaborations / Partnerships / Members [22pt Bold]</a:t>
            </a:r>
          </a:p>
        </p:txBody>
      </p:sp>
      <p:pic>
        <p:nvPicPr>
          <p:cNvPr id="43" name="Picture Placeholder 26" descr="pisa2.jpg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00" b="-37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4" name="Picture Placeholder 27" descr="purdue.jpg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082" b="-6308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5" name="Picture Placeholder 28" descr="rice.jpg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13" b="-452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1" name="Picture Placeholder 29" descr="ucirvine.gif"/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636" b="-63636"/>
          <a:stretch>
            <a:fillRect/>
          </a:stretch>
        </p:blipFill>
        <p:spPr>
          <a:xfrm>
            <a:off x="5534025" y="2036763"/>
            <a:ext cx="1600200" cy="1200150"/>
          </a:xfrm>
          <a:prstGeom prst="rect">
            <a:avLst/>
          </a:prstGeom>
        </p:spPr>
      </p:pic>
      <p:pic>
        <p:nvPicPr>
          <p:cNvPr id="52" name="Picture Placeholder 30" descr="CERNlogoOutline_K.eps"/>
          <p:cNvPicPr>
            <a:picLocks noGrp="1" noChangeAspect="1"/>
          </p:cNvPicPr>
          <p:nvPr>
            <p:ph type="pic" sz="quarter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63" r="-1526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6" name="Picture Placeholder 19" descr="2000px-Boston_University_Wordmark.svg.png"/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45" b="-306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7" name="Picture Placeholder 20" descr="2012-03-29_16-47-19.555.jpg"/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13" b="-203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0" name="Picture Placeholder 23" descr="Lewis-University-Logo.jpg"/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1" name="Picture Placeholder 24" descr="kansas.png"/>
          <p:cNvPicPr>
            <a:picLocks noGrp="1" noChangeAspect="1"/>
          </p:cNvPicPr>
          <p:nvPr>
            <p:ph type="pic" sz="quarter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3" b="-878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2" name="Picture Placeholder 25" descr="northwestern.png"/>
          <p:cNvPicPr>
            <a:picLocks noGrp="1" noChangeAspect="1"/>
          </p:cNvPicPr>
          <p:nvPr>
            <p:ph type="pic" sz="quarter" idx="18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00" b="-12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3" name="Picture Placeholder 31" descr="Color-Seal_Green-Mark_SC_Horizontal.png"/>
          <p:cNvPicPr>
            <a:picLocks noGrp="1" noChangeAspect="1"/>
          </p:cNvPicPr>
          <p:nvPr>
            <p:ph type="pic" sz="quarter" idx="2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377" b="-1743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4" name="Picture Placeholder 32" descr="600px-NSF_Logo_1C.jpg"/>
          <p:cNvPicPr>
            <a:picLocks noGrp="1" noChangeAspect="1"/>
          </p:cNvPicPr>
          <p:nvPr>
            <p:ph type="pic" sz="quarter" idx="25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5" name="Picture Placeholder 33" descr="UIUC_logo.gif"/>
          <p:cNvPicPr>
            <a:picLocks noGrp="1" noChangeAspect="1"/>
          </p:cNvPicPr>
          <p:nvPr>
            <p:ph type="pic" sz="quarter" idx="26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80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 descr="the-university-of-chicago-logo1.jpg"/>
          <p:cNvPicPr>
            <a:picLocks noGrp="1" noChangeAspect="1"/>
          </p:cNvPicPr>
          <p:nvPr>
            <p:ph type="pic" sz="quarter" idx="27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375" b="-10937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 descr="images.png"/>
          <p:cNvPicPr>
            <a:picLocks noGrp="1" noChangeAspect="1"/>
          </p:cNvPicPr>
          <p:nvPr>
            <p:ph type="pic" sz="quarter" idx="28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02" b="-36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138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 January  23, 2017 (0000 hours)</a:t>
            </a:r>
          </a:p>
          <a:p>
            <a:pPr marL="0" indent="0" algn="just">
              <a:buNone/>
            </a:pPr>
            <a:r>
              <a:rPr lang="en-US" sz="1100" dirty="0"/>
              <a:t>To:       January  30, 2017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04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1.89 E19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158.5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6.64 E18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160.8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</a:t>
            </a:r>
            <a:r>
              <a:rPr lang="en-US" sz="1100" b="1" dirty="0">
                <a:solidFill>
                  <a:schemeClr val="tx2"/>
                </a:solidFill>
              </a:rPr>
              <a:t>2.34 E15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	</a:t>
            </a:r>
            <a:r>
              <a:rPr lang="en-US" sz="1100" b="1" dirty="0">
                <a:solidFill>
                  <a:schemeClr val="tx2"/>
                </a:solidFill>
              </a:rPr>
              <a:t>                         83.7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</a:t>
            </a:r>
            <a:r>
              <a:rPr lang="en-US" sz="1100" b="1" dirty="0">
                <a:solidFill>
                  <a:schemeClr val="tx2"/>
                </a:solidFill>
              </a:rPr>
              <a:t>4.57 E14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127.0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</a:t>
            </a:r>
            <a:r>
              <a:rPr lang="en-US" sz="1100" b="1" dirty="0">
                <a:solidFill>
                  <a:schemeClr val="tx2"/>
                </a:solidFill>
              </a:rPr>
              <a:t>2.90 E11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2.9</a:t>
            </a:r>
            <a:r>
              <a:rPr lang="en-US" sz="1100" dirty="0">
                <a:solidFill>
                  <a:schemeClr val="tx2"/>
                </a:solidFill>
              </a:rPr>
              <a:t> 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1/30/2017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112042" y="813598"/>
            <a:ext cx="4373493" cy="3123923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99535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872620" y="509722"/>
            <a:ext cx="7394229" cy="4159255"/>
          </a:xfrm>
        </p:spPr>
      </p:pic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>
          <a:xfrm>
            <a:off x="1551942" y="3864334"/>
            <a:ext cx="6629951" cy="739471"/>
          </a:xfrm>
        </p:spPr>
        <p:txBody>
          <a:bodyPr/>
          <a:lstStyle/>
          <a:p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635.6kW </a:t>
            </a:r>
            <a:r>
              <a:rPr lang="en-U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NuMI</a:t>
            </a:r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SY </a:t>
            </a:r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=&gt; 700 KW </a:t>
            </a:r>
            <a:r>
              <a:rPr lang="en-U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NuMI</a:t>
            </a:r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only</a:t>
            </a:r>
          </a:p>
          <a:p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1 hour beam power record: 715.88 kW (1/25/17 20:25 to 21:25) </a:t>
            </a:r>
            <a:endParaRPr lang="en-US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1/30/2017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Beam Power </a:t>
            </a:r>
          </a:p>
        </p:txBody>
      </p:sp>
    </p:spTree>
    <p:extLst>
      <p:ext uri="{BB962C8B-B14F-4D97-AF65-F5344CB8AC3E}">
        <p14:creationId xmlns:p14="http://schemas.microsoft.com/office/powerpoint/2010/main" val="1902966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1/30/2017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Operation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1130366"/>
            <a:ext cx="4284494" cy="2856329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50905" y="1170365"/>
            <a:ext cx="4164496" cy="2776330"/>
          </a:xfrm>
        </p:spPr>
      </p:pic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7928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1/30/2017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Operation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1127053"/>
            <a:ext cx="4214921" cy="2809947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648199" y="1109626"/>
            <a:ext cx="4267201" cy="2844800"/>
          </a:xfrm>
        </p:spPr>
      </p:pic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5082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LINAC</a:t>
            </a:r>
          </a:p>
          <a:p>
            <a:pPr lvl="1"/>
            <a:r>
              <a:rPr lang="en-US" dirty="0"/>
              <a:t>Running well</a:t>
            </a:r>
          </a:p>
          <a:p>
            <a:pPr lvl="1"/>
            <a:r>
              <a:rPr lang="en-US" dirty="0"/>
              <a:t>Testing Marx modulator on LRF5</a:t>
            </a:r>
          </a:p>
          <a:p>
            <a:pPr lvl="2"/>
            <a:r>
              <a:rPr lang="en-US" dirty="0"/>
              <a:t>Testing suspended last week while investigating PLC code fault</a:t>
            </a:r>
          </a:p>
          <a:p>
            <a:r>
              <a:rPr lang="en-US" dirty="0"/>
              <a:t>Booster</a:t>
            </a:r>
          </a:p>
          <a:p>
            <a:pPr lvl="1"/>
            <a:r>
              <a:rPr lang="en-US" dirty="0"/>
              <a:t>Running well</a:t>
            </a:r>
          </a:p>
          <a:p>
            <a:pPr lvl="1"/>
            <a:r>
              <a:rPr lang="en-US" dirty="0"/>
              <a:t>New shielding assessment</a:t>
            </a:r>
          </a:p>
          <a:p>
            <a:r>
              <a:rPr lang="en-US" dirty="0"/>
              <a:t>MI/RR</a:t>
            </a:r>
          </a:p>
          <a:p>
            <a:pPr lvl="1"/>
            <a:r>
              <a:rPr lang="en-US" dirty="0" err="1"/>
              <a:t>Slipstacking</a:t>
            </a:r>
            <a:r>
              <a:rPr lang="en-US" dirty="0"/>
              <a:t> 6+6</a:t>
            </a:r>
          </a:p>
          <a:p>
            <a:pPr lvl="0"/>
            <a:r>
              <a:rPr lang="en-US" dirty="0" err="1"/>
              <a:t>NuMI</a:t>
            </a:r>
            <a:endParaRPr lang="en-US" dirty="0"/>
          </a:p>
          <a:p>
            <a:pPr lvl="1"/>
            <a:r>
              <a:rPr lang="en-US" dirty="0"/>
              <a:t>Running at ~630 kW with Switchyard</a:t>
            </a:r>
          </a:p>
          <a:p>
            <a:pPr lvl="1"/>
            <a:r>
              <a:rPr lang="en-US" dirty="0"/>
              <a:t>Ran at ~700 kW without Switchyard</a:t>
            </a:r>
          </a:p>
          <a:p>
            <a:pPr lvl="2"/>
            <a:r>
              <a:rPr lang="en-US" dirty="0"/>
              <a:t>New 1 hour beam power record</a:t>
            </a:r>
          </a:p>
          <a:p>
            <a:pPr lvl="3"/>
            <a:r>
              <a:rPr lang="en-US" dirty="0"/>
              <a:t>715 kW (1/25/17)</a:t>
            </a:r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marL="282575" lvl="1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3905682"/>
          </a:xfrm>
        </p:spPr>
        <p:txBody>
          <a:bodyPr/>
          <a:lstStyle/>
          <a:p>
            <a:r>
              <a:rPr lang="en-US" dirty="0"/>
              <a:t>Booster Neutrino Beamline (BNB)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Switchyard</a:t>
            </a:r>
          </a:p>
          <a:p>
            <a:pPr lvl="1"/>
            <a:r>
              <a:rPr lang="en-US" dirty="0" err="1"/>
              <a:t>MCenter</a:t>
            </a:r>
            <a:r>
              <a:rPr lang="en-US" dirty="0"/>
              <a:t>, </a:t>
            </a:r>
            <a:r>
              <a:rPr lang="en-US" dirty="0" err="1"/>
              <a:t>MTest</a:t>
            </a:r>
            <a:r>
              <a:rPr lang="en-US" dirty="0"/>
              <a:t>, and </a:t>
            </a:r>
            <a:r>
              <a:rPr lang="en-US" dirty="0" err="1"/>
              <a:t>SeaQuest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Beam available</a:t>
            </a:r>
          </a:p>
          <a:p>
            <a:r>
              <a:rPr lang="en-US" dirty="0"/>
              <a:t>General</a:t>
            </a:r>
          </a:p>
          <a:p>
            <a:pPr lvl="1"/>
            <a:r>
              <a:rPr lang="en-US" dirty="0"/>
              <a:t>No Downtime Planned</a:t>
            </a:r>
          </a:p>
          <a:p>
            <a:pPr lvl="2"/>
            <a:r>
              <a:rPr lang="en-US" dirty="0"/>
              <a:t>Next Downtime in late February or early March</a:t>
            </a:r>
          </a:p>
          <a:p>
            <a:pPr lvl="2"/>
            <a:r>
              <a:rPr lang="en-US" dirty="0"/>
              <a:t>Coordinating downtime with MSS commissioning</a:t>
            </a:r>
          </a:p>
          <a:p>
            <a:pPr marL="577850" lvl="2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1/30/2017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7347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1/30/2017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MI-12 Communication Duct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541688"/>
            <a:ext cx="3627783" cy="2720837"/>
          </a:xfrm>
        </p:spPr>
      </p:pic>
      <p:sp>
        <p:nvSpPr>
          <p:cNvPr id="9" name="TextBox 8"/>
          <p:cNvSpPr txBox="1"/>
          <p:nvPr/>
        </p:nvSpPr>
        <p:spPr>
          <a:xfrm>
            <a:off x="3988881" y="509723"/>
            <a:ext cx="4926520" cy="370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800" dirty="0">
                <a:ln w="0"/>
                <a:solidFill>
                  <a:srgbClr val="003087"/>
                </a:solidFill>
                <a:effectLst>
                  <a:outerShdw blurRad="38100" dist="19050" dir="2700000" algn="tl" rotWithShape="0">
                    <a:srgbClr val="003087">
                      <a:alpha val="40000"/>
                    </a:srgbClr>
                  </a:outerShdw>
                </a:effectLst>
                <a:latin typeface="Helvetica"/>
              </a:rPr>
              <a:t>Summary</a:t>
            </a:r>
          </a:p>
          <a:p>
            <a:pPr marL="230188" lvl="0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700" dirty="0">
                <a:solidFill>
                  <a:srgbClr val="505050"/>
                </a:solidFill>
                <a:latin typeface="Helvetica"/>
              </a:rPr>
              <a:t>Emergency Repair Plan In Place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Need 2 hour notification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Vendor has cable</a:t>
            </a:r>
          </a:p>
          <a:p>
            <a:pPr marL="230188" lvl="0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700" dirty="0">
                <a:solidFill>
                  <a:srgbClr val="505050"/>
                </a:solidFill>
                <a:latin typeface="Helvetica"/>
              </a:rPr>
              <a:t>New Communications Duct Plan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Communications duct installation</a:t>
            </a:r>
          </a:p>
          <a:p>
            <a:pPr marL="803275" lvl="2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New duct installed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New fiber cable has been delivered</a:t>
            </a:r>
          </a:p>
          <a:p>
            <a:pPr marL="1025525" lvl="2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Electricians notified</a:t>
            </a:r>
          </a:p>
          <a:p>
            <a:pPr marL="1025525" lvl="2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Installation pending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Hope to move to new cable in March</a:t>
            </a:r>
          </a:p>
          <a:p>
            <a:pPr marL="1025525" lvl="2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Coordinate downtime with Master </a:t>
            </a:r>
            <a:r>
              <a:rPr lang="en-US" sz="1500" dirty="0" err="1">
                <a:solidFill>
                  <a:srgbClr val="505050"/>
                </a:solidFill>
                <a:latin typeface="Helvetica"/>
                <a:ea typeface="ＭＳ Ｐゴシック" charset="0"/>
              </a:rPr>
              <a:t>SubStation</a:t>
            </a: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 outages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509" y="3294491"/>
            <a:ext cx="3655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Damaged on 10/24/16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Protected from further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Provides timing/date to Neutrino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Experiments running fine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9152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PIP-II Injector Test</a:t>
            </a:r>
          </a:p>
          <a:p>
            <a:pPr lvl="1"/>
            <a:r>
              <a:rPr lang="en-US" dirty="0"/>
              <a:t>RFQ operation</a:t>
            </a:r>
          </a:p>
          <a:p>
            <a:pPr lvl="2"/>
            <a:r>
              <a:rPr lang="en-US" dirty="0"/>
              <a:t>Emittance measurements with new scanner look good</a:t>
            </a:r>
          </a:p>
          <a:p>
            <a:pPr lvl="2"/>
            <a:r>
              <a:rPr lang="en-US" dirty="0"/>
              <a:t>Shutdown to install 30 degree bend magnet in Low Energy Beam Transport (LEBT)</a:t>
            </a:r>
          </a:p>
          <a:p>
            <a:pPr lvl="2"/>
            <a:r>
              <a:rPr lang="en-US" dirty="0"/>
              <a:t>Down for ~4-5 weeks</a:t>
            </a:r>
          </a:p>
          <a:p>
            <a:pPr lvl="2"/>
            <a:r>
              <a:rPr lang="en-US" dirty="0"/>
              <a:t>Performed maintenance</a:t>
            </a:r>
          </a:p>
          <a:p>
            <a:pPr lvl="1"/>
            <a:r>
              <a:rPr lang="en-US" dirty="0"/>
              <a:t>Plans for the week</a:t>
            </a:r>
          </a:p>
          <a:p>
            <a:pPr lvl="2"/>
            <a:r>
              <a:rPr lang="en-US" dirty="0"/>
              <a:t>Shutdown for magnet installation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700017" y="686101"/>
            <a:ext cx="4215383" cy="37407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FAST</a:t>
            </a:r>
          </a:p>
          <a:p>
            <a:pPr lvl="1"/>
            <a:r>
              <a:rPr lang="en-US" dirty="0"/>
              <a:t>No gun operation</a:t>
            </a:r>
          </a:p>
          <a:p>
            <a:pPr lvl="1"/>
            <a:r>
              <a:rPr lang="en-US" dirty="0"/>
              <a:t>Drive laser aligned in laser lab</a:t>
            </a:r>
          </a:p>
          <a:p>
            <a:pPr lvl="1"/>
            <a:r>
              <a:rPr lang="en-US" dirty="0"/>
              <a:t>Shutdown for 300 MeV upgrade</a:t>
            </a:r>
          </a:p>
          <a:p>
            <a:pPr lvl="2"/>
            <a:r>
              <a:rPr lang="en-US" dirty="0" err="1"/>
              <a:t>Toroids</a:t>
            </a:r>
            <a:r>
              <a:rPr lang="en-US" dirty="0"/>
              <a:t> arrived and passed leak check, to be cleaned for installation Magnet and stand installation </a:t>
            </a:r>
            <a:endParaRPr lang="en-US" sz="1300" dirty="0"/>
          </a:p>
          <a:p>
            <a:pPr lvl="1"/>
            <a:r>
              <a:rPr lang="en-US" dirty="0"/>
              <a:t>Stands installed and aligned</a:t>
            </a:r>
          </a:p>
          <a:p>
            <a:pPr lvl="1"/>
            <a:r>
              <a:rPr lang="en-US" dirty="0"/>
              <a:t>Magnet supports being added</a:t>
            </a:r>
          </a:p>
          <a:p>
            <a:pPr lvl="1"/>
            <a:r>
              <a:rPr lang="en-US" dirty="0"/>
              <a:t>Magnets installation underway</a:t>
            </a:r>
          </a:p>
          <a:p>
            <a:pPr lvl="1"/>
            <a:r>
              <a:rPr lang="en-US" dirty="0"/>
              <a:t>Cable pulls have begun </a:t>
            </a:r>
            <a:endParaRPr lang="en-US" sz="1400" dirty="0"/>
          </a:p>
          <a:p>
            <a:pPr lvl="1"/>
            <a:r>
              <a:rPr lang="en-US" dirty="0"/>
              <a:t>3 transverse profile monitors have been vacuum certified, 3 being cleaned for certification, 1 failed leak check.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1/30/2017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&amp; FAST Status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0088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597095"/>
            <a:ext cx="4206240" cy="4141882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LCLSII Prototype </a:t>
            </a:r>
            <a:r>
              <a:rPr lang="en-US" sz="1400" dirty="0" err="1"/>
              <a:t>Cryo</a:t>
            </a:r>
            <a:r>
              <a:rPr lang="en-US" sz="1400" dirty="0"/>
              <a:t> Module</a:t>
            </a:r>
          </a:p>
          <a:p>
            <a:pPr lvl="1"/>
            <a:r>
              <a:rPr lang="en-US" sz="1400" dirty="0" err="1"/>
              <a:t>Cryo</a:t>
            </a:r>
            <a:endParaRPr lang="en-US" sz="1400" dirty="0"/>
          </a:p>
          <a:p>
            <a:pPr lvl="2"/>
            <a:r>
              <a:rPr lang="en-US" sz="1400" dirty="0"/>
              <a:t>Operation at 2K restored</a:t>
            </a:r>
          </a:p>
          <a:p>
            <a:pPr lvl="1"/>
            <a:r>
              <a:rPr lang="en-US" sz="1400" dirty="0"/>
              <a:t>Accomplishments</a:t>
            </a:r>
          </a:p>
          <a:p>
            <a:pPr lvl="2"/>
            <a:r>
              <a:rPr lang="en-US" sz="1400" dirty="0"/>
              <a:t>On Friday, January 13</a:t>
            </a:r>
            <a:r>
              <a:rPr lang="en-US" sz="1400" baseline="30000" dirty="0"/>
              <a:t>th</a:t>
            </a:r>
            <a:r>
              <a:rPr lang="en-US" sz="1400" dirty="0"/>
              <a:t> all 8 cavities of </a:t>
            </a:r>
            <a:r>
              <a:rPr lang="en-US" sz="1400" dirty="0" err="1"/>
              <a:t>pCM</a:t>
            </a:r>
            <a:r>
              <a:rPr lang="en-US" sz="1400" dirty="0"/>
              <a:t>  and magnet were powered to nominal gradient.</a:t>
            </a:r>
          </a:p>
          <a:p>
            <a:pPr lvl="2"/>
            <a:r>
              <a:rPr lang="en-US" sz="1400" dirty="0"/>
              <a:t>Achieved voltage of 129 MV (128MV specification)</a:t>
            </a:r>
          </a:p>
          <a:p>
            <a:pPr lvl="2"/>
            <a:r>
              <a:rPr lang="en-US" sz="1400" dirty="0"/>
              <a:t>Successful slow cooldown </a:t>
            </a:r>
          </a:p>
          <a:p>
            <a:pPr lvl="2"/>
            <a:r>
              <a:rPr lang="en-US" sz="1400" dirty="0"/>
              <a:t>Successful Fast cooldown from 50 K</a:t>
            </a:r>
          </a:p>
          <a:p>
            <a:pPr lvl="2"/>
            <a:r>
              <a:rPr lang="en-US" sz="1400" dirty="0"/>
              <a:t>Completed Q0 measurements</a:t>
            </a:r>
          </a:p>
          <a:p>
            <a:pPr lvl="2"/>
            <a:r>
              <a:rPr lang="en-US" sz="1400" dirty="0"/>
              <a:t>Gathering lots of </a:t>
            </a:r>
            <a:r>
              <a:rPr lang="en-US" sz="1400" dirty="0" err="1"/>
              <a:t>microphonics</a:t>
            </a:r>
            <a:r>
              <a:rPr lang="en-US" sz="1400" dirty="0"/>
              <a:t> data</a:t>
            </a:r>
          </a:p>
          <a:p>
            <a:pPr lvl="1"/>
            <a:r>
              <a:rPr lang="en-US" sz="1400" dirty="0"/>
              <a:t>Plan for the week</a:t>
            </a:r>
          </a:p>
          <a:p>
            <a:pPr lvl="2"/>
            <a:r>
              <a:rPr lang="en-US" sz="1400" dirty="0"/>
              <a:t>Power all 8 cavities of </a:t>
            </a:r>
            <a:r>
              <a:rPr lang="en-US" sz="1400" dirty="0" err="1"/>
              <a:t>pCM</a:t>
            </a:r>
            <a:r>
              <a:rPr lang="en-US" sz="1400" dirty="0"/>
              <a:t> and magnet for endurance test </a:t>
            </a:r>
          </a:p>
          <a:p>
            <a:pPr lvl="2"/>
            <a:r>
              <a:rPr lang="en-US" sz="1400" dirty="0" err="1"/>
              <a:t>Microphonics</a:t>
            </a:r>
            <a:r>
              <a:rPr lang="en-US" sz="1400" dirty="0"/>
              <a:t> as needed</a:t>
            </a:r>
          </a:p>
          <a:p>
            <a:pPr lvl="2"/>
            <a:r>
              <a:rPr lang="en-US" sz="1400" dirty="0"/>
              <a:t>Turn off February 17</a:t>
            </a:r>
            <a:r>
              <a:rPr lang="en-US" sz="1400" baseline="30000" dirty="0"/>
              <a:t>th</a:t>
            </a:r>
            <a:r>
              <a:rPr lang="en-US" sz="1400" dirty="0"/>
              <a:t> for ICW work</a:t>
            </a:r>
          </a:p>
          <a:p>
            <a:pPr marL="282575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1/30/2017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CMTS1 Status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 rot="5400000">
            <a:off x="4786188" y="1134298"/>
            <a:ext cx="3997411" cy="2998057"/>
          </a:xfrm>
        </p:spPr>
      </p:pic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542924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Fermilab_PPT_16x9_031716</Template>
  <TotalTime>2277</TotalTime>
  <Words>652</Words>
  <Application>Microsoft Office PowerPoint</Application>
  <PresentationFormat>On-screen Show (16:9)</PresentationFormat>
  <Paragraphs>174</Paragraphs>
  <Slides>18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ＭＳ Ｐゴシック</vt:lpstr>
      <vt:lpstr>Arial</vt:lpstr>
      <vt:lpstr>Calibri</vt:lpstr>
      <vt:lpstr>Geneva</vt:lpstr>
      <vt:lpstr>Helvetica</vt:lpstr>
      <vt:lpstr>Wingdings</vt:lpstr>
      <vt:lpstr>Fermilab_PPT_090915</vt:lpstr>
      <vt:lpstr>PowerPoint Presentation</vt:lpstr>
      <vt:lpstr>Accelerator Operations Summary</vt:lpstr>
      <vt:lpstr>NuMI Beam Power </vt:lpstr>
      <vt:lpstr>NuMI Operation</vt:lpstr>
      <vt:lpstr>BNB Operation</vt:lpstr>
      <vt:lpstr>Complex Status</vt:lpstr>
      <vt:lpstr>MI-12 Communication Duct</vt:lpstr>
      <vt:lpstr>PIP-II Injector Test &amp; FAST Status</vt:lpstr>
      <vt:lpstr>CMTS1 Status</vt:lpstr>
      <vt:lpstr>February 2017</vt:lpstr>
      <vt:lpstr>March 2017</vt:lpstr>
      <vt:lpstr>February 15th </vt:lpstr>
      <vt:lpstr>February 27th </vt:lpstr>
      <vt:lpstr>February 28th </vt:lpstr>
      <vt:lpstr>March 1st </vt:lpstr>
      <vt:lpstr>March 2nd </vt:lpstr>
      <vt:lpstr>Schedules and Links</vt:lpstr>
      <vt:lpstr>Collaborations / Partnerships / Members [22pt Bold]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A. Johnson x2074 05157N</dc:creator>
  <cp:lastModifiedBy>Duane Newhart</cp:lastModifiedBy>
  <cp:revision>190</cp:revision>
  <cp:lastPrinted>2014-01-20T19:40:21Z</cp:lastPrinted>
  <dcterms:created xsi:type="dcterms:W3CDTF">2016-08-16T13:41:08Z</dcterms:created>
  <dcterms:modified xsi:type="dcterms:W3CDTF">2017-01-30T18:00:22Z</dcterms:modified>
</cp:coreProperties>
</file>