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61" r:id="rId3"/>
    <p:sldId id="263" r:id="rId4"/>
    <p:sldId id="264"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31" autoAdjust="0"/>
    <p:restoredTop sz="94701" autoAdjust="0"/>
  </p:normalViewPr>
  <p:slideViewPr>
    <p:cSldViewPr>
      <p:cViewPr>
        <p:scale>
          <a:sx n="75" d="100"/>
          <a:sy n="75" d="100"/>
        </p:scale>
        <p:origin x="-1362"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17FC5-5A14-45B4-A930-623D6CA502FF}" type="datetimeFigureOut">
              <a:rPr lang="en-US" smtClean="0"/>
              <a:t>2/1/2017</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71297F-CFE2-405B-ABA3-0F1DE85DC703}" type="slidenum">
              <a:rPr lang="en-US" smtClean="0"/>
              <a:t>‹N°›</a:t>
            </a:fld>
            <a:endParaRPr lang="en-US"/>
          </a:p>
        </p:txBody>
      </p:sp>
    </p:spTree>
    <p:extLst>
      <p:ext uri="{BB962C8B-B14F-4D97-AF65-F5344CB8AC3E}">
        <p14:creationId xmlns:p14="http://schemas.microsoft.com/office/powerpoint/2010/main" val="1806309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9"/>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8F053C66-38A5-4EDF-A1F0-9518A59843CE}" type="datetime1">
              <a:rPr lang="fr-FR" smtClean="0"/>
              <a:t>01/02/2017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5B3F9BD7-6C6A-43D2-9961-2D231F5119BC}" type="datetime1">
              <a:rPr lang="fr-FR" smtClean="0"/>
              <a:t>01/02/2017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2"/>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3836EE59-D582-476B-A672-7FE0F0836F6C}" type="datetime1">
              <a:rPr lang="fr-FR" smtClean="0"/>
              <a:t>01/02/2017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3357113-0B08-4CA8-AD79-89C9386E079B}" type="datetime1">
              <a:rPr lang="fr-FR" smtClean="0"/>
              <a:t>01/02/2017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4"/>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675298A-4493-4555-AF60-0E5C3D9A0B65}" type="datetime1">
              <a:rPr lang="fr-FR" smtClean="0"/>
              <a:t>01/02/2017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98B8BF6B-6850-4DAC-9C32-E8409B1C1C4B}" type="datetime1">
              <a:rPr lang="fr-FR" smtClean="0"/>
              <a:t>01/02/2017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6A8E0354-C442-46A8-A26E-F98EECBE3381}" type="datetime1">
              <a:rPr lang="fr-FR" smtClean="0"/>
              <a:t>01/02/2017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CA9A0496-4837-4C7C-9E9F-9C1230407DA6}" type="datetime1">
              <a:rPr lang="fr-FR" smtClean="0"/>
              <a:t>01/02/2017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ADAAAF-E699-4FE5-A4C5-3F6A9E197CF8}" type="datetime1">
              <a:rPr lang="fr-FR" smtClean="0"/>
              <a:t>01/02/2017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D2FEEC7-6118-44A3-9ABB-0B4E679181C0}" type="datetime1">
              <a:rPr lang="fr-FR" smtClean="0"/>
              <a:t>01/02/2017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B48BF54-434B-4B0C-8A16-8800E668DBE8}" type="datetime1">
              <a:rPr lang="fr-FR" smtClean="0"/>
              <a:t>01/02/2017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3A4E5-9C72-43A5-9DB3-223269071940}" type="datetime1">
              <a:rPr lang="fr-FR" smtClean="0"/>
              <a:t>01/02/2017</a:t>
            </a:fld>
            <a:endParaRPr lang="fr-BE"/>
          </a:p>
        </p:txBody>
      </p:sp>
      <p:sp>
        <p:nvSpPr>
          <p:cNvPr id="5" name="Espace réservé du pied de page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1"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23528" y="476676"/>
            <a:ext cx="5436681" cy="954107"/>
          </a:xfrm>
          <a:prstGeom prst="rect">
            <a:avLst/>
          </a:prstGeom>
          <a:noFill/>
        </p:spPr>
        <p:txBody>
          <a:bodyPr wrap="none" rtlCol="0">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dirty="0" smtClean="0"/>
              <a:t>Technical </a:t>
            </a:r>
            <a:r>
              <a:rPr lang="en-US" sz="2800" b="1" dirty="0"/>
              <a:t>B</a:t>
            </a:r>
            <a:r>
              <a:rPr lang="en-US" sz="2800" b="1" dirty="0" smtClean="0"/>
              <a:t>oard Meeting, 1/2/2017</a:t>
            </a:r>
          </a:p>
          <a:p>
            <a:endParaRPr lang="en-US" sz="2800" b="1" dirty="0" smtClean="0"/>
          </a:p>
        </p:txBody>
      </p:sp>
      <p:sp>
        <p:nvSpPr>
          <p:cNvPr id="5" name="Espace réservé du numéro de diapositive 4"/>
          <p:cNvSpPr>
            <a:spLocks noGrp="1"/>
          </p:cNvSpPr>
          <p:nvPr>
            <p:ph type="sldNum" sz="quarter" idx="12"/>
          </p:nvPr>
        </p:nvSpPr>
        <p:spPr/>
        <p:txBody>
          <a:bodyPr/>
          <a:lstStyle/>
          <a:p>
            <a:fld id="{CF4668DC-857F-487D-BFFA-8C0CA5037977}" type="slidenum">
              <a:rPr lang="en-US" smtClean="0"/>
              <a:t>1</a:t>
            </a:fld>
            <a:endParaRPr lang="en-US" dirty="0"/>
          </a:p>
        </p:txBody>
      </p:sp>
    </p:spTree>
    <p:extLst>
      <p:ext uri="{BB962C8B-B14F-4D97-AF65-F5344CB8AC3E}">
        <p14:creationId xmlns:p14="http://schemas.microsoft.com/office/powerpoint/2010/main" val="2355592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en-US" smtClean="0"/>
              <a:t>2</a:t>
            </a:fld>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59" y="116632"/>
            <a:ext cx="9102553" cy="65163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3815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en-US" smtClean="0"/>
              <a:t>3</a:t>
            </a:fld>
            <a:endParaRPr lang="en-US" dirty="0"/>
          </a:p>
        </p:txBody>
      </p:sp>
      <p:sp>
        <p:nvSpPr>
          <p:cNvPr id="3" name="ZoneTexte 2"/>
          <p:cNvSpPr txBox="1"/>
          <p:nvPr/>
        </p:nvSpPr>
        <p:spPr>
          <a:xfrm>
            <a:off x="35496" y="188640"/>
            <a:ext cx="9073007" cy="7294305"/>
          </a:xfrm>
          <a:prstGeom prst="rect">
            <a:avLst/>
          </a:prstGeom>
          <a:noFill/>
        </p:spPr>
        <p:txBody>
          <a:bodyPr wrap="square" rtlCol="0">
            <a:spAutoFit/>
          </a:bodyPr>
          <a:lstStyle/>
          <a:p>
            <a:r>
              <a:rPr lang="en-US" dirty="0" smtClean="0"/>
              <a:t>Last week we had the DUNE general meeting and the week before we skipped the meeting due to a WA105 IB meeting </a:t>
            </a:r>
            <a:r>
              <a:rPr lang="en-US" dirty="0" smtClean="0">
                <a:sym typeface="Wingdings" panose="05000000000000000000" pitchFamily="2" charset="2"/>
              </a:rPr>
              <a:t> with Takuya we decided to have this joint TB/SB session today</a:t>
            </a:r>
          </a:p>
          <a:p>
            <a:endParaRPr lang="en-US" dirty="0" smtClean="0">
              <a:sym typeface="Wingdings" panose="05000000000000000000" pitchFamily="2" charset="2"/>
            </a:endParaRPr>
          </a:p>
          <a:p>
            <a:pPr marL="285750" indent="-285750">
              <a:buFont typeface="Wingdings" panose="05000000000000000000" pitchFamily="2" charset="2"/>
              <a:buChar char="Ø"/>
            </a:pPr>
            <a:r>
              <a:rPr lang="en-US" dirty="0" smtClean="0">
                <a:sym typeface="Wingdings" panose="05000000000000000000" pitchFamily="2" charset="2"/>
              </a:rPr>
              <a:t>The design of CRP/Field Cage/Cathode was finalized at the beginning of December (see presentations at the DUNE CM). We have some small detector details to be completed which do not impact the main design</a:t>
            </a:r>
            <a:r>
              <a:rPr lang="en-US" dirty="0">
                <a:sym typeface="Wingdings" panose="05000000000000000000" pitchFamily="2" charset="2"/>
              </a:rPr>
              <a:t> </a:t>
            </a:r>
            <a:r>
              <a:rPr lang="en-US" dirty="0" smtClean="0">
                <a:sym typeface="Wingdings" panose="05000000000000000000" pitchFamily="2" charset="2"/>
              </a:rPr>
              <a:t> see the presentation by </a:t>
            </a:r>
            <a:r>
              <a:rPr lang="en-US" dirty="0" err="1" smtClean="0">
                <a:sym typeface="Wingdings" panose="05000000000000000000" pitchFamily="2" charset="2"/>
              </a:rPr>
              <a:t>Adamo</a:t>
            </a:r>
            <a:r>
              <a:rPr lang="en-US" dirty="0" smtClean="0">
                <a:sym typeface="Wingdings" panose="05000000000000000000" pitchFamily="2" charset="2"/>
              </a:rPr>
              <a:t> with the list</a:t>
            </a:r>
          </a:p>
          <a:p>
            <a:r>
              <a:rPr lang="en-US" dirty="0" smtClean="0">
                <a:sym typeface="Wingdings" panose="05000000000000000000" pitchFamily="2" charset="2"/>
              </a:rPr>
              <a:t> </a:t>
            </a:r>
          </a:p>
          <a:p>
            <a:pPr marL="285750" indent="-285750">
              <a:buFont typeface="Wingdings" panose="05000000000000000000" pitchFamily="2" charset="2"/>
              <a:buChar char="Ø"/>
            </a:pPr>
            <a:r>
              <a:rPr lang="en-US" dirty="0" smtClean="0">
                <a:sym typeface="Wingdings" panose="05000000000000000000" pitchFamily="2" charset="2"/>
              </a:rPr>
              <a:t>The cryostat construction is progressing well we had a urgent item to discuss with </a:t>
            </a:r>
            <a:r>
              <a:rPr lang="en-US" dirty="0" err="1" smtClean="0">
                <a:sym typeface="Wingdings" panose="05000000000000000000" pitchFamily="2" charset="2"/>
              </a:rPr>
              <a:t>Marzio</a:t>
            </a:r>
            <a:r>
              <a:rPr lang="en-US" dirty="0" smtClean="0">
                <a:sym typeface="Wingdings" panose="05000000000000000000" pitchFamily="2" charset="2"/>
              </a:rPr>
              <a:t> for the length of the penetration pipes to be welded on the cryostat roof. Only the free inner diameter, requested by us, was so far in the specification document but we discovered discussing the pipes length that in the GTT design this was interpreted as total diameter while the pipe thickness was chosen by </a:t>
            </a:r>
            <a:r>
              <a:rPr lang="en-US" dirty="0" err="1" smtClean="0">
                <a:sym typeface="Wingdings" panose="05000000000000000000" pitchFamily="2" charset="2"/>
              </a:rPr>
              <a:t>Marzio</a:t>
            </a:r>
            <a:r>
              <a:rPr lang="en-US" dirty="0" smtClean="0">
                <a:sym typeface="Wingdings" panose="05000000000000000000" pitchFamily="2" charset="2"/>
              </a:rPr>
              <a:t>/GTT. This affects the inner available diameter. For the pipes for which the inner diameter is critical </a:t>
            </a:r>
            <a:r>
              <a:rPr lang="en-US" dirty="0" err="1" smtClean="0">
                <a:sym typeface="Wingdings" panose="05000000000000000000" pitchFamily="2" charset="2"/>
              </a:rPr>
              <a:t>Marzio</a:t>
            </a:r>
            <a:r>
              <a:rPr lang="en-US" dirty="0" smtClean="0">
                <a:sym typeface="Wingdings" panose="05000000000000000000" pitchFamily="2" charset="2"/>
              </a:rPr>
              <a:t> has fixed this issue re-enabling the requested inner diameter.  see the presentation of </a:t>
            </a:r>
            <a:r>
              <a:rPr lang="en-US" dirty="0" err="1" smtClean="0">
                <a:sym typeface="Wingdings" panose="05000000000000000000" pitchFamily="2" charset="2"/>
              </a:rPr>
              <a:t>Adamo</a:t>
            </a:r>
            <a:r>
              <a:rPr lang="en-US" dirty="0" smtClean="0">
                <a:sym typeface="Wingdings" panose="05000000000000000000" pitchFamily="2" charset="2"/>
              </a:rPr>
              <a:t> for the details</a:t>
            </a:r>
          </a:p>
          <a:p>
            <a:pPr marL="285750" indent="-285750">
              <a:buFont typeface="Wingdings" panose="05000000000000000000" pitchFamily="2" charset="2"/>
              <a:buChar char="Ø"/>
            </a:pPr>
            <a:r>
              <a:rPr lang="en-US" dirty="0" smtClean="0">
                <a:sym typeface="Wingdings" panose="05000000000000000000" pitchFamily="2" charset="2"/>
              </a:rPr>
              <a:t>There is now an official date for the ICARUS transportation: 10/4 (clean room in hall 185 free for us) while the cryostat should become available at the end of May.</a:t>
            </a:r>
          </a:p>
          <a:p>
            <a:endParaRPr lang="en-US" dirty="0" smtClean="0">
              <a:sym typeface="Wingdings" panose="05000000000000000000" pitchFamily="2" charset="2"/>
            </a:endParaRPr>
          </a:p>
          <a:p>
            <a:pPr marL="285750" indent="-285750">
              <a:buFont typeface="Wingdings" panose="05000000000000000000" pitchFamily="2" charset="2"/>
              <a:buChar char="Ø"/>
            </a:pPr>
            <a:r>
              <a:rPr lang="en-US" dirty="0" smtClean="0">
                <a:sym typeface="Wingdings" panose="05000000000000000000" pitchFamily="2" charset="2"/>
              </a:rPr>
              <a:t>Some details of the HV feedthrough are still under work  Laura/Franco</a:t>
            </a:r>
          </a:p>
          <a:p>
            <a:pPr marL="285750" indent="-285750">
              <a:buFont typeface="Wingdings" panose="05000000000000000000" pitchFamily="2" charset="2"/>
              <a:buChar char="Ø"/>
            </a:pPr>
            <a:endParaRPr lang="en-US" dirty="0" smtClean="0">
              <a:sym typeface="Wingdings" panose="05000000000000000000" pitchFamily="2" charset="2"/>
            </a:endParaRPr>
          </a:p>
          <a:p>
            <a:pPr marL="285750" indent="-285750">
              <a:buFont typeface="Wingdings" panose="05000000000000000000" pitchFamily="2" charset="2"/>
              <a:buChar char="Ø"/>
            </a:pPr>
            <a:r>
              <a:rPr lang="en-US" dirty="0" smtClean="0">
                <a:sym typeface="Wingdings" panose="05000000000000000000" pitchFamily="2" charset="2"/>
              </a:rPr>
              <a:t>The technology for the field cage profiles (Al extruded profiles + coating) has been finally approved by the DUNE TB last week after all tests performed at CERN</a:t>
            </a:r>
          </a:p>
          <a:p>
            <a:r>
              <a:rPr lang="en-US" dirty="0" smtClean="0">
                <a:sym typeface="Wingdings" panose="05000000000000000000" pitchFamily="2" charset="2"/>
              </a:rPr>
              <a:t>(see the summary presentation given by Francesco two weeks ago:</a:t>
            </a:r>
          </a:p>
          <a:p>
            <a:r>
              <a:rPr lang="en-US" dirty="0" smtClean="0">
                <a:sym typeface="Wingdings" panose="05000000000000000000" pitchFamily="2" charset="2"/>
              </a:rPr>
              <a:t>https://indico.fnal.gov/conferenceDisplay.py?confId=13599</a:t>
            </a:r>
          </a:p>
          <a:p>
            <a:endParaRPr lang="en-US" dirty="0" smtClean="0">
              <a:sym typeface="Wingdings" panose="05000000000000000000" pitchFamily="2" charset="2"/>
            </a:endParaRPr>
          </a:p>
          <a:p>
            <a:r>
              <a:rPr lang="en-US" dirty="0" smtClean="0">
                <a:sym typeface="Wingdings" panose="05000000000000000000" pitchFamily="2" charset="2"/>
              </a:rPr>
              <a:t> </a:t>
            </a:r>
            <a:endParaRPr lang="en-US" dirty="0"/>
          </a:p>
        </p:txBody>
      </p:sp>
    </p:spTree>
    <p:extLst>
      <p:ext uri="{BB962C8B-B14F-4D97-AF65-F5344CB8AC3E}">
        <p14:creationId xmlns:p14="http://schemas.microsoft.com/office/powerpoint/2010/main" val="3886106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CF4668DC-857F-487D-BFFA-8C0CA5037977}" type="slidenum">
              <a:rPr lang="fr-BE" smtClean="0"/>
              <a:t>4</a:t>
            </a:fld>
            <a:endParaRPr lang="fr-BE"/>
          </a:p>
        </p:txBody>
      </p:sp>
      <p:sp>
        <p:nvSpPr>
          <p:cNvPr id="3" name="ZoneTexte 2"/>
          <p:cNvSpPr txBox="1"/>
          <p:nvPr/>
        </p:nvSpPr>
        <p:spPr>
          <a:xfrm>
            <a:off x="107504" y="188640"/>
            <a:ext cx="8820472" cy="6186309"/>
          </a:xfrm>
          <a:prstGeom prst="rect">
            <a:avLst/>
          </a:prstGeom>
          <a:noFill/>
        </p:spPr>
        <p:txBody>
          <a:bodyPr wrap="square" rtlCol="0">
            <a:spAutoFit/>
          </a:bodyPr>
          <a:lstStyle/>
          <a:p>
            <a:pPr marL="285750" indent="-285750">
              <a:buFont typeface="Wingdings" panose="05000000000000000000" pitchFamily="2" charset="2"/>
              <a:buChar char="Ø"/>
            </a:pPr>
            <a:r>
              <a:rPr lang="en-US" dirty="0" smtClean="0">
                <a:sym typeface="Wingdings" panose="05000000000000000000" pitchFamily="2" charset="2"/>
              </a:rPr>
              <a:t>The activity for the field cage construction preparation can now be launched. </a:t>
            </a:r>
            <a:r>
              <a:rPr lang="en-US" dirty="0" err="1" smtClean="0">
                <a:sym typeface="Wingdings" panose="05000000000000000000" pitchFamily="2" charset="2"/>
              </a:rPr>
              <a:t>Adamo</a:t>
            </a:r>
            <a:r>
              <a:rPr lang="en-US" dirty="0" smtClean="0">
                <a:sym typeface="Wingdings" panose="05000000000000000000" pitchFamily="2" charset="2"/>
              </a:rPr>
              <a:t> will summarize the details of the design he has already been providing 2D executive drawings which have been also reviewed by Vic </a:t>
            </a:r>
            <a:r>
              <a:rPr lang="en-US" dirty="0" err="1" smtClean="0">
                <a:sym typeface="Wingdings" panose="05000000000000000000" pitchFamily="2" charset="2"/>
              </a:rPr>
              <a:t>Guarino</a:t>
            </a:r>
            <a:r>
              <a:rPr lang="en-US" dirty="0" smtClean="0">
                <a:sym typeface="Wingdings" panose="05000000000000000000" pitchFamily="2" charset="2"/>
              </a:rPr>
              <a:t> for the US.</a:t>
            </a:r>
          </a:p>
          <a:p>
            <a:endParaRPr lang="en-US" dirty="0" smtClean="0">
              <a:sym typeface="Wingdings" panose="05000000000000000000" pitchFamily="2" charset="2"/>
            </a:endParaRPr>
          </a:p>
          <a:p>
            <a:pPr marL="285750" indent="-285750">
              <a:buFont typeface="Wingdings" panose="05000000000000000000" pitchFamily="2" charset="2"/>
              <a:buChar char="Ø"/>
            </a:pPr>
            <a:r>
              <a:rPr lang="en-US" dirty="0" smtClean="0">
                <a:sym typeface="Wingdings" panose="05000000000000000000" pitchFamily="2" charset="2"/>
              </a:rPr>
              <a:t>In the same presentation </a:t>
            </a:r>
            <a:r>
              <a:rPr lang="en-US" dirty="0" err="1" smtClean="0">
                <a:sym typeface="Wingdings" panose="05000000000000000000" pitchFamily="2" charset="2"/>
              </a:rPr>
              <a:t>Adamo</a:t>
            </a:r>
            <a:r>
              <a:rPr lang="en-US" dirty="0" smtClean="0">
                <a:sym typeface="Wingdings" panose="05000000000000000000" pitchFamily="2" charset="2"/>
              </a:rPr>
              <a:t> will summarize the current status of adaptation of the SP beam plug to our design. The presentation on the electrical elements by </a:t>
            </a:r>
            <a:r>
              <a:rPr lang="en-US" dirty="0" err="1" smtClean="0">
                <a:sym typeface="Wingdings" panose="05000000000000000000" pitchFamily="2" charset="2"/>
              </a:rPr>
              <a:t>Animesh</a:t>
            </a:r>
            <a:r>
              <a:rPr lang="en-US" dirty="0" smtClean="0">
                <a:sym typeface="Wingdings" panose="05000000000000000000" pitchFamily="2" charset="2"/>
              </a:rPr>
              <a:t> will be given next time (not available today).</a:t>
            </a:r>
          </a:p>
          <a:p>
            <a:pPr marL="285750" indent="-285750">
              <a:buFont typeface="Wingdings" panose="05000000000000000000" pitchFamily="2" charset="2"/>
              <a:buChar char="Ø"/>
            </a:pPr>
            <a:endParaRPr lang="en-US" dirty="0" smtClean="0">
              <a:sym typeface="Wingdings" panose="05000000000000000000" pitchFamily="2" charset="2"/>
            </a:endParaRPr>
          </a:p>
          <a:p>
            <a:pPr marL="285750" indent="-285750">
              <a:buFont typeface="Wingdings" panose="05000000000000000000" pitchFamily="2" charset="2"/>
              <a:buChar char="Ø"/>
            </a:pPr>
            <a:r>
              <a:rPr lang="en-US" dirty="0" smtClean="0">
                <a:sym typeface="Wingdings" panose="05000000000000000000" pitchFamily="2" charset="2"/>
              </a:rPr>
              <a:t>At the DUNE collaboration meeting it was discussed the EOI call for the formation of construction consortia for the FD modules and the preparation of the TDR documents for both SP and DP technologies in 2019 Following a letter from the WA105 IB Mark engaged in revising the collaboration strategy for the 2</a:t>
            </a:r>
            <a:r>
              <a:rPr lang="en-US" baseline="30000" dirty="0" smtClean="0">
                <a:sym typeface="Wingdings" panose="05000000000000000000" pitchFamily="2" charset="2"/>
              </a:rPr>
              <a:t>nd</a:t>
            </a:r>
            <a:r>
              <a:rPr lang="en-US" dirty="0" smtClean="0">
                <a:sym typeface="Wingdings" panose="05000000000000000000" pitchFamily="2" charset="2"/>
              </a:rPr>
              <a:t> FD detector module in order to have a clear definition for the DP. This process is well started and is expected to take about 8 weeks. The SP EOI call for the SP should be launched this weekend and  the DP should shortly follow as soon as this revision process is completed. This new phase will enhance the design activities for the FD.</a:t>
            </a:r>
          </a:p>
          <a:p>
            <a:pPr marL="285750" indent="-285750">
              <a:buFont typeface="Wingdings" panose="05000000000000000000" pitchFamily="2" charset="2"/>
              <a:buChar char="Ø"/>
            </a:pPr>
            <a:endParaRPr lang="en-US" dirty="0" smtClean="0">
              <a:sym typeface="Wingdings" panose="05000000000000000000" pitchFamily="2" charset="2"/>
            </a:endParaRPr>
          </a:p>
          <a:p>
            <a:pPr marL="285750" indent="-285750">
              <a:buFont typeface="Wingdings" panose="05000000000000000000" pitchFamily="2" charset="2"/>
              <a:buChar char="Ø"/>
            </a:pPr>
            <a:r>
              <a:rPr lang="en-US" dirty="0" smtClean="0">
                <a:sym typeface="Wingdings" panose="05000000000000000000" pitchFamily="2" charset="2"/>
              </a:rPr>
              <a:t>Some next milestones:</a:t>
            </a:r>
          </a:p>
          <a:p>
            <a:r>
              <a:rPr lang="en-US" dirty="0" smtClean="0">
                <a:sym typeface="Wingdings" panose="05000000000000000000" pitchFamily="2" charset="2"/>
              </a:rPr>
              <a:t>DP review 20-21/4 (at CERN  in combination with a SP installation review). This DP review was initially foreseen in January and then postponed to April due to the 3x1 delay. It will have in common most of the material to be prepared for the SPSC annual review (April 4th,  written report due to the SPSC with two weeks of advance). SPSC defining inputs to MTP.</a:t>
            </a:r>
            <a:endParaRPr lang="en-US" dirty="0"/>
          </a:p>
        </p:txBody>
      </p:sp>
    </p:spTree>
    <p:extLst>
      <p:ext uri="{BB962C8B-B14F-4D97-AF65-F5344CB8AC3E}">
        <p14:creationId xmlns:p14="http://schemas.microsoft.com/office/powerpoint/2010/main" val="41927015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2843</TotalTime>
  <Words>568</Words>
  <Application>Microsoft Office PowerPoint</Application>
  <PresentationFormat>Affichage à l'écran (4:3)</PresentationFormat>
  <Paragraphs>27</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Dario Autiero</dc:creator>
  <cp:lastModifiedBy>Dario Autiero</cp:lastModifiedBy>
  <cp:revision>212</cp:revision>
  <dcterms:created xsi:type="dcterms:W3CDTF">2015-04-08T06:38:53Z</dcterms:created>
  <dcterms:modified xsi:type="dcterms:W3CDTF">2017-02-01T07:53:03Z</dcterms:modified>
</cp:coreProperties>
</file>