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472" r:id="rId2"/>
    <p:sldId id="512" r:id="rId3"/>
    <p:sldId id="514" r:id="rId4"/>
    <p:sldId id="513" r:id="rId5"/>
  </p:sldIdLst>
  <p:sldSz cx="18722975" cy="11701463"/>
  <p:notesSz cx="7315200" cy="9601200"/>
  <p:defaultTextStyle>
    <a:defPPr>
      <a:defRPr lang="en-US"/>
    </a:defPPr>
    <a:lvl1pPr marL="0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29727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59453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489180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18906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48633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4978359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808086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37812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6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83C"/>
    <a:srgbClr val="006600"/>
    <a:srgbClr val="632523"/>
    <a:srgbClr val="EAEAEA"/>
    <a:srgbClr val="15FF7F"/>
    <a:srgbClr val="58291C"/>
    <a:srgbClr val="E9E1D7"/>
    <a:srgbClr val="DBCFBF"/>
    <a:srgbClr val="E6E3D2"/>
    <a:srgbClr val="EA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9455" autoAdjust="0"/>
  </p:normalViewPr>
  <p:slideViewPr>
    <p:cSldViewPr snapToGrid="0" snapToObjects="1">
      <p:cViewPr varScale="1">
        <p:scale>
          <a:sx n="63" d="100"/>
          <a:sy n="63" d="100"/>
        </p:scale>
        <p:origin x="114" y="522"/>
      </p:cViewPr>
      <p:guideLst>
        <p:guide orient="horz" pos="3686"/>
        <p:guide pos="5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1458" y="-90"/>
      </p:cViewPr>
      <p:guideLst>
        <p:guide orient="horz" pos="3024"/>
        <p:guide pos="230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/>
          <a:lstStyle>
            <a:lvl1pPr algn="r">
              <a:defRPr sz="1300"/>
            </a:lvl1pPr>
          </a:lstStyle>
          <a:p>
            <a:fld id="{30EA0F64-3D58-4E6E-A513-BFB230E37EE9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19138"/>
            <a:ext cx="576262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06" tIns="49504" rIns="99006" bIns="495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3"/>
            <a:ext cx="5852160" cy="4320540"/>
          </a:xfrm>
          <a:prstGeom prst="rect">
            <a:avLst/>
          </a:prstGeom>
        </p:spPr>
        <p:txBody>
          <a:bodyPr vert="horz" lIns="99006" tIns="49504" rIns="99006" bIns="495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06" tIns="49504" rIns="99006" bIns="49504" rtlCol="0" anchor="b"/>
          <a:lstStyle>
            <a:lvl1pPr algn="r">
              <a:defRPr sz="1300"/>
            </a:lvl1pPr>
          </a:lstStyle>
          <a:p>
            <a:fld id="{A78495E6-9E64-4A1C-98E7-701EE2F74C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29727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59453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89180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18906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148633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78359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808086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37812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19138"/>
            <a:ext cx="576262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3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19138"/>
            <a:ext cx="576262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1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19138"/>
            <a:ext cx="576262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7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19138"/>
            <a:ext cx="576262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2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23" y="3635041"/>
            <a:ext cx="15914529" cy="25082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8446" y="6630829"/>
            <a:ext cx="13106083" cy="29903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9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59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8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1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4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78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08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3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74157" y="468604"/>
            <a:ext cx="4212669" cy="99841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6149" y="468604"/>
            <a:ext cx="12325959" cy="99841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986" y="7519276"/>
            <a:ext cx="15914529" cy="2324041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986" y="4959580"/>
            <a:ext cx="15914529" cy="2559694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972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594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891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3189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14863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7835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80808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63781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149" y="2730344"/>
            <a:ext cx="8269314" cy="7722425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512" y="2730344"/>
            <a:ext cx="8269314" cy="7722425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149" y="2619287"/>
            <a:ext cx="8272565" cy="1091594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29727" indent="0">
              <a:buNone/>
              <a:defRPr sz="3600" b="1"/>
            </a:lvl2pPr>
            <a:lvl3pPr marL="1659453" indent="0">
              <a:buNone/>
              <a:defRPr sz="3300" b="1"/>
            </a:lvl3pPr>
            <a:lvl4pPr marL="2489180" indent="0">
              <a:buNone/>
              <a:defRPr sz="2900" b="1"/>
            </a:lvl4pPr>
            <a:lvl5pPr marL="3318906" indent="0">
              <a:buNone/>
              <a:defRPr sz="2900" b="1"/>
            </a:lvl5pPr>
            <a:lvl6pPr marL="4148633" indent="0">
              <a:buNone/>
              <a:defRPr sz="2900" b="1"/>
            </a:lvl6pPr>
            <a:lvl7pPr marL="4978359" indent="0">
              <a:buNone/>
              <a:defRPr sz="2900" b="1"/>
            </a:lvl7pPr>
            <a:lvl8pPr marL="5808086" indent="0">
              <a:buNone/>
              <a:defRPr sz="2900" b="1"/>
            </a:lvl8pPr>
            <a:lvl9pPr marL="663781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6149" y="3710881"/>
            <a:ext cx="8272565" cy="6741885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11012" y="2619287"/>
            <a:ext cx="8275816" cy="1091594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29727" indent="0">
              <a:buNone/>
              <a:defRPr sz="3600" b="1"/>
            </a:lvl2pPr>
            <a:lvl3pPr marL="1659453" indent="0">
              <a:buNone/>
              <a:defRPr sz="3300" b="1"/>
            </a:lvl3pPr>
            <a:lvl4pPr marL="2489180" indent="0">
              <a:buNone/>
              <a:defRPr sz="2900" b="1"/>
            </a:lvl4pPr>
            <a:lvl5pPr marL="3318906" indent="0">
              <a:buNone/>
              <a:defRPr sz="2900" b="1"/>
            </a:lvl5pPr>
            <a:lvl6pPr marL="4148633" indent="0">
              <a:buNone/>
              <a:defRPr sz="2900" b="1"/>
            </a:lvl6pPr>
            <a:lvl7pPr marL="4978359" indent="0">
              <a:buNone/>
              <a:defRPr sz="2900" b="1"/>
            </a:lvl7pPr>
            <a:lvl8pPr marL="5808086" indent="0">
              <a:buNone/>
              <a:defRPr sz="2900" b="1"/>
            </a:lvl8pPr>
            <a:lvl9pPr marL="663781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11012" y="3710881"/>
            <a:ext cx="8275816" cy="6741885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49" y="465892"/>
            <a:ext cx="6159730" cy="198274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164" y="465894"/>
            <a:ext cx="10466663" cy="9986874"/>
          </a:xfrm>
        </p:spPr>
        <p:txBody>
          <a:bodyPr/>
          <a:lstStyle>
            <a:lvl1pPr>
              <a:defRPr sz="5800"/>
            </a:lvl1pPr>
            <a:lvl2pPr>
              <a:defRPr sz="5100"/>
            </a:lvl2pPr>
            <a:lvl3pPr>
              <a:defRPr sz="44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149" y="2448642"/>
            <a:ext cx="6159730" cy="8004127"/>
          </a:xfrm>
        </p:spPr>
        <p:txBody>
          <a:bodyPr/>
          <a:lstStyle>
            <a:lvl1pPr marL="0" indent="0">
              <a:buNone/>
              <a:defRPr sz="2500"/>
            </a:lvl1pPr>
            <a:lvl2pPr marL="829727" indent="0">
              <a:buNone/>
              <a:defRPr sz="2200"/>
            </a:lvl2pPr>
            <a:lvl3pPr marL="1659453" indent="0">
              <a:buNone/>
              <a:defRPr sz="1800"/>
            </a:lvl3pPr>
            <a:lvl4pPr marL="2489180" indent="0">
              <a:buNone/>
              <a:defRPr sz="1600"/>
            </a:lvl4pPr>
            <a:lvl5pPr marL="3318906" indent="0">
              <a:buNone/>
              <a:defRPr sz="1600"/>
            </a:lvl5pPr>
            <a:lvl6pPr marL="4148633" indent="0">
              <a:buNone/>
              <a:defRPr sz="1600"/>
            </a:lvl6pPr>
            <a:lvl7pPr marL="4978359" indent="0">
              <a:buNone/>
              <a:defRPr sz="1600"/>
            </a:lvl7pPr>
            <a:lvl8pPr marL="5808086" indent="0">
              <a:buNone/>
              <a:defRPr sz="1600"/>
            </a:lvl8pPr>
            <a:lvl9pPr marL="6637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834" y="8191024"/>
            <a:ext cx="11233785" cy="96699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9834" y="1045547"/>
            <a:ext cx="11233785" cy="7020878"/>
          </a:xfrm>
        </p:spPr>
        <p:txBody>
          <a:bodyPr/>
          <a:lstStyle>
            <a:lvl1pPr marL="0" indent="0">
              <a:buNone/>
              <a:defRPr sz="5800"/>
            </a:lvl1pPr>
            <a:lvl2pPr marL="829727" indent="0">
              <a:buNone/>
              <a:defRPr sz="5100"/>
            </a:lvl2pPr>
            <a:lvl3pPr marL="1659453" indent="0">
              <a:buNone/>
              <a:defRPr sz="4400"/>
            </a:lvl3pPr>
            <a:lvl4pPr marL="2489180" indent="0">
              <a:buNone/>
              <a:defRPr sz="3600"/>
            </a:lvl4pPr>
            <a:lvl5pPr marL="3318906" indent="0">
              <a:buNone/>
              <a:defRPr sz="3600"/>
            </a:lvl5pPr>
            <a:lvl6pPr marL="4148633" indent="0">
              <a:buNone/>
              <a:defRPr sz="3600"/>
            </a:lvl6pPr>
            <a:lvl7pPr marL="4978359" indent="0">
              <a:buNone/>
              <a:defRPr sz="3600"/>
            </a:lvl7pPr>
            <a:lvl8pPr marL="5808086" indent="0">
              <a:buNone/>
              <a:defRPr sz="3600"/>
            </a:lvl8pPr>
            <a:lvl9pPr marL="6637812" indent="0">
              <a:buNone/>
              <a:defRPr sz="3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834" y="9158021"/>
            <a:ext cx="11233785" cy="1373296"/>
          </a:xfrm>
        </p:spPr>
        <p:txBody>
          <a:bodyPr/>
          <a:lstStyle>
            <a:lvl1pPr marL="0" indent="0">
              <a:buNone/>
              <a:defRPr sz="2500"/>
            </a:lvl1pPr>
            <a:lvl2pPr marL="829727" indent="0">
              <a:buNone/>
              <a:defRPr sz="2200"/>
            </a:lvl2pPr>
            <a:lvl3pPr marL="1659453" indent="0">
              <a:buNone/>
              <a:defRPr sz="1800"/>
            </a:lvl3pPr>
            <a:lvl4pPr marL="2489180" indent="0">
              <a:buNone/>
              <a:defRPr sz="1600"/>
            </a:lvl4pPr>
            <a:lvl5pPr marL="3318906" indent="0">
              <a:buNone/>
              <a:defRPr sz="1600"/>
            </a:lvl5pPr>
            <a:lvl6pPr marL="4148633" indent="0">
              <a:buNone/>
              <a:defRPr sz="1600"/>
            </a:lvl6pPr>
            <a:lvl7pPr marL="4978359" indent="0">
              <a:buNone/>
              <a:defRPr sz="1600"/>
            </a:lvl7pPr>
            <a:lvl8pPr marL="5808086" indent="0">
              <a:buNone/>
              <a:defRPr sz="1600"/>
            </a:lvl8pPr>
            <a:lvl9pPr marL="6637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149" y="468601"/>
            <a:ext cx="16850678" cy="1950244"/>
          </a:xfrm>
          <a:prstGeom prst="rect">
            <a:avLst/>
          </a:prstGeom>
        </p:spPr>
        <p:txBody>
          <a:bodyPr vert="horz" lIns="165945" tIns="82973" rIns="165945" bIns="829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149" y="2730344"/>
            <a:ext cx="16850678" cy="7722425"/>
          </a:xfrm>
          <a:prstGeom prst="rect">
            <a:avLst/>
          </a:prstGeom>
        </p:spPr>
        <p:txBody>
          <a:bodyPr vert="horz" lIns="165945" tIns="82973" rIns="165945" bIns="829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149" y="10845525"/>
            <a:ext cx="4368694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BF89-9E91-45CC-A214-5E86EEBB88EE}" type="datetimeFigureOut">
              <a:rPr lang="en-US" smtClean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7017" y="10845525"/>
            <a:ext cx="5928942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18132" y="10845525"/>
            <a:ext cx="4368694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59453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2295" indent="-622295" algn="l" defTabSz="1659453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48306" indent="-518579" algn="l" defTabSz="1659453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7431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04043" indent="-414863" algn="l" defTabSz="16594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33770" indent="-414863" algn="l" defTabSz="1659453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349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93223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222949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5267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9727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59453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489180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06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48633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78359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08086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37812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268955"/>
            <a:ext cx="18722975" cy="368391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marL="2882" algn="ctr">
              <a:spcBef>
                <a:spcPts val="1089"/>
              </a:spcBef>
              <a:spcAft>
                <a:spcPts val="2178"/>
              </a:spcAft>
            </a:pPr>
            <a:r>
              <a:rPr lang="en-US" sz="4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WA105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TB</a:t>
            </a:r>
            <a:endParaRPr lang="en-US" sz="44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  <a:p>
            <a:pPr marL="2882" algn="ctr">
              <a:spcBef>
                <a:spcPts val="1089"/>
              </a:spcBef>
              <a:spcAft>
                <a:spcPts val="2178"/>
              </a:spcAft>
            </a:pPr>
            <a:r>
              <a:rPr lang="en-US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CERN – </a:t>
            </a:r>
            <a:r>
              <a:rPr lang="en-US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01 February 2017</a:t>
            </a:r>
            <a:endParaRPr lang="en-US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  <a:p>
            <a:pPr marL="2882" algn="ctr">
              <a:spcBef>
                <a:spcPts val="1089"/>
              </a:spcBef>
              <a:spcAft>
                <a:spcPts val="2178"/>
              </a:spcAft>
            </a:pP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HV PS, HV feedthrough and SFTC</a:t>
            </a:r>
            <a:r>
              <a:rPr lang="en-US" sz="4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</a:t>
            </a:r>
            <a:r>
              <a:rPr lang="en-US" sz="4400" baseline="30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</a:t>
            </a:r>
            <a:endParaRPr lang="en-US" sz="4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marL="2882" algn="ctr">
              <a:spcBef>
                <a:spcPts val="1089"/>
              </a:spcBef>
              <a:spcAft>
                <a:spcPts val="2178"/>
              </a:spcAft>
            </a:pPr>
            <a:r>
              <a:rPr lang="en-US" sz="25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Franco Sergiampietri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1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28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2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518" y="5943"/>
            <a:ext cx="17893554" cy="72156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089"/>
              </a:spcBef>
              <a:spcAft>
                <a:spcPts val="3267"/>
              </a:spcAft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Tasks and progresses for 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the 6x6x6m</a:t>
            </a:r>
            <a:r>
              <a:rPr lang="en-US" sz="36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3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 and the 3x1x1m</a:t>
            </a:r>
            <a:r>
              <a:rPr lang="en-US" sz="36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3</a:t>
            </a:r>
            <a:endParaRPr lang="en-US" sz="3600" baseline="30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710" y="2278957"/>
            <a:ext cx="17893555" cy="7549357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HV power supplies and FTs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marL="361950" indent="-3175">
              <a:spcAft>
                <a:spcPts val="1800"/>
              </a:spcAft>
              <a:tabLst>
                <a:tab pos="895350" algn="l"/>
                <a:tab pos="3048000" algn="l"/>
              </a:tabLst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1.1	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300 kV HV PS for the 6x6x6-DP has been ordered (DAI 6649716). </a:t>
            </a:r>
          </a:p>
          <a:p>
            <a:pPr marL="361950" indent="-3175">
              <a:spcAft>
                <a:spcPts val="1800"/>
              </a:spcAft>
              <a:tabLst>
                <a:tab pos="895350" algn="l"/>
                <a:tab pos="3048000" algn="l"/>
              </a:tabLst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1.2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Offer for 100kV PS arrived (12,019.0 €). Order to be done (ETHZ?)</a:t>
            </a:r>
          </a:p>
          <a:p>
            <a:pPr marL="3676650" indent="-3314700">
              <a:spcAft>
                <a:spcPts val="1200"/>
              </a:spcAft>
              <a:tabLst>
                <a:tab pos="3314700" algn="l"/>
                <a:tab pos="3676650" algn="l"/>
              </a:tabLst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1.3 Configuration:	a)	Present 300kV PS do be used for ProtoDUNE-SP:  new cable male connector to the new HVFT or modified HVFT female connector.</a:t>
            </a:r>
          </a:p>
          <a:p>
            <a:pPr marL="3676650" indent="-2955925">
              <a:spcAft>
                <a:spcPts val="1200"/>
              </a:spcAft>
              <a:tabLst>
                <a:tab pos="3314700" algn="l"/>
                <a:tab pos="3676650" algn="l"/>
              </a:tabLst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b)	New 300kV PS with larger diameter cable for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P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rotoDUNE-DP with HVFT adapted female connector.</a:t>
            </a:r>
          </a:p>
          <a:p>
            <a:pPr marL="3676650" indent="-2955925">
              <a:spcAft>
                <a:spcPts val="1200"/>
              </a:spcAft>
              <a:tabLst>
                <a:tab pos="3314700" algn="l"/>
                <a:tab pos="3676650" algn="l"/>
              </a:tabLst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c)	100kV PS for the 3x1x1:  new cable male connector for smaller cable.</a:t>
            </a:r>
            <a:endParaRPr lang="en-U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2. HV FTs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marL="900113" indent="-539750">
              <a:spcAft>
                <a:spcPts val="600"/>
              </a:spcAft>
              <a:tabLst>
                <a:tab pos="901700" algn="l"/>
              </a:tabLst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2.1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Drawings for 300kV HVFT for ProtoDUNE-DP: </a:t>
            </a:r>
          </a:p>
          <a:p>
            <a:pPr marL="900113" indent="-539750">
              <a:spcAft>
                <a:spcPts val="600"/>
              </a:spcAft>
              <a:tabLst>
                <a:tab pos="901700" algn="l"/>
              </a:tabLst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a) 3D drawing: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to be completed</a:t>
            </a:r>
            <a:endParaRPr lang="en-U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marL="900113" indent="-539750">
              <a:spcAft>
                <a:spcPts val="600"/>
              </a:spcAft>
              <a:tabLst>
                <a:tab pos="901700" algn="l"/>
              </a:tabLst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b) quoted tables: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to be done</a:t>
            </a:r>
          </a:p>
          <a:p>
            <a:pPr marL="900113" indent="-539750">
              <a:spcAft>
                <a:spcPts val="600"/>
              </a:spcAft>
              <a:tabLst>
                <a:tab pos="901700" algn="l"/>
              </a:tabLst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c) offer: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to be requested.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7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4" t="1433" r="45143" b="-24"/>
          <a:stretch/>
        </p:blipFill>
        <p:spPr>
          <a:xfrm>
            <a:off x="13567411" y="5943"/>
            <a:ext cx="2209800" cy="115366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3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518" y="5943"/>
            <a:ext cx="17893554" cy="72156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089"/>
              </a:spcBef>
              <a:spcAft>
                <a:spcPts val="3267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3. HV transmission from HVFT to the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cathode</a:t>
            </a:r>
            <a:endParaRPr lang="en-US" sz="3600" baseline="30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-206" r="23922" b="2881"/>
          <a:stretch/>
        </p:blipFill>
        <p:spPr>
          <a:xfrm>
            <a:off x="746759" y="3045143"/>
            <a:ext cx="7071361" cy="865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3680" y="10870466"/>
            <a:ext cx="24536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Cu FLAT BRAID to the cathode</a:t>
            </a:r>
            <a:endParaRPr lang="fr-CH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02480" y="10215146"/>
            <a:ext cx="335280" cy="655320"/>
          </a:xfrm>
          <a:prstGeom prst="straightConnector1">
            <a:avLst/>
          </a:prstGeom>
          <a:ln w="158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 t="20187" r="25128" b="-935"/>
          <a:stretch/>
        </p:blipFill>
        <p:spPr>
          <a:xfrm>
            <a:off x="8849506" y="859203"/>
            <a:ext cx="4618844" cy="106555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1935" y="861637"/>
            <a:ext cx="10033185" cy="1932435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1082675" indent="-722313">
              <a:spcAft>
                <a:spcPts val="600"/>
              </a:spcAft>
              <a:tabLst>
                <a:tab pos="1082675" algn="l"/>
              </a:tabLst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3.1	3D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drawing: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done.</a:t>
            </a:r>
          </a:p>
          <a:p>
            <a:pPr marL="1082675" indent="-722313">
              <a:spcAft>
                <a:spcPts val="600"/>
              </a:spcAft>
              <a:tabLst>
                <a:tab pos="1082675" algn="l"/>
              </a:tabLst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3.2	Options to be decided: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with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or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without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rings connected to the field cage voltage degrader. Last ring always connected to the cathode.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69187" y="7348730"/>
            <a:ext cx="3653789" cy="2347933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361950" indent="-1588">
              <a:spcAft>
                <a:spcPts val="6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Without the rings and the G10 spacers, with the inner SS pipe replaced by a SS rod, the weight is 36.3kg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in air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and 1.7 kg in LAr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68222" y="1215284"/>
            <a:ext cx="2343149" cy="1055272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1588" indent="-1588">
              <a:spcAft>
                <a:spcPts val="6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Crossing pipe with inner diameter Din≥~150mm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14916150" y="2270556"/>
            <a:ext cx="1723647" cy="986994"/>
          </a:xfrm>
          <a:prstGeom prst="straightConnector1">
            <a:avLst/>
          </a:prstGeom>
          <a:ln w="158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2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7" t="782" r="43704" b="1924"/>
          <a:stretch/>
        </p:blipFill>
        <p:spPr>
          <a:xfrm>
            <a:off x="16067220" y="167005"/>
            <a:ext cx="2190300" cy="113849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4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5766" r="24551" b="2512"/>
          <a:stretch/>
        </p:blipFill>
        <p:spPr>
          <a:xfrm>
            <a:off x="171450" y="1032214"/>
            <a:ext cx="5562600" cy="106692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0520" y="5943"/>
            <a:ext cx="11780520" cy="1660283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lvl="0" algn="ctr">
              <a:spcBef>
                <a:spcPts val="1800"/>
              </a:spcBef>
              <a:spcAft>
                <a:spcPts val="600"/>
              </a:spcAft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4. SFTC chimneys</a:t>
            </a:r>
          </a:p>
          <a:p>
            <a:pPr marL="361950" lvl="0" indent="-1588">
              <a:spcAft>
                <a:spcPts val="600"/>
              </a:spcAft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3D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drawing: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done and passed to Adamo for their penetration in the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cryostat. Internal details to be finalized.</a:t>
            </a:r>
            <a:endParaRPr lang="en-US" sz="2800" baseline="30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1823" r="14177" b="2581"/>
          <a:stretch/>
        </p:blipFill>
        <p:spPr>
          <a:xfrm>
            <a:off x="6554896" y="2481512"/>
            <a:ext cx="6622881" cy="6827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91122" y="3830231"/>
            <a:ext cx="2573309" cy="1363048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1588" indent="-1588">
              <a:spcAft>
                <a:spcPts val="6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Purge valve in the crossing pipe (to be remarked for cryostat design)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830231"/>
            <a:ext cx="2343149" cy="1055272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1588" indent="-1588">
              <a:spcAft>
                <a:spcPts val="6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Crossing pipe with inner diameter Din≥~260mm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50874" y="9680510"/>
            <a:ext cx="3143250" cy="747495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1588" indent="-1588">
              <a:spcAft>
                <a:spcPts val="6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Outer pipe with diameter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Dout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=254mm</a:t>
            </a:r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1171575" y="4885503"/>
            <a:ext cx="1630275" cy="543747"/>
          </a:xfrm>
          <a:prstGeom prst="straightConnector1">
            <a:avLst/>
          </a:prstGeom>
          <a:ln w="158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2595368" y="5157376"/>
            <a:ext cx="582409" cy="1868910"/>
          </a:xfrm>
          <a:prstGeom prst="straightConnector1">
            <a:avLst/>
          </a:prstGeom>
          <a:ln w="158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7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64474</TotalTime>
  <Words>147</Words>
  <Application>Microsoft Office PowerPoint</Application>
  <PresentationFormat>Custom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Swis721 BT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Franco Sergiampietri</dc:creator>
  <cp:lastModifiedBy>Franco Sergiampietri</cp:lastModifiedBy>
  <cp:revision>1279</cp:revision>
  <cp:lastPrinted>2016-05-03T06:52:46Z</cp:lastPrinted>
  <dcterms:created xsi:type="dcterms:W3CDTF">2010-04-22T16:29:04Z</dcterms:created>
  <dcterms:modified xsi:type="dcterms:W3CDTF">2017-02-01T07:58:54Z</dcterms:modified>
</cp:coreProperties>
</file>