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5"/>
  </p:sldMasterIdLst>
  <p:notesMasterIdLst>
    <p:notesMasterId r:id="rId31"/>
  </p:notesMasterIdLst>
  <p:handoutMasterIdLst>
    <p:handoutMasterId r:id="rId32"/>
  </p:handoutMasterIdLst>
  <p:sldIdLst>
    <p:sldId id="383" r:id="rId6"/>
    <p:sldId id="535" r:id="rId7"/>
    <p:sldId id="481" r:id="rId8"/>
    <p:sldId id="482" r:id="rId9"/>
    <p:sldId id="536" r:id="rId10"/>
    <p:sldId id="546" r:id="rId11"/>
    <p:sldId id="492" r:id="rId12"/>
    <p:sldId id="538" r:id="rId13"/>
    <p:sldId id="539" r:id="rId14"/>
    <p:sldId id="540" r:id="rId15"/>
    <p:sldId id="542" r:id="rId16"/>
    <p:sldId id="543" r:id="rId17"/>
    <p:sldId id="549" r:id="rId18"/>
    <p:sldId id="550" r:id="rId19"/>
    <p:sldId id="551" r:id="rId20"/>
    <p:sldId id="552" r:id="rId21"/>
    <p:sldId id="553" r:id="rId22"/>
    <p:sldId id="556" r:id="rId23"/>
    <p:sldId id="557" r:id="rId24"/>
    <p:sldId id="558" r:id="rId25"/>
    <p:sldId id="559" r:id="rId26"/>
    <p:sldId id="560" r:id="rId27"/>
    <p:sldId id="561" r:id="rId28"/>
    <p:sldId id="563" r:id="rId29"/>
    <p:sldId id="537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7" autoAdjust="0"/>
    <p:restoredTop sz="85764" autoAdjust="0"/>
  </p:normalViewPr>
  <p:slideViewPr>
    <p:cSldViewPr snapToGrid="0" snapToObjects="1" showGuides="1">
      <p:cViewPr>
        <p:scale>
          <a:sx n="94" d="100"/>
          <a:sy n="94" d="100"/>
        </p:scale>
        <p:origin x="-1008" y="-1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slide" Target="slides/slide25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4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92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A0B81FB-0456-F148-A00F-71BD4AE06DB0}" type="datetime1">
              <a:rPr lang="en-US" smtClean="0"/>
              <a:t>2/6/17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23E863D-43A7-3B4A-BC63-138E539A296D}" type="datetime1">
              <a:rPr lang="en-US" smtClean="0"/>
              <a:t>2/6/17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D3CDE71F-CF54-EE42-AAFC-E89179E48E3F}" type="datetime1">
              <a:rPr lang="en-US" smtClean="0"/>
              <a:t>2/6/17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A19893F-117F-3541-9682-3736C3B32809}" type="datetime1">
              <a:rPr lang="en-US" smtClean="0"/>
              <a:t>2/6/17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F15E01AF-7060-6742-B5CC-00811EA50357}" type="datetime1">
              <a:rPr lang="en-US" smtClean="0"/>
              <a:t>2/6/17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9FDF87-2144-DB43-94BA-67DDA647F0A2}" type="datetime1">
              <a:rPr lang="en-US" smtClean="0"/>
              <a:t>2/6/17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93B035B2-140D-5246-A685-5A53045660C5}" type="datetime1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5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2679752-919A-2B40-9841-784FD2084B7B}" type="datetime1">
              <a:rPr lang="en-US" smtClean="0"/>
              <a:t>2/6/17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diversity.fnal.gov/lab-resource-groups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0.pn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png"/><Relationship Id="rId9" Type="http://schemas.openxmlformats.org/officeDocument/2006/relationships/image" Target="../media/image14.jpg"/><Relationship Id="rId10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4453365"/>
            <a:ext cx="8499232" cy="1003049"/>
          </a:xfrm>
        </p:spPr>
        <p:txBody>
          <a:bodyPr/>
          <a:lstStyle/>
          <a:p>
            <a:r>
              <a:rPr lang="en-US" dirty="0" smtClean="0"/>
              <a:t>All </a:t>
            </a:r>
            <a:r>
              <a:rPr lang="en-US" dirty="0"/>
              <a:t>s</a:t>
            </a:r>
            <a:r>
              <a:rPr lang="en-US" dirty="0" smtClean="0"/>
              <a:t>cientists retreat: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on scientists as of 10/1/16 from FCSA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94" y="807162"/>
            <a:ext cx="5975027" cy="2665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95" y="3429716"/>
            <a:ext cx="6326447" cy="28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responses statistics c.f. total on FCSA list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511300"/>
            <a:ext cx="49149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9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responses statistics c.f. total on FCSA list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16" y="679629"/>
            <a:ext cx="5520625" cy="2808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98" y="3487909"/>
            <a:ext cx="4706727" cy="27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0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Scientist research fractions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7595"/>
            <a:ext cx="8672513" cy="3411225"/>
          </a:xfrm>
        </p:spPr>
        <p:txBody>
          <a:bodyPr/>
          <a:lstStyle/>
          <a:p>
            <a:r>
              <a:rPr lang="en-US" dirty="0" smtClean="0"/>
              <a:t>This is part of a bigger discussion of what it means to be a lab scientist versus, e.g., a university professor</a:t>
            </a:r>
          </a:p>
          <a:p>
            <a:r>
              <a:rPr lang="sk-SK" dirty="0" smtClean="0"/>
              <a:t>The labs are mission driven and this is a great strength</a:t>
            </a:r>
          </a:p>
          <a:p>
            <a:r>
              <a:rPr lang="sk-SK" dirty="0" smtClean="0"/>
              <a:t>But scientists also need time think about data, new approaches, new technologies</a:t>
            </a:r>
          </a:p>
          <a:p>
            <a:r>
              <a:rPr lang="sk-SK" dirty="0" smtClean="0"/>
              <a:t>How to achieve the right balance across the lab?</a:t>
            </a:r>
          </a:p>
          <a:p>
            <a:r>
              <a:rPr lang="sk-SK" dirty="0" smtClean="0"/>
              <a:t>What is the role of collaborations with local area universities?</a:t>
            </a:r>
            <a:endParaRPr lang="sk-SK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13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310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Scientist internal and external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7595"/>
            <a:ext cx="8672513" cy="4505534"/>
          </a:xfrm>
        </p:spPr>
        <p:txBody>
          <a:bodyPr/>
          <a:lstStyle/>
          <a:p>
            <a:r>
              <a:rPr lang="en-US" dirty="0" smtClean="0"/>
              <a:t>We have an awards committee focused our scientists becoming APS Fellows; we are doing pretty well at this, but what about other kinds of external awards?</a:t>
            </a:r>
          </a:p>
          <a:p>
            <a:r>
              <a:rPr lang="en-US" dirty="0"/>
              <a:t>How can we organize to get more Early Career Awards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We have a few internal mechanisms for recognition:</a:t>
            </a:r>
          </a:p>
          <a:p>
            <a:pPr lvl="1"/>
            <a:r>
              <a:rPr lang="en-US" dirty="0" smtClean="0"/>
              <a:t>EPRA awards</a:t>
            </a:r>
          </a:p>
          <a:p>
            <a:pPr lvl="1"/>
            <a:r>
              <a:rPr lang="en-US" dirty="0" err="1" smtClean="0"/>
              <a:t>Tollestrup</a:t>
            </a:r>
            <a:r>
              <a:rPr lang="en-US" dirty="0" smtClean="0"/>
              <a:t> Award for postdocs</a:t>
            </a:r>
          </a:p>
          <a:p>
            <a:pPr lvl="1"/>
            <a:r>
              <a:rPr lang="en-US" dirty="0" smtClean="0"/>
              <a:t>Distinguished Scientist category</a:t>
            </a:r>
          </a:p>
          <a:p>
            <a:r>
              <a:rPr lang="en-US" dirty="0" smtClean="0"/>
              <a:t>The committee that revamped the Distinguished Scientist category also recommended, based on your feedback, that the lab find additional mechanisms for internal recognition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14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205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Balance between postdocs and other scientist 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7595"/>
            <a:ext cx="8672513" cy="4505534"/>
          </a:xfrm>
        </p:spPr>
        <p:txBody>
          <a:bodyPr/>
          <a:lstStyle/>
          <a:p>
            <a:r>
              <a:rPr lang="en-US" sz="2000" dirty="0" smtClean="0"/>
              <a:t>Postdocs are a cheaper and more flexible scientific workforce</a:t>
            </a:r>
          </a:p>
          <a:p>
            <a:r>
              <a:rPr lang="en-US" sz="2000" dirty="0" smtClean="0"/>
              <a:t>Oak Ridge e.g. has ~twice as many postdocs per scientist than FNAL</a:t>
            </a:r>
          </a:p>
          <a:p>
            <a:r>
              <a:rPr lang="en-US" sz="2000" dirty="0" smtClean="0"/>
              <a:t>What is the right balance across the lab?</a:t>
            </a:r>
          </a:p>
          <a:p>
            <a:r>
              <a:rPr lang="en-US" sz="2000" dirty="0" smtClean="0"/>
              <a:t>How does this mesh with our responsibility for postdoc career outcomes?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15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8" y="2795446"/>
            <a:ext cx="7597811" cy="32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5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3025"/>
            <a:ext cx="8672513" cy="1587380"/>
          </a:xfrm>
        </p:spPr>
        <p:txBody>
          <a:bodyPr/>
          <a:lstStyle/>
          <a:p>
            <a:r>
              <a:rPr lang="en-US" sz="2000" dirty="0" smtClean="0"/>
              <a:t>This starts from asking the question about what does a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century lab look like?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e have some pretty good examples of what a 23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century scientific organization should look like: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16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166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3025"/>
            <a:ext cx="8672513" cy="1587380"/>
          </a:xfrm>
        </p:spPr>
        <p:txBody>
          <a:bodyPr/>
          <a:lstStyle/>
          <a:p>
            <a:r>
              <a:rPr lang="en-US" sz="2000" dirty="0" smtClean="0"/>
              <a:t>This starts from asking the question about what does a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century lab look like?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e have some pretty good examples of what a 23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century scientific organization should look like: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17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5" name="Picture 4" descr="D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152">
            <a:off x="4455462" y="2790001"/>
            <a:ext cx="5404655" cy="3046260"/>
          </a:xfrm>
          <a:prstGeom prst="rect">
            <a:avLst/>
          </a:prstGeom>
        </p:spPr>
      </p:pic>
      <p:pic>
        <p:nvPicPr>
          <p:cNvPr id="4" name="Picture 3" descr="Voya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491">
            <a:off x="-1" y="2700775"/>
            <a:ext cx="4497922" cy="29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Diversity statistics: U.S. physics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18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6" name="Picture 5" descr="Screen Shot 2017-01-28 at 2.2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31" y="922390"/>
            <a:ext cx="6813420" cy="5062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5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Diversity statistics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19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9" name="Picture 8" descr="Screen Shot 2017-01-28 at 2.2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74" y="930812"/>
            <a:ext cx="6814467" cy="5139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17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161595"/>
            <a:ext cx="8672513" cy="1700195"/>
          </a:xfrm>
        </p:spPr>
        <p:txBody>
          <a:bodyPr/>
          <a:lstStyle/>
          <a:p>
            <a:pPr algn="ctr"/>
            <a:r>
              <a:rPr lang="en-US" sz="3600" dirty="0" smtClean="0"/>
              <a:t>Why are we here?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Strategy Overview </a:t>
            </a:r>
            <a:endParaRPr lang="en-US" sz="36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2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08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Diversity statistics: U.S. physics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20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6" name="Picture 5" descr="Screen Shot 2017-01-28 at 2.22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72" y="918971"/>
            <a:ext cx="7090108" cy="5296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55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Diversity statistics: National labs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21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10" y="840395"/>
            <a:ext cx="5315013" cy="522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Diversity statistics: Fermilab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22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957942"/>
            <a:ext cx="8896350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599" y="4562675"/>
            <a:ext cx="8672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Lab as a whole (1820 employees): </a:t>
            </a:r>
          </a:p>
          <a:p>
            <a:r>
              <a:rPr lang="en-US" dirty="0" smtClean="0"/>
              <a:t>23% women</a:t>
            </a:r>
          </a:p>
          <a:p>
            <a:r>
              <a:rPr lang="en-US" dirty="0" smtClean="0"/>
              <a:t>8% Asian</a:t>
            </a:r>
          </a:p>
          <a:p>
            <a:r>
              <a:rPr lang="en-US" dirty="0" smtClean="0"/>
              <a:t>10% under-represented minorities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Culture and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3024"/>
            <a:ext cx="8672513" cy="5289113"/>
          </a:xfrm>
        </p:spPr>
        <p:txBody>
          <a:bodyPr/>
          <a:lstStyle/>
          <a:p>
            <a:r>
              <a:rPr lang="en-US" sz="2000" dirty="0" smtClean="0"/>
              <a:t>Obviously we have a diversity hiring challenge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In addition, since our current lab workforce is not very diverse, we have a culture and atmosphere problem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This is in spite of the fact that (almost) all of us are well intentioned good enlightened people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Without making the atmosphere more inclusive we will never get to where we need to be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23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7103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Culture and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93024"/>
            <a:ext cx="8540452" cy="5289113"/>
          </a:xfrm>
        </p:spPr>
        <p:txBody>
          <a:bodyPr/>
          <a:lstStyle/>
          <a:p>
            <a:r>
              <a:rPr lang="en-US" sz="2000" dirty="0" smtClean="0"/>
              <a:t>Precisely because this problem is less obvious to many people, and is rather fuzzy by nature, it requires all of us to be sensitive to it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We have a bunch of self-organized lab groups thinking about this:</a:t>
            </a:r>
          </a:p>
          <a:p>
            <a:pPr marL="457200" lvl="1" indent="0">
              <a:buNone/>
            </a:pPr>
            <a:r>
              <a:rPr lang="en-US" sz="1800" dirty="0" smtClean="0">
                <a:hlinkClick r:id="rId2"/>
              </a:rPr>
              <a:t>http://diversity.fnal.gov/lab-resource-groups/</a:t>
            </a: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/>
              <a:t>The directorate thought meeting etiquette was a good concrete place to start, and we asked the Resource Groups to come up with a proposal. It will be part of a something wider: Fermilab Codes of </a:t>
            </a:r>
            <a:r>
              <a:rPr lang="en-US" sz="2000" dirty="0" smtClean="0"/>
              <a:t>Conduct</a:t>
            </a:r>
          </a:p>
          <a:p>
            <a:endParaRPr lang="en-US" sz="2000" dirty="0" smtClean="0"/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4F81BD"/>
                </a:solidFill>
              </a:rPr>
              <a:t>As scientists, what ground rules for meeting etiquette would you like to </a:t>
            </a:r>
            <a:r>
              <a:rPr lang="en-US" sz="1800" dirty="0" smtClean="0">
                <a:solidFill>
                  <a:srgbClr val="4F81BD"/>
                </a:solidFill>
              </a:rPr>
              <a:t>have, </a:t>
            </a:r>
            <a:r>
              <a:rPr lang="en-US" sz="1800" dirty="0" smtClean="0">
                <a:solidFill>
                  <a:srgbClr val="4F81BD"/>
                </a:solidFill>
              </a:rPr>
              <a:t>and what would appeal to you in how we communicate them?</a:t>
            </a:r>
          </a:p>
          <a:p>
            <a:endParaRPr lang="en-US" sz="2000" dirty="0" smtClean="0"/>
          </a:p>
          <a:p>
            <a:r>
              <a:rPr lang="en-US" sz="2000" dirty="0" smtClean="0"/>
              <a:t>Nigel and I are enthusiastic about this, but request your help in making it work</a:t>
            </a:r>
          </a:p>
          <a:p>
            <a:endParaRPr lang="en-US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24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620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25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  <p:pic>
        <p:nvPicPr>
          <p:cNvPr id="5" name="Picture 4" descr="Screen Shot 2017-02-05 at 11.04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924"/>
            <a:ext cx="9144000" cy="566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0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1-0065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893">
            <a:off x="6220177" y="3594082"/>
            <a:ext cx="2675330" cy="271546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 descr="70-0675-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541">
            <a:off x="222251" y="3834316"/>
            <a:ext cx="2402493" cy="2456550"/>
          </a:xfrm>
          <a:prstGeom prst="rect">
            <a:avLst/>
          </a:prstGeom>
        </p:spPr>
      </p:pic>
      <p:pic>
        <p:nvPicPr>
          <p:cNvPr id="3" name="Picture 2" descr="70-0709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411">
            <a:off x="3509610" y="1640249"/>
            <a:ext cx="3123793" cy="2932461"/>
          </a:xfrm>
          <a:prstGeom prst="rect">
            <a:avLst/>
          </a:prstGeom>
        </p:spPr>
      </p:pic>
      <p:pic>
        <p:nvPicPr>
          <p:cNvPr id="7" name="Picture 6" descr="83-0603-35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198">
            <a:off x="419328" y="1425521"/>
            <a:ext cx="3302853" cy="2642282"/>
          </a:xfrm>
          <a:prstGeom prst="rect">
            <a:avLst/>
          </a:prstGeom>
        </p:spPr>
      </p:pic>
      <p:pic>
        <p:nvPicPr>
          <p:cNvPr id="8" name="Picture 7" descr="95-0357-3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72">
            <a:off x="2729229" y="4185931"/>
            <a:ext cx="3109849" cy="2083599"/>
          </a:xfrm>
          <a:prstGeom prst="rect">
            <a:avLst/>
          </a:prstGeom>
        </p:spPr>
      </p:pic>
      <p:pic>
        <p:nvPicPr>
          <p:cNvPr id="10" name="Picture 9" descr="78-0268-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50" y="-36987"/>
            <a:ext cx="2776050" cy="4219596"/>
          </a:xfrm>
          <a:prstGeom prst="rect">
            <a:avLst/>
          </a:prstGeom>
        </p:spPr>
      </p:pic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228600" y="444655"/>
            <a:ext cx="8686800" cy="427877"/>
          </a:xfrm>
        </p:spPr>
        <p:txBody>
          <a:bodyPr/>
          <a:lstStyle/>
          <a:p>
            <a:r>
              <a:rPr lang="en-US" sz="3200" dirty="0" smtClean="0">
                <a:latin typeface="Helvetica" charset="0"/>
              </a:rPr>
              <a:t>20</a:t>
            </a:r>
            <a:r>
              <a:rPr lang="en-US" sz="3200" baseline="30000" dirty="0" smtClean="0">
                <a:latin typeface="Helvetica" charset="0"/>
              </a:rPr>
              <a:t>th</a:t>
            </a:r>
            <a:r>
              <a:rPr lang="en-US" sz="3200" dirty="0" smtClean="0">
                <a:latin typeface="Helvetica" charset="0"/>
              </a:rPr>
              <a:t> Century Science Laboratory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200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ova CN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432"/>
            <a:ext cx="9144000" cy="4671536"/>
          </a:xfrm>
          <a:prstGeom prst="rect">
            <a:avLst/>
          </a:prstGeom>
        </p:spPr>
      </p:pic>
      <p:pic>
        <p:nvPicPr>
          <p:cNvPr id="13" name="Picture 12" descr="IER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26" y="12166"/>
            <a:ext cx="5566874" cy="211466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Joe Lykken | Scientist Retreat 02/07/2016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9" descr="superconducting-accelerat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304">
            <a:off x="297608" y="3311388"/>
            <a:ext cx="4401415" cy="2935744"/>
          </a:xfrm>
          <a:prstGeom prst="rect">
            <a:avLst/>
          </a:prstGeom>
        </p:spPr>
      </p:pic>
      <p:pic>
        <p:nvPicPr>
          <p:cNvPr id="11" name="Picture 10" descr="qubi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030">
            <a:off x="613808" y="1304846"/>
            <a:ext cx="2956118" cy="1313830"/>
          </a:xfrm>
          <a:prstGeom prst="rect">
            <a:avLst/>
          </a:prstGeom>
        </p:spPr>
      </p:pic>
      <p:pic>
        <p:nvPicPr>
          <p:cNvPr id="12" name="Picture 11" descr="cavity-14-0294-03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532">
            <a:off x="3420454" y="4119910"/>
            <a:ext cx="3269806" cy="2182595"/>
          </a:xfrm>
          <a:prstGeom prst="rect">
            <a:avLst/>
          </a:prstGeom>
        </p:spPr>
      </p:pic>
      <p:pic>
        <p:nvPicPr>
          <p:cNvPr id="4" name="CvqqoJ8WgAILJ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69418" y="2025607"/>
            <a:ext cx="5080000" cy="2057400"/>
          </a:xfrm>
          <a:prstGeom prst="rect">
            <a:avLst/>
          </a:prstGeom>
        </p:spPr>
      </p:pic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228600" y="444655"/>
            <a:ext cx="8686800" cy="427877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" charset="0"/>
              </a:rPr>
              <a:t>21</a:t>
            </a:r>
            <a:r>
              <a:rPr lang="en-US" sz="3200" cap="all" baseline="30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" charset="0"/>
              </a:rPr>
              <a:t>st</a:t>
            </a:r>
            <a:r>
              <a:rPr lang="en-US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" charset="0"/>
              </a:rPr>
              <a:t> Century Science Laboratory </a:t>
            </a:r>
            <a:endParaRPr lang="en-US" sz="3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96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What does it mean to be a 21</a:t>
            </a:r>
            <a:r>
              <a:rPr lang="en-US" baseline="30000" dirty="0" smtClean="0"/>
              <a:t>st</a:t>
            </a:r>
            <a:r>
              <a:rPr lang="en-US" dirty="0" smtClean="0"/>
              <a:t> Century HEP Science Lab?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7595"/>
            <a:ext cx="8672513" cy="4667653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We as scientists have to figure this out together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There are many pieces to the problem: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What does the cutting edge of HEP science look like 20 years from now?</a:t>
            </a:r>
            <a:endParaRPr lang="en-US" sz="2000" dirty="0"/>
          </a:p>
          <a:p>
            <a:r>
              <a:rPr lang="en-US" sz="2000" dirty="0" smtClean="0"/>
              <a:t>What capabilities does the lab need to acquire/grow/maintain/give up?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How to attract/promote/retain/incentivize/empower the world-class scientists and technical staff that Fermilab we will need to flourish?</a:t>
            </a:r>
          </a:p>
          <a:p>
            <a:pPr marL="0" indent="0">
              <a:buNone/>
            </a:pPr>
            <a:endParaRPr lang="sk-SK" sz="20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5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7418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What does it mean to be a 21</a:t>
            </a:r>
            <a:r>
              <a:rPr lang="en-US" baseline="30000" dirty="0" smtClean="0"/>
              <a:t>st</a:t>
            </a:r>
            <a:r>
              <a:rPr lang="en-US" dirty="0" smtClean="0"/>
              <a:t> Century HEP Science Lab?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7595"/>
            <a:ext cx="8672513" cy="4667653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We as scientists have to figure this out together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There are many pieces to the problem: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What does the cutting edge of HEP science look like 20 years from now?</a:t>
            </a:r>
            <a:endParaRPr lang="en-US" sz="2000" dirty="0"/>
          </a:p>
          <a:p>
            <a:r>
              <a:rPr lang="en-US" sz="2000" dirty="0" smtClean="0"/>
              <a:t>What capabilities does the lab need to acquire/grow/maintain/give up?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		</a:t>
            </a:r>
            <a:r>
              <a:rPr lang="en-US" sz="2000" b="1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000" b="1" dirty="0" smtClean="0">
                <a:solidFill>
                  <a:schemeClr val="tx1"/>
                </a:solidFill>
              </a:rPr>
              <a:t>Topics for our second retreat</a:t>
            </a:r>
            <a:endParaRPr lang="en-US" sz="2000" b="1" dirty="0"/>
          </a:p>
          <a:p>
            <a:r>
              <a:rPr lang="en-US" sz="2000" dirty="0" smtClean="0"/>
              <a:t>How to attract/promote/retain/incentivize/empower the world-class scientists and technical staff that Fermilab we will need to flourish?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  <a:sym typeface="Wingdings"/>
              </a:rPr>
              <a:t>		 </a:t>
            </a:r>
            <a:r>
              <a:rPr lang="en-US" sz="2000" b="1" dirty="0">
                <a:solidFill>
                  <a:schemeClr val="tx1"/>
                </a:solidFill>
              </a:rPr>
              <a:t>Topics for </a:t>
            </a:r>
            <a:r>
              <a:rPr lang="en-US" sz="2000" b="1" dirty="0" smtClean="0">
                <a:solidFill>
                  <a:schemeClr val="tx1"/>
                </a:solidFill>
              </a:rPr>
              <a:t>today</a:t>
            </a:r>
            <a:endParaRPr lang="en-US" sz="2000" b="1" dirty="0"/>
          </a:p>
          <a:p>
            <a:pPr marL="0" indent="0">
              <a:buNone/>
            </a:pPr>
            <a:endParaRPr lang="sk-SK" sz="20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6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0948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Some background for today’s 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7595"/>
            <a:ext cx="8672513" cy="3748975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scientist survey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Scientist research fractions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Scientist </a:t>
            </a:r>
            <a:r>
              <a:rPr lang="en-US" dirty="0"/>
              <a:t>internal and external </a:t>
            </a:r>
            <a:r>
              <a:rPr lang="en-US" dirty="0" smtClean="0"/>
              <a:t>recognition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Balance between postdocs and other kinds of scientist positions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Some </a:t>
            </a:r>
            <a:r>
              <a:rPr lang="en-US" dirty="0"/>
              <a:t>lab diversity data </a:t>
            </a:r>
            <a:r>
              <a:rPr lang="en-US" dirty="0" smtClean="0"/>
              <a:t>and </a:t>
            </a:r>
            <a:r>
              <a:rPr lang="en-US" dirty="0" smtClean="0"/>
              <a:t>thoughts about </a:t>
            </a:r>
            <a:r>
              <a:rPr lang="en-US" dirty="0" smtClean="0"/>
              <a:t>meeting etiquette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7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77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8672513" cy="641739"/>
          </a:xfrm>
        </p:spPr>
        <p:txBody>
          <a:bodyPr/>
          <a:lstStyle/>
          <a:p>
            <a:r>
              <a:rPr lang="en-US" dirty="0" smtClean="0"/>
              <a:t>The Scientist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7595"/>
            <a:ext cx="8672513" cy="3411225"/>
          </a:xfrm>
        </p:spPr>
        <p:txBody>
          <a:bodyPr/>
          <a:lstStyle/>
          <a:p>
            <a:r>
              <a:rPr lang="en-US" dirty="0" smtClean="0"/>
              <a:t>Yeah yeah we know the scientist survey was not very scientific – next time we will do better</a:t>
            </a:r>
          </a:p>
          <a:p>
            <a:endParaRPr lang="en-US" dirty="0" smtClean="0"/>
          </a:p>
          <a:p>
            <a:r>
              <a:rPr lang="en-US" dirty="0" smtClean="0"/>
              <a:t>But even this Version 0.1 has produced interesting results</a:t>
            </a:r>
          </a:p>
          <a:p>
            <a:endParaRPr lang="en-US" dirty="0" smtClean="0"/>
          </a:p>
          <a:p>
            <a:r>
              <a:rPr lang="en-US" dirty="0" smtClean="0"/>
              <a:t>I encourage you to work through SAC to figure out what Version 1.0 should look like</a:t>
            </a:r>
            <a:endParaRPr lang="sk-SK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z="1200" smtClean="0">
                <a:latin typeface="Helvetica"/>
                <a:cs typeface="Helvetica"/>
              </a:rPr>
              <a:pPr>
                <a:defRPr/>
              </a:pPr>
              <a:t>8</a:t>
            </a:fld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>
                <a:latin typeface="Helvetica"/>
                <a:cs typeface="Helvetica"/>
              </a:rPr>
              <a:t>Joe Lykken | Scientist Retreat 02/07/2016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164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on scientists as of 10/1/16 from FCSA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Joe Lykken | Scientist Retreat 02/07/2016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68940"/>
            <a:ext cx="4783120" cy="422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31" y="1459078"/>
            <a:ext cx="4915369" cy="42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6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40491ab1-5c37-4d1d-98bc-8c2456e3f49b" xsi:nil="true"/>
    <_dlc_DocId xmlns="6101342f-aaa4-4b6a-82b3-1fc58de0d44d">-703-452</_dlc_DocId>
    <_dlc_DocIdUrl xmlns="6101342f-aaa4-4b6a-82b3-1fc58de0d44d">
      <Url>https://fermipoint.fnal.gov/organization/ocoo/ocom/_layouts/15/DocIdRedir.aspx?ID=-703-452</Url>
      <Description>-703-452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05CBA35C4D743B3FBAF1881E84F79" ma:contentTypeVersion="4" ma:contentTypeDescription="Create a new document." ma:contentTypeScope="" ma:versionID="ffef6c485a763cbcfb7767b45c2c93dc">
  <xsd:schema xmlns:xsd="http://www.w3.org/2001/XMLSchema" xmlns:xs="http://www.w3.org/2001/XMLSchema" xmlns:p="http://schemas.microsoft.com/office/2006/metadata/properties" xmlns:ns2="6101342f-aaa4-4b6a-82b3-1fc58de0d44d" xmlns:ns3="40491ab1-5c37-4d1d-98bc-8c2456e3f49b" targetNamespace="http://schemas.microsoft.com/office/2006/metadata/properties" ma:root="true" ma:fieldsID="9b5245419d53c74e366eded5d295319f" ns2:_="" ns3:_="">
    <xsd:import namespace="6101342f-aaa4-4b6a-82b3-1fc58de0d44d"/>
    <xsd:import namespace="40491ab1-5c37-4d1d-98bc-8c2456e3f49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1342f-aaa4-4b6a-82b3-1fc58de0d44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91ab1-5c37-4d1d-98bc-8c2456e3f49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1" nillable="true" ma:displayName="Document Category" ma:format="Dropdown" ma:internalName="Document_x0020_type">
      <xsd:simpleType>
        <xsd:union memberTypes="dms:Text">
          <xsd:simpleType>
            <xsd:restriction base="dms:Choice">
              <xsd:enumeration value="2015 Peer Review"/>
              <xsd:enumeration value="Communication Strategy"/>
              <xsd:enumeration value="Events"/>
              <xsd:enumeration value="Flags"/>
              <xsd:enumeration value="Humane League"/>
              <xsd:enumeration value="Policies (current and approved)"/>
              <xsd:enumeration value="Policies (draft)"/>
              <xsd:enumeration value="Procedures (current and approved)"/>
              <xsd:enumeration value="VIP visits"/>
              <xsd:enumeration value="Weekly report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7DC19-BA0A-4C3F-8537-FF0D1A24FF8F}">
  <ds:schemaRefs>
    <ds:schemaRef ds:uri="http://schemas.microsoft.com/office/2006/metadata/properties"/>
    <ds:schemaRef ds:uri="http://schemas.microsoft.com/office/infopath/2007/PartnerControls"/>
    <ds:schemaRef ds:uri="40491ab1-5c37-4d1d-98bc-8c2456e3f49b"/>
    <ds:schemaRef ds:uri="6101342f-aaa4-4b6a-82b3-1fc58de0d44d"/>
  </ds:schemaRefs>
</ds:datastoreItem>
</file>

<file path=customXml/itemProps2.xml><?xml version="1.0" encoding="utf-8"?>
<ds:datastoreItem xmlns:ds="http://schemas.openxmlformats.org/officeDocument/2006/customXml" ds:itemID="{4B3BD94A-77AC-4EA9-AA88-0DDD4899139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1DF3960-7C98-4C76-A3D9-2A3E9D94EC6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307EB1D-D208-4052-92F1-24974B3C9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1342f-aaa4-4b6a-82b3-1fc58de0d44d"/>
    <ds:schemaRef ds:uri="40491ab1-5c37-4d1d-98bc-8c2456e3f4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Fermilab.potx</Template>
  <TotalTime>10317</TotalTime>
  <Words>1084</Words>
  <Application>Microsoft Macintosh PowerPoint</Application>
  <PresentationFormat>On-screen Show (4:3)</PresentationFormat>
  <Paragraphs>148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Fermilab</vt:lpstr>
      <vt:lpstr>PowerPoint Presentation</vt:lpstr>
      <vt:lpstr>Why are we here?  Strategy Overview </vt:lpstr>
      <vt:lpstr>20th Century Science Laboratory </vt:lpstr>
      <vt:lpstr>21st Century Science Laboratory </vt:lpstr>
      <vt:lpstr>What does it mean to be a 21st Century HEP Science Lab?</vt:lpstr>
      <vt:lpstr>What does it mean to be a 21st Century HEP Science Lab?</vt:lpstr>
      <vt:lpstr>Some background for today’s discussions</vt:lpstr>
      <vt:lpstr>The Scientist Survey</vt:lpstr>
      <vt:lpstr>Statistics on scientists as of 10/1/16 from FCSA</vt:lpstr>
      <vt:lpstr>Statistics on scientists as of 10/1/16 from FCSA</vt:lpstr>
      <vt:lpstr>Survey responses statistics c.f. total on FCSA list</vt:lpstr>
      <vt:lpstr>Survey responses statistics c.f. total on FCSA list</vt:lpstr>
      <vt:lpstr>Scientist research fractions</vt:lpstr>
      <vt:lpstr>Scientist internal and external recognition</vt:lpstr>
      <vt:lpstr>Balance between postdocs and other scientist positions</vt:lpstr>
      <vt:lpstr>Diversity</vt:lpstr>
      <vt:lpstr>Diversity</vt:lpstr>
      <vt:lpstr>Diversity statistics: U.S. physics</vt:lpstr>
      <vt:lpstr>Diversity statistics</vt:lpstr>
      <vt:lpstr>Diversity statistics: U.S. physics</vt:lpstr>
      <vt:lpstr>Diversity statistics: National labs</vt:lpstr>
      <vt:lpstr>Diversity statistics: Fermilab</vt:lpstr>
      <vt:lpstr>Culture and atmosphere</vt:lpstr>
      <vt:lpstr>Culture and atmosphere</vt:lpstr>
      <vt:lpstr>PowerPoint Presentation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Joseph Lykken</cp:lastModifiedBy>
  <cp:revision>534</cp:revision>
  <cp:lastPrinted>2016-09-15T17:50:12Z</cp:lastPrinted>
  <dcterms:created xsi:type="dcterms:W3CDTF">2014-01-03T20:18:13Z</dcterms:created>
  <dcterms:modified xsi:type="dcterms:W3CDTF">2017-02-06T22:53:34Z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0x01010066905CBA35C4D743B3FBAF1881E84F79</vt:lpwstr>
  </property>
  <property fmtid="{D5CDD505-2E9C-101B-9397-08002B2CF9AE}" pid="3" name="_dlc_DocIdItemGuid">
    <vt:lpwstr>c96b3510-1bfa-4a03-a62c-d574524b2353</vt:lpwstr>
  </property>
</Properties>
</file>