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3"/>
  </p:notesMasterIdLst>
  <p:sldIdLst>
    <p:sldId id="258" r:id="rId2"/>
    <p:sldId id="342" r:id="rId3"/>
    <p:sldId id="343" r:id="rId4"/>
    <p:sldId id="344" r:id="rId5"/>
    <p:sldId id="334" r:id="rId6"/>
    <p:sldId id="339" r:id="rId7"/>
    <p:sldId id="345" r:id="rId8"/>
    <p:sldId id="337" r:id="rId9"/>
    <p:sldId id="332" r:id="rId10"/>
    <p:sldId id="340" r:id="rId11"/>
    <p:sldId id="346" r:id="rId1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DFF3B"/>
    <a:srgbClr val="004875"/>
    <a:srgbClr val="008000"/>
    <a:srgbClr val="339933"/>
    <a:srgbClr val="00609C"/>
    <a:srgbClr val="E9FFBE"/>
    <a:srgbClr val="FFFFFF"/>
    <a:srgbClr val="5C8A00"/>
    <a:srgbClr val="007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6" autoAdjust="0"/>
    <p:restoredTop sz="84455" autoAdjust="0"/>
  </p:normalViewPr>
  <p:slideViewPr>
    <p:cSldViewPr snapToGrid="0" showGuides="1">
      <p:cViewPr varScale="1">
        <p:scale>
          <a:sx n="75" d="100"/>
          <a:sy n="75" d="100"/>
        </p:scale>
        <p:origin x="-1968" y="-104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793FA-B029-4E2B-A1C5-88113593ADCE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FBA26D8-0986-4E39-9AD0-23B51322B1F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Organization</a:t>
          </a:r>
          <a:endParaRPr lang="en-US" sz="2000" dirty="0" smtClean="0"/>
        </a:p>
      </dgm:t>
    </dgm:pt>
    <dgm:pt modelId="{4115D44E-A4A2-4C8F-8823-8127723063C3}" type="parTrans" cxnId="{891C2E7B-83BE-4728-B0EC-684355ACEB42}">
      <dgm:prSet/>
      <dgm:spPr/>
      <dgm:t>
        <a:bodyPr/>
        <a:lstStyle/>
        <a:p>
          <a:endParaRPr lang="en-US"/>
        </a:p>
      </dgm:t>
    </dgm:pt>
    <dgm:pt modelId="{864F2EA5-ACCE-4201-AAD2-B2CA60D94D78}" type="sibTrans" cxnId="{891C2E7B-83BE-4728-B0EC-684355ACEB42}">
      <dgm:prSet/>
      <dgm:spPr/>
      <dgm:t>
        <a:bodyPr/>
        <a:lstStyle/>
        <a:p>
          <a:endParaRPr lang="en-US"/>
        </a:p>
      </dgm:t>
    </dgm:pt>
    <dgm:pt modelId="{134E55D2-A986-4082-9504-64D97C24D739}">
      <dgm:prSet phldrT="[Text]" custT="1"/>
      <dgm:spPr/>
      <dgm:t>
        <a:bodyPr/>
        <a:lstStyle/>
        <a:p>
          <a:r>
            <a:rPr lang="en-US" sz="1800" dirty="0" smtClean="0"/>
            <a:t>Working to be more proactive and people-oriented</a:t>
          </a:r>
          <a:endParaRPr lang="en-US" sz="1800" dirty="0"/>
        </a:p>
      </dgm:t>
    </dgm:pt>
    <dgm:pt modelId="{3CA5DCF9-AA31-4BE4-9EEA-4D996DF745B7}" type="parTrans" cxnId="{474A077A-A64F-45C1-BF09-83FD96ED96DE}">
      <dgm:prSet/>
      <dgm:spPr/>
      <dgm:t>
        <a:bodyPr/>
        <a:lstStyle/>
        <a:p>
          <a:endParaRPr lang="en-US"/>
        </a:p>
      </dgm:t>
    </dgm:pt>
    <dgm:pt modelId="{143C7104-3634-452B-AF00-8048E84CA6C3}" type="sibTrans" cxnId="{474A077A-A64F-45C1-BF09-83FD96ED96DE}">
      <dgm:prSet/>
      <dgm:spPr/>
      <dgm:t>
        <a:bodyPr/>
        <a:lstStyle/>
        <a:p>
          <a:endParaRPr lang="en-US"/>
        </a:p>
      </dgm:t>
    </dgm:pt>
    <dgm:pt modelId="{FA82AC4A-84EC-4F6C-A3BE-4EE45623CB3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Changes to drive improvement</a:t>
          </a:r>
          <a:endParaRPr lang="en-US" sz="2000" b="1" dirty="0"/>
        </a:p>
      </dgm:t>
    </dgm:pt>
    <dgm:pt modelId="{4100F5A7-B826-44CD-BB70-681A585E8248}" type="parTrans" cxnId="{91F9E6A3-932B-46E8-8976-EE08565A564E}">
      <dgm:prSet/>
      <dgm:spPr/>
      <dgm:t>
        <a:bodyPr/>
        <a:lstStyle/>
        <a:p>
          <a:endParaRPr lang="en-US"/>
        </a:p>
      </dgm:t>
    </dgm:pt>
    <dgm:pt modelId="{6F9BD761-FA3F-4B9B-806D-F66AC5E94BD8}" type="sibTrans" cxnId="{91F9E6A3-932B-46E8-8976-EE08565A564E}">
      <dgm:prSet/>
      <dgm:spPr/>
      <dgm:t>
        <a:bodyPr/>
        <a:lstStyle/>
        <a:p>
          <a:endParaRPr lang="en-US"/>
        </a:p>
      </dgm:t>
    </dgm:pt>
    <dgm:pt modelId="{EC26C70E-3305-448E-8C70-55B4B0B693E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 dirty="0" smtClean="0"/>
            <a:t>Key observations</a:t>
          </a:r>
          <a:endParaRPr lang="en-US" sz="2000" b="1" dirty="0"/>
        </a:p>
      </dgm:t>
    </dgm:pt>
    <dgm:pt modelId="{A55C3AE9-393D-4F97-B4C5-320427E13DA6}" type="parTrans" cxnId="{40C2ED3F-9333-40EA-9BBF-183C95BB5FA5}">
      <dgm:prSet/>
      <dgm:spPr/>
      <dgm:t>
        <a:bodyPr/>
        <a:lstStyle/>
        <a:p>
          <a:endParaRPr lang="en-US"/>
        </a:p>
      </dgm:t>
    </dgm:pt>
    <dgm:pt modelId="{8650C415-CA98-4315-A20D-6B13DD15229C}" type="sibTrans" cxnId="{40C2ED3F-9333-40EA-9BBF-183C95BB5FA5}">
      <dgm:prSet/>
      <dgm:spPr/>
      <dgm:t>
        <a:bodyPr/>
        <a:lstStyle/>
        <a:p>
          <a:endParaRPr lang="en-US"/>
        </a:p>
      </dgm:t>
    </dgm:pt>
    <dgm:pt modelId="{B47E10C1-29DD-4881-9A0F-2AC99A321AC5}">
      <dgm:prSet phldrT="[Text]" custT="1"/>
      <dgm:spPr/>
      <dgm:t>
        <a:bodyPr/>
        <a:lstStyle/>
        <a:p>
          <a:r>
            <a:rPr lang="en-US" sz="1800" dirty="0" smtClean="0"/>
            <a:t>Radiological awareness reporting is a best practice</a:t>
          </a:r>
          <a:endParaRPr lang="en-US" sz="1800" dirty="0"/>
        </a:p>
      </dgm:t>
    </dgm:pt>
    <dgm:pt modelId="{780F24C7-06A8-44B4-B4F7-22FB27306A6C}" type="parTrans" cxnId="{74ED270C-8E51-4FE6-AC99-B0F027E02E0D}">
      <dgm:prSet/>
      <dgm:spPr/>
      <dgm:t>
        <a:bodyPr/>
        <a:lstStyle/>
        <a:p>
          <a:endParaRPr lang="en-US"/>
        </a:p>
      </dgm:t>
    </dgm:pt>
    <dgm:pt modelId="{047AFF2F-0A50-4989-8626-2A402DF2EE52}" type="sibTrans" cxnId="{74ED270C-8E51-4FE6-AC99-B0F027E02E0D}">
      <dgm:prSet/>
      <dgm:spPr/>
      <dgm:t>
        <a:bodyPr/>
        <a:lstStyle/>
        <a:p>
          <a:endParaRPr lang="en-US"/>
        </a:p>
      </dgm:t>
    </dgm:pt>
    <dgm:pt modelId="{C1A346AE-D5C1-42BE-8AE7-4782229BBA91}">
      <dgm:prSet custT="1"/>
      <dgm:spPr/>
      <dgm:t>
        <a:bodyPr/>
        <a:lstStyle/>
        <a:p>
          <a:r>
            <a:rPr lang="en-US" sz="1800" dirty="0" smtClean="0"/>
            <a:t>Excellent collaboration in high-risk areas</a:t>
          </a:r>
        </a:p>
      </dgm:t>
    </dgm:pt>
    <dgm:pt modelId="{9BC35D85-5F05-45CC-8058-697DA07D6047}" type="parTrans" cxnId="{3E7E311A-927A-437C-AFDB-0573638BDF77}">
      <dgm:prSet/>
      <dgm:spPr/>
      <dgm:t>
        <a:bodyPr/>
        <a:lstStyle/>
        <a:p>
          <a:endParaRPr lang="en-US"/>
        </a:p>
      </dgm:t>
    </dgm:pt>
    <dgm:pt modelId="{81703D1C-88F5-4D0E-9D10-6CAEB7EC4A08}" type="sibTrans" cxnId="{3E7E311A-927A-437C-AFDB-0573638BDF77}">
      <dgm:prSet/>
      <dgm:spPr/>
      <dgm:t>
        <a:bodyPr/>
        <a:lstStyle/>
        <a:p>
          <a:endParaRPr lang="en-US"/>
        </a:p>
      </dgm:t>
    </dgm:pt>
    <dgm:pt modelId="{B0EBB09E-EB71-4AB4-AABB-32B8B6018E8E}">
      <dgm:prSet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Resource and succession planning challenges</a:t>
          </a:r>
        </a:p>
      </dgm:t>
    </dgm:pt>
    <dgm:pt modelId="{897BB410-1195-46BC-AF11-A6DEB68A0251}" type="parTrans" cxnId="{7D906E2B-3456-4116-A493-2ADBD62D795A}">
      <dgm:prSet/>
      <dgm:spPr/>
      <dgm:t>
        <a:bodyPr/>
        <a:lstStyle/>
        <a:p>
          <a:endParaRPr lang="en-US"/>
        </a:p>
      </dgm:t>
    </dgm:pt>
    <dgm:pt modelId="{F4A005A9-A632-4A3A-B705-7E8CF3EB3C84}" type="sibTrans" cxnId="{7D906E2B-3456-4116-A493-2ADBD62D795A}">
      <dgm:prSet/>
      <dgm:spPr/>
      <dgm:t>
        <a:bodyPr/>
        <a:lstStyle/>
        <a:p>
          <a:endParaRPr lang="en-US"/>
        </a:p>
      </dgm:t>
    </dgm:pt>
    <dgm:pt modelId="{5B1FE0B7-3D7B-400E-9E2D-7C11C69486D8}">
      <dgm:prSet custT="1"/>
      <dgm:spPr/>
      <dgm:t>
        <a:bodyPr/>
        <a:lstStyle/>
        <a:p>
          <a:r>
            <a:rPr lang="en-US" sz="1800" dirty="0" smtClean="0"/>
            <a:t>Improvements in ESH recognized in past 5 years</a:t>
          </a:r>
        </a:p>
      </dgm:t>
    </dgm:pt>
    <dgm:pt modelId="{1D343ECE-D98C-4638-BBC4-CAC45F124393}" type="parTrans" cxnId="{65157080-DC91-4B3F-A772-73012E7C3A37}">
      <dgm:prSet/>
      <dgm:spPr/>
      <dgm:t>
        <a:bodyPr/>
        <a:lstStyle/>
        <a:p>
          <a:endParaRPr lang="en-US"/>
        </a:p>
      </dgm:t>
    </dgm:pt>
    <dgm:pt modelId="{3570723B-C051-4A00-8935-58976E27DE31}" type="sibTrans" cxnId="{65157080-DC91-4B3F-A772-73012E7C3A37}">
      <dgm:prSet/>
      <dgm:spPr/>
      <dgm:t>
        <a:bodyPr/>
        <a:lstStyle/>
        <a:p>
          <a:endParaRPr lang="en-US"/>
        </a:p>
      </dgm:t>
    </dgm:pt>
    <dgm:pt modelId="{00862150-0AC0-428F-A538-08EAA847A3C9}">
      <dgm:prSet phldrT="[Text]" custT="1"/>
      <dgm:spPr/>
      <dgm:t>
        <a:bodyPr/>
        <a:lstStyle/>
        <a:p>
          <a:r>
            <a:rPr lang="en-US" sz="1800" dirty="0" smtClean="0"/>
            <a:t>Staff are committed</a:t>
          </a:r>
          <a:endParaRPr lang="en-US" sz="1800" dirty="0"/>
        </a:p>
      </dgm:t>
    </dgm:pt>
    <dgm:pt modelId="{715628CF-E29C-4FA0-B0A0-1625A1799965}" type="parTrans" cxnId="{B5ABEB64-9088-44B9-BDD0-B83E9F7BE898}">
      <dgm:prSet/>
      <dgm:spPr/>
      <dgm:t>
        <a:bodyPr/>
        <a:lstStyle/>
        <a:p>
          <a:endParaRPr lang="en-US"/>
        </a:p>
      </dgm:t>
    </dgm:pt>
    <dgm:pt modelId="{55A0F560-517F-4758-8875-F59B7202DD32}" type="sibTrans" cxnId="{B5ABEB64-9088-44B9-BDD0-B83E9F7BE898}">
      <dgm:prSet/>
      <dgm:spPr/>
      <dgm:t>
        <a:bodyPr/>
        <a:lstStyle/>
        <a:p>
          <a:endParaRPr lang="en-US"/>
        </a:p>
      </dgm:t>
    </dgm:pt>
    <dgm:pt modelId="{14B5EE0C-D809-4E51-BD81-44EF6A82255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Five stories being told – need overarching strategy</a:t>
          </a:r>
          <a:endParaRPr lang="en-US" sz="1800" dirty="0">
            <a:solidFill>
              <a:srgbClr val="C00000"/>
            </a:solidFill>
          </a:endParaRPr>
        </a:p>
      </dgm:t>
    </dgm:pt>
    <dgm:pt modelId="{160AC739-40A5-4C14-A314-6330FB366375}" type="parTrans" cxnId="{6606DFB2-778E-487A-A144-FA297FC0F9A4}">
      <dgm:prSet/>
      <dgm:spPr/>
      <dgm:t>
        <a:bodyPr/>
        <a:lstStyle/>
        <a:p>
          <a:endParaRPr lang="en-US"/>
        </a:p>
      </dgm:t>
    </dgm:pt>
    <dgm:pt modelId="{14E35697-938D-494A-A300-B1BB9AB35151}" type="sibTrans" cxnId="{6606DFB2-778E-487A-A144-FA297FC0F9A4}">
      <dgm:prSet/>
      <dgm:spPr/>
      <dgm:t>
        <a:bodyPr/>
        <a:lstStyle/>
        <a:p>
          <a:endParaRPr lang="en-US"/>
        </a:p>
      </dgm:t>
    </dgm:pt>
    <dgm:pt modelId="{D3BF99C2-64EE-478F-B755-7BB49E26527E}">
      <dgm:prSet phldrT="[Text]"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Consider an investigation panel to span the Lab</a:t>
          </a:r>
          <a:endParaRPr lang="en-US" sz="1800" dirty="0">
            <a:solidFill>
              <a:srgbClr val="C00000"/>
            </a:solidFill>
          </a:endParaRPr>
        </a:p>
      </dgm:t>
    </dgm:pt>
    <dgm:pt modelId="{F3EB5CAE-9DF0-4829-AE29-26DD96BDAE04}" type="sibTrans" cxnId="{28D903A4-E7EA-46FB-A7E9-6F8F5BC6B46D}">
      <dgm:prSet/>
      <dgm:spPr/>
      <dgm:t>
        <a:bodyPr/>
        <a:lstStyle/>
        <a:p>
          <a:endParaRPr lang="en-US"/>
        </a:p>
      </dgm:t>
    </dgm:pt>
    <dgm:pt modelId="{F1E58408-96B3-4004-8B94-BC6A8AC68668}" type="parTrans" cxnId="{28D903A4-E7EA-46FB-A7E9-6F8F5BC6B46D}">
      <dgm:prSet/>
      <dgm:spPr/>
      <dgm:t>
        <a:bodyPr/>
        <a:lstStyle/>
        <a:p>
          <a:endParaRPr lang="en-US"/>
        </a:p>
      </dgm:t>
    </dgm:pt>
    <dgm:pt modelId="{9EF31E05-6EB3-4F6C-BED1-3B6F474993E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C00000"/>
              </a:solidFill>
            </a:rPr>
            <a:t>Consider expanding job shadowing efforts</a:t>
          </a:r>
          <a:endParaRPr lang="en-US" sz="1800" dirty="0">
            <a:solidFill>
              <a:srgbClr val="C00000"/>
            </a:solidFill>
          </a:endParaRPr>
        </a:p>
      </dgm:t>
    </dgm:pt>
    <dgm:pt modelId="{B1ADDBA5-EE74-471C-B3DF-ACDAADF7D812}" type="parTrans" cxnId="{DA05AC53-F877-4D09-BEFB-AB6FB299066B}">
      <dgm:prSet/>
      <dgm:spPr/>
      <dgm:t>
        <a:bodyPr/>
        <a:lstStyle/>
        <a:p>
          <a:endParaRPr lang="en-US"/>
        </a:p>
      </dgm:t>
    </dgm:pt>
    <dgm:pt modelId="{ACAE40C3-4B89-404B-82E2-39C51BE917FA}" type="sibTrans" cxnId="{DA05AC53-F877-4D09-BEFB-AB6FB299066B}">
      <dgm:prSet/>
      <dgm:spPr/>
      <dgm:t>
        <a:bodyPr/>
        <a:lstStyle/>
        <a:p>
          <a:endParaRPr lang="en-US"/>
        </a:p>
      </dgm:t>
    </dgm:pt>
    <dgm:pt modelId="{D5A78E3A-A0E2-4862-B138-4515A20E55E6}" type="pres">
      <dgm:prSet presAssocID="{231793FA-B029-4E2B-A1C5-88113593AD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508EA-A0EE-40CB-A180-5663AD34A425}" type="pres">
      <dgm:prSet presAssocID="{FFBA26D8-0986-4E39-9AD0-23B51322B1F0}" presName="linNode" presStyleCnt="0"/>
      <dgm:spPr/>
    </dgm:pt>
    <dgm:pt modelId="{5037418A-D87E-4193-9CAA-233355A2C39C}" type="pres">
      <dgm:prSet presAssocID="{FFBA26D8-0986-4E39-9AD0-23B51322B1F0}" presName="parentText" presStyleLbl="node1" presStyleIdx="0" presStyleCnt="3" custScaleX="79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4A89-6131-4706-A994-8C36437E4CE6}" type="pres">
      <dgm:prSet presAssocID="{FFBA26D8-0986-4E39-9AD0-23B51322B1F0}" presName="descendantText" presStyleLbl="alignAccFollowNode1" presStyleIdx="0" presStyleCnt="3" custScaleX="11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53E9C-D072-4F5C-BD9C-5D0C24E9A080}" type="pres">
      <dgm:prSet presAssocID="{864F2EA5-ACCE-4201-AAD2-B2CA60D94D78}" presName="sp" presStyleCnt="0"/>
      <dgm:spPr/>
    </dgm:pt>
    <dgm:pt modelId="{9434AF40-BEB1-427D-9244-EC38C2C7A6C1}" type="pres">
      <dgm:prSet presAssocID="{FA82AC4A-84EC-4F6C-A3BE-4EE45623CB3A}" presName="linNode" presStyleCnt="0"/>
      <dgm:spPr/>
    </dgm:pt>
    <dgm:pt modelId="{2AFABBFA-622F-4DAD-A7FC-C50AEB5D458D}" type="pres">
      <dgm:prSet presAssocID="{FA82AC4A-84EC-4F6C-A3BE-4EE45623CB3A}" presName="parentText" presStyleLbl="node1" presStyleIdx="1" presStyleCnt="3" custScaleX="79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4E534-2778-483C-B422-8D7D4B0F84E8}" type="pres">
      <dgm:prSet presAssocID="{FA82AC4A-84EC-4F6C-A3BE-4EE45623CB3A}" presName="descendantText" presStyleLbl="alignAccFollowNode1" presStyleIdx="1" presStyleCnt="3" custScaleX="11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1E7DC-CB48-4660-8DBA-75EEB7669466}" type="pres">
      <dgm:prSet presAssocID="{6F9BD761-FA3F-4B9B-806D-F66AC5E94BD8}" presName="sp" presStyleCnt="0"/>
      <dgm:spPr/>
    </dgm:pt>
    <dgm:pt modelId="{6339A55E-E74F-4C4B-9651-0C12D4DA1DE3}" type="pres">
      <dgm:prSet presAssocID="{EC26C70E-3305-448E-8C70-55B4B0B693E4}" presName="linNode" presStyleCnt="0"/>
      <dgm:spPr/>
    </dgm:pt>
    <dgm:pt modelId="{555CF865-665F-47E0-92F7-7624AB5102FA}" type="pres">
      <dgm:prSet presAssocID="{EC26C70E-3305-448E-8C70-55B4B0B693E4}" presName="parentText" presStyleLbl="node1" presStyleIdx="2" presStyleCnt="3" custScaleX="794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103F6-2760-42CC-878A-4A353D6F981C}" type="pres">
      <dgm:prSet presAssocID="{EC26C70E-3305-448E-8C70-55B4B0B693E4}" presName="descendantText" presStyleLbl="alignAccFollowNode1" presStyleIdx="2" presStyleCnt="3" custScaleX="11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06E2B-3456-4116-A493-2ADBD62D795A}" srcId="{FFBA26D8-0986-4E39-9AD0-23B51322B1F0}" destId="{B0EBB09E-EB71-4AB4-AABB-32B8B6018E8E}" srcOrd="2" destOrd="0" parTransId="{897BB410-1195-46BC-AF11-A6DEB68A0251}" sibTransId="{F4A005A9-A632-4A3A-B705-7E8CF3EB3C84}"/>
    <dgm:cxn modelId="{FD2D41FF-7300-9A4A-A54A-203B413F17EF}" type="presOf" srcId="{FFBA26D8-0986-4E39-9AD0-23B51322B1F0}" destId="{5037418A-D87E-4193-9CAA-233355A2C39C}" srcOrd="0" destOrd="0" presId="urn:microsoft.com/office/officeart/2005/8/layout/vList5"/>
    <dgm:cxn modelId="{62E56D59-AAE9-AD4E-894D-725200D95C2E}" type="presOf" srcId="{14B5EE0C-D809-4E51-BD81-44EF6A822556}" destId="{3704E534-2778-483C-B422-8D7D4B0F84E8}" srcOrd="0" destOrd="0" presId="urn:microsoft.com/office/officeart/2005/8/layout/vList5"/>
    <dgm:cxn modelId="{474A077A-A64F-45C1-BF09-83FD96ED96DE}" srcId="{FFBA26D8-0986-4E39-9AD0-23B51322B1F0}" destId="{134E55D2-A986-4082-9504-64D97C24D739}" srcOrd="0" destOrd="0" parTransId="{3CA5DCF9-AA31-4BE4-9EEA-4D996DF745B7}" sibTransId="{143C7104-3634-452B-AF00-8048E84CA6C3}"/>
    <dgm:cxn modelId="{D865C3DA-7D8A-0F4B-8534-0F22F27588B3}" type="presOf" srcId="{9EF31E05-6EB3-4F6C-BED1-3B6F474993E8}" destId="{3704E534-2778-483C-B422-8D7D4B0F84E8}" srcOrd="0" destOrd="1" presId="urn:microsoft.com/office/officeart/2005/8/layout/vList5"/>
    <dgm:cxn modelId="{91F9E6A3-932B-46E8-8976-EE08565A564E}" srcId="{231793FA-B029-4E2B-A1C5-88113593ADCE}" destId="{FA82AC4A-84EC-4F6C-A3BE-4EE45623CB3A}" srcOrd="1" destOrd="0" parTransId="{4100F5A7-B826-44CD-BB70-681A585E8248}" sibTransId="{6F9BD761-FA3F-4B9B-806D-F66AC5E94BD8}"/>
    <dgm:cxn modelId="{CD7C32E2-B979-7944-98B8-BFA945EF9643}" type="presOf" srcId="{D3BF99C2-64EE-478F-B755-7BB49E26527E}" destId="{3704E534-2778-483C-B422-8D7D4B0F84E8}" srcOrd="0" destOrd="2" presId="urn:microsoft.com/office/officeart/2005/8/layout/vList5"/>
    <dgm:cxn modelId="{6606DFB2-778E-487A-A144-FA297FC0F9A4}" srcId="{FA82AC4A-84EC-4F6C-A3BE-4EE45623CB3A}" destId="{14B5EE0C-D809-4E51-BD81-44EF6A822556}" srcOrd="0" destOrd="0" parTransId="{160AC739-40A5-4C14-A314-6330FB366375}" sibTransId="{14E35697-938D-494A-A300-B1BB9AB35151}"/>
    <dgm:cxn modelId="{D502BFC9-7342-B24F-8EEA-63ECD6DD1A0A}" type="presOf" srcId="{00862150-0AC0-428F-A538-08EAA847A3C9}" destId="{B85103F6-2760-42CC-878A-4A353D6F981C}" srcOrd="0" destOrd="0" presId="urn:microsoft.com/office/officeart/2005/8/layout/vList5"/>
    <dgm:cxn modelId="{351C3EEF-F471-F844-8DA1-CE1BE24B1213}" type="presOf" srcId="{134E55D2-A986-4082-9504-64D97C24D739}" destId="{33E44A89-6131-4706-A994-8C36437E4CE6}" srcOrd="0" destOrd="0" presId="urn:microsoft.com/office/officeart/2005/8/layout/vList5"/>
    <dgm:cxn modelId="{28D903A4-E7EA-46FB-A7E9-6F8F5BC6B46D}" srcId="{FA82AC4A-84EC-4F6C-A3BE-4EE45623CB3A}" destId="{D3BF99C2-64EE-478F-B755-7BB49E26527E}" srcOrd="2" destOrd="0" parTransId="{F1E58408-96B3-4004-8B94-BC6A8AC68668}" sibTransId="{F3EB5CAE-9DF0-4829-AE29-26DD96BDAE04}"/>
    <dgm:cxn modelId="{3E7E311A-927A-437C-AFDB-0573638BDF77}" srcId="{FFBA26D8-0986-4E39-9AD0-23B51322B1F0}" destId="{C1A346AE-D5C1-42BE-8AE7-4782229BBA91}" srcOrd="1" destOrd="0" parTransId="{9BC35D85-5F05-45CC-8058-697DA07D6047}" sibTransId="{81703D1C-88F5-4D0E-9D10-6CAEB7EC4A08}"/>
    <dgm:cxn modelId="{3F6AEF6C-58A2-3346-B627-C7F562FC7ED9}" type="presOf" srcId="{C1A346AE-D5C1-42BE-8AE7-4782229BBA91}" destId="{33E44A89-6131-4706-A994-8C36437E4CE6}" srcOrd="0" destOrd="1" presId="urn:microsoft.com/office/officeart/2005/8/layout/vList5"/>
    <dgm:cxn modelId="{40C2ED3F-9333-40EA-9BBF-183C95BB5FA5}" srcId="{231793FA-B029-4E2B-A1C5-88113593ADCE}" destId="{EC26C70E-3305-448E-8C70-55B4B0B693E4}" srcOrd="2" destOrd="0" parTransId="{A55C3AE9-393D-4F97-B4C5-320427E13DA6}" sibTransId="{8650C415-CA98-4315-A20D-6B13DD15229C}"/>
    <dgm:cxn modelId="{B5ABEB64-9088-44B9-BDD0-B83E9F7BE898}" srcId="{EC26C70E-3305-448E-8C70-55B4B0B693E4}" destId="{00862150-0AC0-428F-A538-08EAA847A3C9}" srcOrd="0" destOrd="0" parTransId="{715628CF-E29C-4FA0-B0A0-1625A1799965}" sibTransId="{55A0F560-517F-4758-8875-F59B7202DD32}"/>
    <dgm:cxn modelId="{248CBC83-C38D-7541-BFCE-C5E2084C41AC}" type="presOf" srcId="{FA82AC4A-84EC-4F6C-A3BE-4EE45623CB3A}" destId="{2AFABBFA-622F-4DAD-A7FC-C50AEB5D458D}" srcOrd="0" destOrd="0" presId="urn:microsoft.com/office/officeart/2005/8/layout/vList5"/>
    <dgm:cxn modelId="{BF3F0FD8-A910-7C41-B3DD-D7EECB8204D7}" type="presOf" srcId="{B47E10C1-29DD-4881-9A0F-2AC99A321AC5}" destId="{B85103F6-2760-42CC-878A-4A353D6F981C}" srcOrd="0" destOrd="1" presId="urn:microsoft.com/office/officeart/2005/8/layout/vList5"/>
    <dgm:cxn modelId="{EB5371FF-A5D8-F149-9133-8ACCEA468FE5}" type="presOf" srcId="{5B1FE0B7-3D7B-400E-9E2D-7C11C69486D8}" destId="{B85103F6-2760-42CC-878A-4A353D6F981C}" srcOrd="0" destOrd="2" presId="urn:microsoft.com/office/officeart/2005/8/layout/vList5"/>
    <dgm:cxn modelId="{F4118017-BB75-A94D-8363-DBA574AC2086}" type="presOf" srcId="{B0EBB09E-EB71-4AB4-AABB-32B8B6018E8E}" destId="{33E44A89-6131-4706-A994-8C36437E4CE6}" srcOrd="0" destOrd="2" presId="urn:microsoft.com/office/officeart/2005/8/layout/vList5"/>
    <dgm:cxn modelId="{B050FFAA-91AE-D94E-BBAE-3CF34D316F6C}" type="presOf" srcId="{231793FA-B029-4E2B-A1C5-88113593ADCE}" destId="{D5A78E3A-A0E2-4862-B138-4515A20E55E6}" srcOrd="0" destOrd="0" presId="urn:microsoft.com/office/officeart/2005/8/layout/vList5"/>
    <dgm:cxn modelId="{A83B849F-2C2A-D943-BDB0-2A6A948842B8}" type="presOf" srcId="{EC26C70E-3305-448E-8C70-55B4B0B693E4}" destId="{555CF865-665F-47E0-92F7-7624AB5102FA}" srcOrd="0" destOrd="0" presId="urn:microsoft.com/office/officeart/2005/8/layout/vList5"/>
    <dgm:cxn modelId="{DA05AC53-F877-4D09-BEFB-AB6FB299066B}" srcId="{FA82AC4A-84EC-4F6C-A3BE-4EE45623CB3A}" destId="{9EF31E05-6EB3-4F6C-BED1-3B6F474993E8}" srcOrd="1" destOrd="0" parTransId="{B1ADDBA5-EE74-471C-B3DF-ACDAADF7D812}" sibTransId="{ACAE40C3-4B89-404B-82E2-39C51BE917FA}"/>
    <dgm:cxn modelId="{891C2E7B-83BE-4728-B0EC-684355ACEB42}" srcId="{231793FA-B029-4E2B-A1C5-88113593ADCE}" destId="{FFBA26D8-0986-4E39-9AD0-23B51322B1F0}" srcOrd="0" destOrd="0" parTransId="{4115D44E-A4A2-4C8F-8823-8127723063C3}" sibTransId="{864F2EA5-ACCE-4201-AAD2-B2CA60D94D78}"/>
    <dgm:cxn modelId="{74ED270C-8E51-4FE6-AC99-B0F027E02E0D}" srcId="{EC26C70E-3305-448E-8C70-55B4B0B693E4}" destId="{B47E10C1-29DD-4881-9A0F-2AC99A321AC5}" srcOrd="1" destOrd="0" parTransId="{780F24C7-06A8-44B4-B4F7-22FB27306A6C}" sibTransId="{047AFF2F-0A50-4989-8626-2A402DF2EE52}"/>
    <dgm:cxn modelId="{65157080-DC91-4B3F-A772-73012E7C3A37}" srcId="{EC26C70E-3305-448E-8C70-55B4B0B693E4}" destId="{5B1FE0B7-3D7B-400E-9E2D-7C11C69486D8}" srcOrd="2" destOrd="0" parTransId="{1D343ECE-D98C-4638-BBC4-CAC45F124393}" sibTransId="{3570723B-C051-4A00-8935-58976E27DE31}"/>
    <dgm:cxn modelId="{52D90D73-5DCC-5047-AC22-8FABAF27DB95}" type="presParOf" srcId="{D5A78E3A-A0E2-4862-B138-4515A20E55E6}" destId="{C78508EA-A0EE-40CB-A180-5663AD34A425}" srcOrd="0" destOrd="0" presId="urn:microsoft.com/office/officeart/2005/8/layout/vList5"/>
    <dgm:cxn modelId="{2F39813A-4703-AC46-ACF8-CA7FBD348DCE}" type="presParOf" srcId="{C78508EA-A0EE-40CB-A180-5663AD34A425}" destId="{5037418A-D87E-4193-9CAA-233355A2C39C}" srcOrd="0" destOrd="0" presId="urn:microsoft.com/office/officeart/2005/8/layout/vList5"/>
    <dgm:cxn modelId="{3B76CCE3-538F-7A47-A0B5-B909838F11B4}" type="presParOf" srcId="{C78508EA-A0EE-40CB-A180-5663AD34A425}" destId="{33E44A89-6131-4706-A994-8C36437E4CE6}" srcOrd="1" destOrd="0" presId="urn:microsoft.com/office/officeart/2005/8/layout/vList5"/>
    <dgm:cxn modelId="{67A01102-DA6C-234E-9217-63836516F85F}" type="presParOf" srcId="{D5A78E3A-A0E2-4862-B138-4515A20E55E6}" destId="{F1653E9C-D072-4F5C-BD9C-5D0C24E9A080}" srcOrd="1" destOrd="0" presId="urn:microsoft.com/office/officeart/2005/8/layout/vList5"/>
    <dgm:cxn modelId="{35F23A66-6CA5-B84C-BF53-4881D774C1DA}" type="presParOf" srcId="{D5A78E3A-A0E2-4862-B138-4515A20E55E6}" destId="{9434AF40-BEB1-427D-9244-EC38C2C7A6C1}" srcOrd="2" destOrd="0" presId="urn:microsoft.com/office/officeart/2005/8/layout/vList5"/>
    <dgm:cxn modelId="{2E389843-E093-1A45-96A5-29F56C04A115}" type="presParOf" srcId="{9434AF40-BEB1-427D-9244-EC38C2C7A6C1}" destId="{2AFABBFA-622F-4DAD-A7FC-C50AEB5D458D}" srcOrd="0" destOrd="0" presId="urn:microsoft.com/office/officeart/2005/8/layout/vList5"/>
    <dgm:cxn modelId="{D6F08126-7DB2-5D43-AEDC-D9C04C7D7D0A}" type="presParOf" srcId="{9434AF40-BEB1-427D-9244-EC38C2C7A6C1}" destId="{3704E534-2778-483C-B422-8D7D4B0F84E8}" srcOrd="1" destOrd="0" presId="urn:microsoft.com/office/officeart/2005/8/layout/vList5"/>
    <dgm:cxn modelId="{68A256FC-0ADC-8C4D-9355-3A30B7E38C0C}" type="presParOf" srcId="{D5A78E3A-A0E2-4862-B138-4515A20E55E6}" destId="{EA41E7DC-CB48-4660-8DBA-75EEB7669466}" srcOrd="3" destOrd="0" presId="urn:microsoft.com/office/officeart/2005/8/layout/vList5"/>
    <dgm:cxn modelId="{FA7A1390-1F15-BA41-B87F-60546B579ECD}" type="presParOf" srcId="{D5A78E3A-A0E2-4862-B138-4515A20E55E6}" destId="{6339A55E-E74F-4C4B-9651-0C12D4DA1DE3}" srcOrd="4" destOrd="0" presId="urn:microsoft.com/office/officeart/2005/8/layout/vList5"/>
    <dgm:cxn modelId="{54FDAE7B-4F21-DC49-AC49-78CF33D751D4}" type="presParOf" srcId="{6339A55E-E74F-4C4B-9651-0C12D4DA1DE3}" destId="{555CF865-665F-47E0-92F7-7624AB5102FA}" srcOrd="0" destOrd="0" presId="urn:microsoft.com/office/officeart/2005/8/layout/vList5"/>
    <dgm:cxn modelId="{58060671-5F3A-B645-9844-A25E1D80E090}" type="presParOf" srcId="{6339A55E-E74F-4C4B-9651-0C12D4DA1DE3}" destId="{B85103F6-2760-42CC-878A-4A353D6F98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44A89-6131-4706-A994-8C36437E4CE6}">
      <dsp:nvSpPr>
        <dsp:cNvPr id="0" name=""/>
        <dsp:cNvSpPr/>
      </dsp:nvSpPr>
      <dsp:spPr>
        <a:xfrm rot="5400000">
          <a:off x="5053915" y="-2495776"/>
          <a:ext cx="855185" cy="60637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Working to be more proactive and people-oriented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Excellent collaboration in high-risk areas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Resource and succession planning challenges</a:t>
          </a:r>
        </a:p>
      </dsp:txBody>
      <dsp:txXfrm rot="-5400000">
        <a:off x="2449621" y="150265"/>
        <a:ext cx="6022027" cy="771691"/>
      </dsp:txXfrm>
    </dsp:sp>
    <dsp:sp modelId="{5037418A-D87E-4193-9CAA-233355A2C39C}">
      <dsp:nvSpPr>
        <dsp:cNvPr id="0" name=""/>
        <dsp:cNvSpPr/>
      </dsp:nvSpPr>
      <dsp:spPr>
        <a:xfrm>
          <a:off x="11034" y="1619"/>
          <a:ext cx="2438586" cy="1068981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Organization</a:t>
          </a:r>
          <a:endParaRPr lang="en-US" sz="2000" kern="1200" dirty="0" smtClean="0"/>
        </a:p>
      </dsp:txBody>
      <dsp:txXfrm>
        <a:off x="63217" y="53802"/>
        <a:ext cx="2334220" cy="964615"/>
      </dsp:txXfrm>
    </dsp:sp>
    <dsp:sp modelId="{3704E534-2778-483C-B422-8D7D4B0F84E8}">
      <dsp:nvSpPr>
        <dsp:cNvPr id="0" name=""/>
        <dsp:cNvSpPr/>
      </dsp:nvSpPr>
      <dsp:spPr>
        <a:xfrm rot="5400000">
          <a:off x="5053915" y="-1373346"/>
          <a:ext cx="855185" cy="60637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Five stories being told – need overarching strategy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Consider expanding job shadowing efforts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Consider an investigation panel to span the Lab</a:t>
          </a:r>
          <a:endParaRPr lang="en-US" sz="1800" kern="1200" dirty="0">
            <a:solidFill>
              <a:srgbClr val="C00000"/>
            </a:solidFill>
          </a:endParaRPr>
        </a:p>
      </dsp:txBody>
      <dsp:txXfrm rot="-5400000">
        <a:off x="2449621" y="1272695"/>
        <a:ext cx="6022027" cy="771691"/>
      </dsp:txXfrm>
    </dsp:sp>
    <dsp:sp modelId="{2AFABBFA-622F-4DAD-A7FC-C50AEB5D458D}">
      <dsp:nvSpPr>
        <dsp:cNvPr id="0" name=""/>
        <dsp:cNvSpPr/>
      </dsp:nvSpPr>
      <dsp:spPr>
        <a:xfrm>
          <a:off x="11034" y="1124050"/>
          <a:ext cx="2438586" cy="1068981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Changes to drive improvement</a:t>
          </a:r>
          <a:endParaRPr lang="en-US" sz="2000" b="1" kern="1200" dirty="0"/>
        </a:p>
      </dsp:txBody>
      <dsp:txXfrm>
        <a:off x="63217" y="1176233"/>
        <a:ext cx="2334220" cy="964615"/>
      </dsp:txXfrm>
    </dsp:sp>
    <dsp:sp modelId="{B85103F6-2760-42CC-878A-4A353D6F981C}">
      <dsp:nvSpPr>
        <dsp:cNvPr id="0" name=""/>
        <dsp:cNvSpPr/>
      </dsp:nvSpPr>
      <dsp:spPr>
        <a:xfrm rot="5400000">
          <a:off x="5053915" y="-250915"/>
          <a:ext cx="855185" cy="60637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Staff are committed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Radiological awareness reporting is a best practice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Improvements in ESH recognized in past 5 years</a:t>
          </a:r>
        </a:p>
      </dsp:txBody>
      <dsp:txXfrm rot="-5400000">
        <a:off x="2449621" y="2395126"/>
        <a:ext cx="6022027" cy="771691"/>
      </dsp:txXfrm>
    </dsp:sp>
    <dsp:sp modelId="{555CF865-665F-47E0-92F7-7624AB5102FA}">
      <dsp:nvSpPr>
        <dsp:cNvPr id="0" name=""/>
        <dsp:cNvSpPr/>
      </dsp:nvSpPr>
      <dsp:spPr>
        <a:xfrm>
          <a:off x="11034" y="2246480"/>
          <a:ext cx="2438586" cy="1068981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Key observations</a:t>
          </a:r>
          <a:endParaRPr lang="en-US" sz="2000" b="1" kern="1200" dirty="0"/>
        </a:p>
      </dsp:txBody>
      <dsp:txXfrm>
        <a:off x="63217" y="2298663"/>
        <a:ext cx="2334220" cy="96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7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4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1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kern="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7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8299"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August, </a:t>
            </a:r>
            <a:r>
              <a:rPr lang="en-US" dirty="0" err="1" smtClean="0"/>
              <a:t>UChicago</a:t>
            </a:r>
            <a:r>
              <a:rPr lang="en-US" baseline="0" dirty="0" smtClean="0"/>
              <a:t> began to conduct a 3-part safety review –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Jim </a:t>
            </a:r>
            <a:r>
              <a:rPr lang="en-US" baseline="0" dirty="0" err="1" smtClean="0"/>
              <a:t>Tarpinian</a:t>
            </a:r>
            <a:r>
              <a:rPr lang="en-US" baseline="0" dirty="0" smtClean="0"/>
              <a:t> performed safety culture assessment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Martha </a:t>
            </a:r>
            <a:r>
              <a:rPr lang="en-US" baseline="0" dirty="0" err="1" smtClean="0"/>
              <a:t>Michels</a:t>
            </a:r>
            <a:r>
              <a:rPr lang="en-US" baseline="0" dirty="0" smtClean="0"/>
              <a:t>, Jim Floyd, Joe </a:t>
            </a:r>
            <a:r>
              <a:rPr lang="en-US" baseline="0" dirty="0" err="1" smtClean="0"/>
              <a:t>Kanabrocki</a:t>
            </a:r>
            <a:r>
              <a:rPr lang="en-US" baseline="0" dirty="0" smtClean="0"/>
              <a:t> (UC), and Jim </a:t>
            </a:r>
            <a:r>
              <a:rPr lang="en-US" baseline="0" dirty="0" err="1" smtClean="0"/>
              <a:t>Marcicek</a:t>
            </a:r>
            <a:r>
              <a:rPr lang="en-US" baseline="0" dirty="0" smtClean="0"/>
              <a:t> (UC) performed a study on alignment of ESH across the Lab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Martha </a:t>
            </a:r>
            <a:r>
              <a:rPr lang="en-US" baseline="0" dirty="0" err="1" smtClean="0"/>
              <a:t>Michels</a:t>
            </a:r>
            <a:r>
              <a:rPr lang="en-US" baseline="0" dirty="0" smtClean="0"/>
              <a:t>, Gail Mattson, Mary Logue, and John Sampson performed CAS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2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Communication improved in multiple</a:t>
            </a:r>
            <a:r>
              <a:rPr lang="en-US" baseline="0" dirty="0" smtClean="0"/>
              <a:t> directions: </a:t>
            </a:r>
            <a:endParaRPr lang="en-US" dirty="0" smtClean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HSE Director</a:t>
            </a:r>
            <a:r>
              <a:rPr lang="en-US" baseline="0" dirty="0" smtClean="0"/>
              <a:t> has direct line of sight </a:t>
            </a:r>
            <a:r>
              <a:rPr lang="en-US" dirty="0" smtClean="0"/>
              <a:t>to Lab Director (direct supervisor)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HSE core to deployed</a:t>
            </a:r>
            <a:r>
              <a:rPr lang="en-US" baseline="0" dirty="0" smtClean="0"/>
              <a:t> </a:t>
            </a:r>
            <a:r>
              <a:rPr lang="en-US" dirty="0" smtClean="0"/>
              <a:t>field</a:t>
            </a:r>
            <a:r>
              <a:rPr lang="en-US" baseline="0" dirty="0" smtClean="0"/>
              <a:t> support in divisions/directorates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Until now, work was division- or directorate-focused – desire to think and manage more globally</a:t>
            </a:r>
          </a:p>
          <a:p>
            <a:pPr defTabSz="94593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HSE brings the Laboratory’s safety and health resources together into an integrated and service-focused team 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HSE positions us to evolve into an organization where we can better drive line management to lead the planning and execution of its safety and health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Communication flow is strengthened in multiple directions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Integrated team, including an investigation panel to span the Laboratory, positions us to more comprehensively and sustainably understand and address issues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mtClean="0"/>
              <a:t>Established Feb</a:t>
            </a:r>
            <a:r>
              <a:rPr lang="en-US" baseline="0" smtClean="0"/>
              <a:t>. 1, 2017</a:t>
            </a:r>
            <a:endParaRPr lang="en-US" smtClean="0"/>
          </a:p>
          <a:p>
            <a:pPr marL="171450" indent="-171450">
              <a:buFont typeface="Arial"/>
              <a:buChar char="•"/>
            </a:pPr>
            <a:r>
              <a:rPr lang="en-US" smtClean="0"/>
              <a:t>HSE reports</a:t>
            </a:r>
            <a:r>
              <a:rPr lang="en-US" baseline="0" smtClean="0"/>
              <a:t> to Lab Director</a:t>
            </a:r>
          </a:p>
          <a:p>
            <a:pPr marL="171450" indent="-171450">
              <a:buFont typeface="Arial"/>
              <a:buChar char="•"/>
            </a:pPr>
            <a:r>
              <a:rPr lang="en-US" baseline="0" smtClean="0"/>
              <a:t>Central </a:t>
            </a:r>
            <a:r>
              <a:rPr lang="en-US" baseline="0" dirty="0" smtClean="0"/>
              <a:t>incident investigations team formed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Health &amp; Employee Wellness joined the team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Environmental Compliance org formed under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 Protection – resources from 3 organizations came together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HSE Field Services – combines field deployed ESH coordinator staff from across divisions and directorates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hope it will provide a greater sense of HSE community – moving away from the “us” versus “them”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Large IMAGES w/bullets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6" y="4739217"/>
            <a:ext cx="3711039" cy="404284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4635018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4570711"/>
            <a:ext cx="589449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solidFill>
            <a:schemeClr val="tx2">
              <a:lumMod val="20000"/>
              <a:lumOff val="80000"/>
              <a:alpha val="74902"/>
            </a:schemeClr>
          </a:solidFill>
        </p:spPr>
        <p:txBody>
          <a:bodyPr/>
          <a:lstStyle/>
          <a:p>
            <a:r>
              <a:rPr lang="en-US" dirty="0" err="1" smtClean="0"/>
              <a:t>erhtjhtyhy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" y="1266825"/>
            <a:ext cx="4863724" cy="2029968"/>
          </a:xfrm>
        </p:spPr>
        <p:txBody>
          <a:bodyPr/>
          <a:lstStyle/>
          <a:p>
            <a:r>
              <a:rPr lang="en-US" dirty="0" smtClean="0"/>
              <a:t>Reorganization to Health, Safety, and Environment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April 26,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69901" y="3507060"/>
            <a:ext cx="2692871" cy="295275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Betsy Dunn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69901" y="3720288"/>
            <a:ext cx="4217713" cy="685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Director, Health, Safety, and Environment </a:t>
            </a:r>
            <a:r>
              <a:rPr lang="en-US" dirty="0" smtClean="0">
                <a:solidFill>
                  <a:srgbClr val="000000"/>
                </a:solidFill>
              </a:rPr>
              <a:t>Division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Argonne National Laboratory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Betsy Dunn</a:t>
            </a:r>
            <a:endParaRPr lang="en-US" dirty="0"/>
          </a:p>
        </p:txBody>
      </p:sp>
      <p:pic>
        <p:nvPicPr>
          <p:cNvPr id="8" name="Picture Placeholder 7" descr="Untitled.pn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b="6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3419475"/>
            <a:ext cx="8301251" cy="3094348"/>
          </a:xfrm>
        </p:spPr>
        <p:txBody>
          <a:bodyPr/>
          <a:lstStyle/>
          <a:p>
            <a:r>
              <a:rPr lang="en-US" sz="1600" dirty="0" smtClean="0"/>
              <a:t>Key Hires: </a:t>
            </a:r>
          </a:p>
          <a:p>
            <a:pPr lvl="1"/>
            <a:r>
              <a:rPr lang="en-US" sz="1600" dirty="0" smtClean="0"/>
              <a:t>Deputy Division Director (filled May 1)</a:t>
            </a:r>
          </a:p>
          <a:p>
            <a:pPr lvl="1"/>
            <a:r>
              <a:rPr lang="en-US" sz="1600" dirty="0" smtClean="0"/>
              <a:t>Environmental Compliance Manager (filled April 24)</a:t>
            </a:r>
          </a:p>
          <a:p>
            <a:pPr lvl="1"/>
            <a:r>
              <a:rPr lang="en-US" sz="1600" dirty="0" smtClean="0"/>
              <a:t>Incident Investigations Manager (posted)</a:t>
            </a:r>
          </a:p>
          <a:p>
            <a:pPr lvl="1"/>
            <a:r>
              <a:rPr lang="en-US" sz="1600" dirty="0" smtClean="0"/>
              <a:t>Deployed Safety Services Manager (posted)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69694"/>
              </p:ext>
            </p:extLst>
          </p:nvPr>
        </p:nvGraphicFramePr>
        <p:xfrm>
          <a:off x="457199" y="1103914"/>
          <a:ext cx="83012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6">
                  <a:extLst>
                    <a:ext uri="{9D8B030D-6E8A-4147-A177-3AD203B41FA5}">
                      <a16:colId xmlns:a16="http://schemas.microsoft.com/office/drawing/2014/main" xmlns="" val="138269530"/>
                    </a:ext>
                  </a:extLst>
                </a:gridCol>
                <a:gridCol w="6977274">
                  <a:extLst>
                    <a:ext uri="{9D8B030D-6E8A-4147-A177-3AD203B41FA5}">
                      <a16:colId xmlns:a16="http://schemas.microsoft.com/office/drawing/2014/main" xmlns="" val="2764502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944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February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HSE established, directorate</a:t>
                      </a:r>
                      <a:r>
                        <a:rPr lang="en-US" sz="1600" baseline="0" dirty="0" smtClean="0"/>
                        <a:t> and 5 division </a:t>
                      </a:r>
                      <a:r>
                        <a:rPr lang="en-US" sz="1600" dirty="0" smtClean="0"/>
                        <a:t>safety staff joined</a:t>
                      </a:r>
                      <a:r>
                        <a:rPr lang="en-US" sz="1600" baseline="0" dirty="0" smtClean="0"/>
                        <a:t> HSE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857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February 6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and Employee Wellness staff joined HSE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84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February 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Environmental Compliance established, FMS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PMA staff joined HSE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1389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March 31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Core Quality Assurance staff</a:t>
                      </a:r>
                      <a:r>
                        <a:rPr lang="en-US" sz="1600" baseline="0" dirty="0" smtClean="0"/>
                        <a:t> moved from HSE to </a:t>
                      </a:r>
                      <a:r>
                        <a:rPr lang="en-US" sz="1600" dirty="0" smtClean="0"/>
                        <a:t>BIS and AQO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4471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1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Remaining</a:t>
                      </a:r>
                      <a:r>
                        <a:rPr lang="en-US" sz="1600" baseline="0" dirty="0" smtClean="0"/>
                        <a:t> p</a:t>
                      </a:r>
                      <a:r>
                        <a:rPr lang="en-US" sz="1600" dirty="0" smtClean="0"/>
                        <a:t>rogrammatic division safety staff join HSE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305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561D5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260473"/>
            <a:ext cx="9144000" cy="2923120"/>
            <a:chOff x="0" y="1260473"/>
            <a:chExt cx="9144000" cy="292312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1260473"/>
              <a:ext cx="9144000" cy="2919943"/>
            </a:xfrm>
            <a:prstGeom prst="rect">
              <a:avLst/>
            </a:prstGeom>
            <a:solidFill>
              <a:srgbClr val="0082CA">
                <a:alpha val="70000"/>
              </a:srgbClr>
            </a:solidFill>
            <a:ln>
              <a:noFill/>
            </a:ln>
          </p:spPr>
          <p:txBody>
            <a:bodyPr wrap="square" tIns="91440" bIns="91440" rtlCol="0">
              <a:noAutofit/>
            </a:bodyPr>
            <a:lstStyle/>
            <a:p>
              <a:pPr>
                <a:lnSpc>
                  <a:spcPct val="95000"/>
                </a:lnSpc>
              </a:pPr>
              <a:endPara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1263650"/>
              <a:ext cx="231775" cy="29199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tIns="91440" bIns="91440" rtlCol="0">
              <a:noAutofit/>
            </a:bodyPr>
            <a:lstStyle/>
            <a:p>
              <a:pPr>
                <a:lnSpc>
                  <a:spcPct val="95000"/>
                </a:lnSpc>
              </a:pPr>
              <a:endPara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752" y="1943100"/>
            <a:ext cx="4376891" cy="11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94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737-002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237" y="1263648"/>
            <a:ext cx="8150225" cy="2907792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WHY?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Picture 11" descr="Argonne_color_white_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108" y="4850805"/>
            <a:ext cx="675924" cy="1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37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737-002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237" y="1263648"/>
            <a:ext cx="8150225" cy="2907792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ct val="90000"/>
              </a:lnSpc>
            </a:pPr>
            <a:endParaRPr lang="en-US" sz="6600" b="1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750" y="1644650"/>
            <a:ext cx="7232650" cy="6582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95000"/>
              </a:lnSpc>
              <a:spcAft>
                <a:spcPts val="900"/>
              </a:spcAft>
              <a:buSzPct val="80000"/>
            </a:pPr>
            <a:r>
              <a:rPr lang="en-US" sz="4800" b="1" dirty="0" smtClean="0">
                <a:solidFill>
                  <a:srgbClr val="FFFFFF"/>
                </a:solidFill>
              </a:rPr>
              <a:t>SUCCESS =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750" y="2387961"/>
            <a:ext cx="7722721" cy="12260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3600" b="1" dirty="0"/>
              <a:t>delivering excellent results </a:t>
            </a:r>
            <a:r>
              <a:rPr lang="en-US" sz="3600" b="1" dirty="0" smtClean="0"/>
              <a:t>to </a:t>
            </a:r>
            <a:r>
              <a:rPr lang="en-US" sz="3600" b="1" dirty="0"/>
              <a:t>our </a:t>
            </a:r>
            <a:r>
              <a:rPr lang="en-US" sz="3600" b="1" dirty="0" smtClean="0"/>
              <a:t>internal customers and sponsors</a:t>
            </a:r>
            <a:endParaRPr lang="en-US" sz="3600" b="1" dirty="0"/>
          </a:p>
        </p:txBody>
      </p:sp>
      <p:pic>
        <p:nvPicPr>
          <p:cNvPr id="7" name="Picture 6" descr="Argonne_color_white_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108" y="4850805"/>
            <a:ext cx="675924" cy="1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87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737-002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0" y="5976"/>
            <a:ext cx="9143999" cy="5154184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457200" tIns="0" bIns="457200" anchor="ctr"/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 sz="28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03239" y="379413"/>
            <a:ext cx="5656261" cy="6365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FFFF"/>
                </a:solidFill>
              </a:rPr>
              <a:t>SUPPORT SERVICES AND RESEARCH PROGRAMS WORKING IN PARTNERSHIP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5" name="Picture 34" descr="Argonne_color_white_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108" y="4850805"/>
            <a:ext cx="675924" cy="18141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03238" y="1263650"/>
            <a:ext cx="4005262" cy="1371600"/>
          </a:xfrm>
          <a:prstGeom prst="rect">
            <a:avLst/>
          </a:prstGeom>
          <a:solidFill>
            <a:schemeClr val="bg2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t" anchorCtr="0"/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Deliver excellent service and anticipate customer needs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3238" y="2809347"/>
            <a:ext cx="4005262" cy="1371600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t" anchorCtr="0"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Make important decisions in a timely way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66299" y="2809347"/>
            <a:ext cx="4005072" cy="1371600"/>
          </a:xfrm>
          <a:prstGeom prst="rect">
            <a:avLst/>
          </a:prstGeom>
          <a:solidFill>
            <a:schemeClr val="accent4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t" anchorCtr="0"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Respond quickly 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to new </a:t>
            </a:r>
            <a:br>
              <a:rPr lang="en-US" sz="22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opportunities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72226" y="1263650"/>
            <a:ext cx="4005072" cy="13716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bIns="182880" rtlCol="0" anchor="t" anchorCtr="0"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Drive discovery with increased operational effectiveness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56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2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Uchicago</a:t>
            </a:r>
            <a:r>
              <a:rPr lang="en-US" dirty="0" smtClean="0"/>
              <a:t> safety review conclusions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579000"/>
              </p:ext>
            </p:extLst>
          </p:nvPr>
        </p:nvGraphicFramePr>
        <p:xfrm>
          <a:off x="457201" y="1408346"/>
          <a:ext cx="8524429" cy="331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organization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0" y="1121017"/>
            <a:ext cx="8097480" cy="36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725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Health, safety, and environment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375" y="1269999"/>
            <a:ext cx="3188758" cy="34020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182880" tIns="137160" rIns="182880" b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200" b="1" dirty="0" smtClean="0">
                <a:solidFill>
                  <a:schemeClr val="accent3"/>
                </a:solidFill>
              </a:rPr>
              <a:t>WHO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/>
              <a:t>Health and Employee Wellness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/>
              <a:t>Training and </a:t>
            </a:r>
            <a:br>
              <a:rPr lang="en-US" sz="1400" b="1" dirty="0" smtClean="0"/>
            </a:br>
            <a:r>
              <a:rPr lang="en-US" sz="1400" b="1" dirty="0" smtClean="0"/>
              <a:t>Safety Information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/>
              <a:t>Worker Safety and Health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/>
              <a:t>Environmental Protection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/>
              <a:t>Radiological </a:t>
            </a:r>
            <a:r>
              <a:rPr lang="en-US" sz="1400" b="1" dirty="0"/>
              <a:t>Protection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/>
              <a:t>Deployed Services</a:t>
            </a:r>
          </a:p>
          <a:p>
            <a:pPr>
              <a:spcAft>
                <a:spcPts val="600"/>
              </a:spcAft>
            </a:pPr>
            <a:endParaRPr lang="en-US" sz="14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767667" y="2269067"/>
            <a:ext cx="5038196" cy="2402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82880" tIns="137160" rIns="182880" bIns="9144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WHAT</a:t>
            </a:r>
            <a:endParaRPr lang="en-US" sz="1200" b="1" dirty="0">
              <a:solidFill>
                <a:srgbClr val="FFFFFF"/>
              </a:solidFill>
            </a:endParaRP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FFFFFF"/>
                </a:solidFill>
              </a:rPr>
              <a:t>Integrate all the Lab’s resources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protecting our people and environment</a:t>
            </a:r>
          </a:p>
          <a:p>
            <a:pPr marL="169863" indent="-169863">
              <a:spcAft>
                <a:spcPts val="600"/>
              </a:spcAft>
              <a:buFont typeface="Wingdings" charset="2"/>
              <a:buChar char="§"/>
            </a:pPr>
            <a:r>
              <a:rPr lang="en-US" b="1" dirty="0" smtClean="0">
                <a:solidFill>
                  <a:srgbClr val="FFFFFF"/>
                </a:solidFill>
              </a:rPr>
              <a:t>Provide safety expertise and deliver services to keep employees healthy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and safe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70526" y="1072197"/>
            <a:ext cx="5035338" cy="1069870"/>
            <a:chOff x="3770526" y="1072197"/>
            <a:chExt cx="5035338" cy="1069870"/>
          </a:xfrm>
        </p:grpSpPr>
        <p:sp>
          <p:nvSpPr>
            <p:cNvPr id="15" name="TextBox 14"/>
            <p:cNvSpPr txBox="1"/>
            <p:nvPr/>
          </p:nvSpPr>
          <p:spPr>
            <a:xfrm>
              <a:off x="3770526" y="1270000"/>
              <a:ext cx="5035338" cy="87206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lIns="182880" tIns="137160" rIns="182880" bIns="91440" rtlCol="0">
              <a:noAutofit/>
            </a:bodyPr>
            <a:lstStyle/>
            <a:p>
              <a:pPr>
                <a:spcAft>
                  <a:spcPts val="900"/>
                </a:spcAft>
              </a:pPr>
              <a:r>
                <a:rPr lang="en-US" sz="1200" b="1" dirty="0" smtClean="0">
                  <a:solidFill>
                    <a:schemeClr val="accent3"/>
                  </a:solidFill>
                </a:rPr>
                <a:t>LEADER</a:t>
              </a:r>
            </a:p>
            <a:p>
              <a:pPr>
                <a:spcAft>
                  <a:spcPts val="900"/>
                </a:spcAft>
              </a:pPr>
              <a:r>
                <a:rPr lang="en-US" b="1" dirty="0" smtClean="0"/>
                <a:t>Elizabeth Dunn, </a:t>
              </a:r>
              <a:r>
                <a:rPr lang="en-US" dirty="0" smtClean="0"/>
                <a:t>Director</a:t>
              </a:r>
              <a:endParaRPr lang="en-US" dirty="0"/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2384" y="1072197"/>
              <a:ext cx="906781" cy="906781"/>
            </a:xfrm>
            <a:prstGeom prst="ellipse">
              <a:avLst/>
            </a:prstGeom>
            <a:ln w="76200" cmpd="sng">
              <a:solidFill>
                <a:schemeClr val="tx1">
                  <a:lumMod val="60000"/>
                  <a:lumOff val="40000"/>
                </a:schemeClr>
              </a:solidFill>
            </a:ln>
          </p:spPr>
        </p:pic>
      </p:grpSp>
      <p:sp>
        <p:nvSpPr>
          <p:cNvPr id="10" name="Rectangle 9"/>
          <p:cNvSpPr/>
          <p:nvPr/>
        </p:nvSpPr>
        <p:spPr>
          <a:xfrm>
            <a:off x="7289270" y="433914"/>
            <a:ext cx="1626130" cy="5969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chemeClr val="bg1">
                    <a:lumMod val="75000"/>
                  </a:schemeClr>
                </a:solidFill>
              </a:rPr>
              <a:t>HSE</a:t>
            </a:r>
            <a:endParaRPr lang="en-US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31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 descr="image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50799"/>
            <a:ext cx="7569199" cy="50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Services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1317714"/>
            <a:ext cx="8372901" cy="3238373"/>
          </a:xfrm>
        </p:spPr>
        <p:txBody>
          <a:bodyPr/>
          <a:lstStyle/>
          <a:p>
            <a:r>
              <a:rPr lang="en-US" sz="1600" dirty="0" smtClean="0"/>
              <a:t>Allows us the ability to leverage </a:t>
            </a:r>
            <a:r>
              <a:rPr lang="en-US" sz="1600" dirty="0"/>
              <a:t>skills to best </a:t>
            </a:r>
            <a:r>
              <a:rPr lang="en-US" sz="1600" dirty="0" smtClean="0"/>
              <a:t>support Lab </a:t>
            </a:r>
            <a:r>
              <a:rPr lang="en-US" sz="1600" dirty="0"/>
              <a:t>mission</a:t>
            </a:r>
          </a:p>
          <a:p>
            <a:r>
              <a:rPr lang="en-US" sz="1600" dirty="0" smtClean="0"/>
              <a:t>Allows for consistent management of resources, aligned with institutional strategies and directorate priorities</a:t>
            </a:r>
          </a:p>
        </p:txBody>
      </p:sp>
      <p:pic>
        <p:nvPicPr>
          <p:cNvPr id="7" name="Picture 6" descr="34082540-media_httpdldropboxco_jliE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85" y="2336229"/>
            <a:ext cx="2093099" cy="2004142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1" y="2195882"/>
            <a:ext cx="6151176" cy="331708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Brings together safety personnel from across the Lab to share best practices, collaborate, and team</a:t>
            </a:r>
          </a:p>
          <a:p>
            <a:r>
              <a:rPr lang="en-US" sz="1600" dirty="0" smtClean="0"/>
              <a:t>Enables “surge” support for new initiatives and programs, and facilitates succession planning</a:t>
            </a:r>
          </a:p>
          <a:p>
            <a:r>
              <a:rPr lang="en-US" sz="1600" dirty="0" smtClean="0"/>
              <a:t>Provides for improved career development for staff, performance and salary management, and on-boarding</a:t>
            </a:r>
          </a:p>
        </p:txBody>
      </p:sp>
    </p:spTree>
    <p:extLst>
      <p:ext uri="{BB962C8B-B14F-4D97-AF65-F5344CB8AC3E}">
        <p14:creationId xmlns:p14="http://schemas.microsoft.com/office/powerpoint/2010/main" val="28256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4562</TotalTime>
  <Words>558</Words>
  <Application>Microsoft Macintosh PowerPoint</Application>
  <PresentationFormat>On-screen Show (16:9)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presentation_16x9</vt:lpstr>
      <vt:lpstr>Reorganization to Health, Safety, and Environment</vt:lpstr>
      <vt:lpstr>PowerPoint Presentation</vt:lpstr>
      <vt:lpstr>PowerPoint Presentation</vt:lpstr>
      <vt:lpstr>PowerPoint Presentation</vt:lpstr>
      <vt:lpstr>Uchicago safety review conclusions</vt:lpstr>
      <vt:lpstr>Our organization</vt:lpstr>
      <vt:lpstr>Health, safety, and environment</vt:lpstr>
      <vt:lpstr>PowerPoint Presentation</vt:lpstr>
      <vt:lpstr>deployed Services </vt:lpstr>
      <vt:lpstr>Status of changes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update for Board of Governors ESSH Committee</dc:title>
  <dc:creator>Dunn, Elizabeth F.</dc:creator>
  <cp:lastModifiedBy>Elizabeth Dunn</cp:lastModifiedBy>
  <cp:revision>181</cp:revision>
  <cp:lastPrinted>2017-02-08T16:52:42Z</cp:lastPrinted>
  <dcterms:created xsi:type="dcterms:W3CDTF">2016-10-04T18:05:23Z</dcterms:created>
  <dcterms:modified xsi:type="dcterms:W3CDTF">2017-04-24T01:00:25Z</dcterms:modified>
</cp:coreProperties>
</file>