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  <p:sldMasterId id="2147483778" r:id="rId2"/>
  </p:sldMasterIdLst>
  <p:notesMasterIdLst>
    <p:notesMasterId r:id="rId23"/>
  </p:notesMasterIdLst>
  <p:handoutMasterIdLst>
    <p:handoutMasterId r:id="rId24"/>
  </p:handoutMasterIdLst>
  <p:sldIdLst>
    <p:sldId id="357" r:id="rId3"/>
    <p:sldId id="360" r:id="rId4"/>
    <p:sldId id="328" r:id="rId5"/>
    <p:sldId id="361" r:id="rId6"/>
    <p:sldId id="362" r:id="rId7"/>
    <p:sldId id="363" r:id="rId8"/>
    <p:sldId id="271" r:id="rId9"/>
    <p:sldId id="273" r:id="rId10"/>
    <p:sldId id="274" r:id="rId11"/>
    <p:sldId id="275" r:id="rId12"/>
    <p:sldId id="276" r:id="rId13"/>
    <p:sldId id="280" r:id="rId14"/>
    <p:sldId id="281" r:id="rId15"/>
    <p:sldId id="284" r:id="rId16"/>
    <p:sldId id="282" r:id="rId17"/>
    <p:sldId id="283" r:id="rId18"/>
    <p:sldId id="358" r:id="rId19"/>
    <p:sldId id="287" r:id="rId20"/>
    <p:sldId id="364" r:id="rId21"/>
    <p:sldId id="268" r:id="rId22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6" autoAdjust="0"/>
    <p:restoredTop sz="61816" autoAdjust="0"/>
  </p:normalViewPr>
  <p:slideViewPr>
    <p:cSldViewPr snapToGrid="0" showGuides="1">
      <p:cViewPr varScale="1">
        <p:scale>
          <a:sx n="76" d="100"/>
          <a:sy n="76" d="100"/>
        </p:scale>
        <p:origin x="1296" y="78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624" y="-114"/>
      </p:cViewPr>
      <p:guideLst>
        <p:guide orient="horz" pos="2909"/>
        <p:guide pos="2189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DC0C3B5A-4987-45CC-97E9-F90FAF219C64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34D9145C-C899-41E3-8762-8ED7F35D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93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012" tIns="48505" rIns="97012" bIns="4850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20" cy="480060"/>
          </a:xfrm>
          <a:prstGeom prst="rect">
            <a:avLst/>
          </a:prstGeom>
        </p:spPr>
        <p:txBody>
          <a:bodyPr vert="horz" lIns="97012" tIns="48505" rIns="97012" bIns="48505" rtlCol="0"/>
          <a:lstStyle>
            <a:lvl1pPr algn="r">
              <a:defRPr sz="1300"/>
            </a:lvl1pPr>
          </a:lstStyle>
          <a:p>
            <a:fld id="{8080A489-9093-C54A-B1C3-374F661A0010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12" tIns="48505" rIns="97012" bIns="485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7012" tIns="48505" rIns="97012" bIns="485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7012" tIns="48505" rIns="97012" bIns="4850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3"/>
            <a:ext cx="3169920" cy="480060"/>
          </a:xfrm>
          <a:prstGeom prst="rect">
            <a:avLst/>
          </a:prstGeom>
        </p:spPr>
        <p:txBody>
          <a:bodyPr vert="horz" lIns="97012" tIns="48505" rIns="97012" bIns="48505" rtlCol="0" anchor="b"/>
          <a:lstStyle>
            <a:lvl1pPr algn="r">
              <a:defRPr sz="13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1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Previously, our machine point of contact was not involved in the procurement or asset management of the machines – it was left up to the line organization.  </a:t>
            </a:r>
          </a:p>
          <a:p>
            <a:endParaRPr lang="en-US" sz="1300" dirty="0"/>
          </a:p>
          <a:p>
            <a:r>
              <a:rPr lang="en-US" sz="1300" dirty="0"/>
              <a:t>Today, all purchases of new equipment are hard-coded to require review and approval by our POC to confirm it: </a:t>
            </a:r>
          </a:p>
          <a:p>
            <a:endParaRPr lang="en-US" sz="1300" dirty="0" smtClean="0"/>
          </a:p>
          <a:p>
            <a:r>
              <a:rPr lang="en-US" sz="1300" dirty="0" smtClean="0"/>
              <a:t>On </a:t>
            </a:r>
            <a:r>
              <a:rPr lang="en-US" sz="1300" dirty="0"/>
              <a:t>arrival, our POC is now also one of the first people to inspect the machine: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2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</a:t>
            </a:r>
            <a:r>
              <a:rPr lang="en-US" baseline="0" dirty="0"/>
              <a:t>development of these is a responsibility of our POC and it is done on arrival since he’s tied into </a:t>
            </a:r>
            <a:r>
              <a:rPr lang="en-US" dirty="0"/>
              <a:t>the procurement process</a:t>
            </a:r>
            <a:r>
              <a:rPr lang="en-US" baseline="0" dirty="0"/>
              <a:t> now. </a:t>
            </a:r>
          </a:p>
          <a:p>
            <a:pPr marL="0" indent="0">
              <a:buFont typeface="Arial"/>
              <a:buNone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--This </a:t>
            </a:r>
            <a:r>
              <a:rPr lang="en-US" baseline="0" dirty="0"/>
              <a:t>procurement process allows him to also evaluate the pre-use inspections that are included on side 2 of the Guides to ensure they are appropriate. </a:t>
            </a:r>
          </a:p>
          <a:p>
            <a:pPr marL="179182" indent="-179182">
              <a:buFont typeface="Arial"/>
              <a:buChar char="•"/>
            </a:pPr>
            <a:endParaRPr lang="en-US" baseline="0" dirty="0"/>
          </a:p>
          <a:p>
            <a:r>
              <a:rPr lang="en-US" baseline="0" dirty="0"/>
              <a:t>These Guides are a </a:t>
            </a:r>
            <a:r>
              <a:rPr lang="en-US" b="1" baseline="0" dirty="0"/>
              <a:t>critical</a:t>
            </a:r>
            <a:r>
              <a:rPr lang="en-US" baseline="0" dirty="0"/>
              <a:t> part of our program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  </a:t>
            </a:r>
            <a:endParaRPr lang="en-US" baseline="0" dirty="0"/>
          </a:p>
          <a:p>
            <a:pPr marL="0" indent="0">
              <a:buFont typeface="Arial"/>
              <a:buNone/>
            </a:pPr>
            <a:r>
              <a:rPr lang="en-US" baseline="0" dirty="0" smtClean="0"/>
              <a:t>--We </a:t>
            </a:r>
            <a:r>
              <a:rPr lang="en-US" baseline="0" dirty="0"/>
              <a:t>rely on machine users to identify issues </a:t>
            </a:r>
            <a:r>
              <a:rPr lang="en-US" b="1" baseline="0" dirty="0"/>
              <a:t>prior to use</a:t>
            </a:r>
            <a:r>
              <a:rPr lang="en-US" baseline="0" dirty="0" smtClean="0"/>
              <a:t>.</a:t>
            </a:r>
          </a:p>
          <a:p>
            <a:pPr marL="0" indent="0">
              <a:buFont typeface="Arial"/>
              <a:buNone/>
            </a:pPr>
            <a:endParaRPr lang="en-US" baseline="0" dirty="0"/>
          </a:p>
          <a:p>
            <a:pPr marL="0" indent="0">
              <a:buFont typeface="Arial"/>
              <a:buNone/>
            </a:pPr>
            <a:r>
              <a:rPr lang="en-US" baseline="0" dirty="0" smtClean="0"/>
              <a:t>--The </a:t>
            </a:r>
            <a:r>
              <a:rPr lang="en-US" baseline="0" dirty="0"/>
              <a:t>Guides also help people like </a:t>
            </a:r>
            <a:r>
              <a:rPr lang="en-US" baseline="0" dirty="0" smtClean="0"/>
              <a:t>me, supervisors</a:t>
            </a:r>
            <a:r>
              <a:rPr lang="en-US" baseline="0" dirty="0"/>
              <a:t>, </a:t>
            </a:r>
            <a:r>
              <a:rPr lang="en-US" baseline="0" dirty="0" smtClean="0"/>
              <a:t>or </a:t>
            </a:r>
            <a:r>
              <a:rPr lang="en-US" baseline="0" dirty="0"/>
              <a:t>those less familiar with OSHA and ANSI guarding requirements – to readily identify safeguarding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00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300" dirty="0"/>
              <a:t>Previously each Argonne line organization managed its own inventory </a:t>
            </a:r>
            <a:endParaRPr lang="en-US" sz="1300" dirty="0" smtClean="0"/>
          </a:p>
          <a:p>
            <a:pPr lvl="0"/>
            <a:endParaRPr lang="en-US" sz="1300" dirty="0" smtClean="0"/>
          </a:p>
          <a:p>
            <a:pPr lvl="0"/>
            <a:r>
              <a:rPr lang="en-US" sz="1300" dirty="0" smtClean="0"/>
              <a:t>Issues </a:t>
            </a:r>
            <a:r>
              <a:rPr lang="en-US" sz="1300" dirty="0"/>
              <a:t>identified were sometimes, but not always, being entered into </a:t>
            </a:r>
            <a:r>
              <a:rPr lang="en-US" sz="1300" dirty="0" smtClean="0"/>
              <a:t>IMTS</a:t>
            </a:r>
          </a:p>
          <a:p>
            <a:pPr lvl="0"/>
            <a:endParaRPr lang="en-US" sz="1300" dirty="0"/>
          </a:p>
          <a:p>
            <a:pPr lvl="0"/>
            <a:r>
              <a:rPr lang="en-US" sz="1300" dirty="0"/>
              <a:t>We formalized the process and required that Argonne’s entire inventory going to the Asset Tracking System (</a:t>
            </a:r>
            <a:r>
              <a:rPr lang="en-US" sz="1300" dirty="0" err="1"/>
              <a:t>FMax</a:t>
            </a:r>
            <a:r>
              <a:rPr lang="en-US" sz="1300" dirty="0" smtClean="0"/>
              <a:t>)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3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</a:t>
            </a:r>
            <a:r>
              <a:rPr lang="en-US" dirty="0" smtClean="0"/>
              <a:t>an </a:t>
            </a:r>
            <a:r>
              <a:rPr lang="en-US" dirty="0"/>
              <a:t>example of the</a:t>
            </a:r>
            <a:r>
              <a:rPr lang="en-US" baseline="0" dirty="0"/>
              <a:t> annual inspection checklist that is generated by </a:t>
            </a:r>
            <a:r>
              <a:rPr lang="en-US" baseline="0" dirty="0" err="1"/>
              <a:t>FMax</a:t>
            </a:r>
            <a:r>
              <a:rPr lang="en-US" baseline="0" dirty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</a:t>
            </a:r>
            <a:r>
              <a:rPr lang="en-US" baseline="0" dirty="0"/>
              <a:t>requires the custodian to confirm each checkpoint with a Pass/Fail</a:t>
            </a:r>
            <a:r>
              <a:rPr lang="en-US" baseline="0" dirty="0" smtClean="0"/>
              <a:t>/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1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1300" dirty="0" smtClean="0"/>
              <a:t>--Machine </a:t>
            </a:r>
            <a:r>
              <a:rPr lang="en-US" sz="1300" dirty="0"/>
              <a:t>custodian develops worksheet with machine operator input</a:t>
            </a:r>
            <a:r>
              <a:rPr lang="en-US" sz="1300" dirty="0" smtClean="0"/>
              <a:t>.</a:t>
            </a:r>
          </a:p>
          <a:p>
            <a:pPr marL="0" indent="0">
              <a:buFont typeface="Arial"/>
              <a:buNone/>
            </a:pPr>
            <a:endParaRPr lang="en-US" sz="1300" dirty="0"/>
          </a:p>
          <a:p>
            <a:pPr marL="0" indent="0">
              <a:buFont typeface="Arial"/>
              <a:buNone/>
            </a:pPr>
            <a:r>
              <a:rPr lang="en-US" sz="1300" dirty="0" smtClean="0"/>
              <a:t>--Worksheets </a:t>
            </a:r>
            <a:r>
              <a:rPr lang="en-US" sz="1300" dirty="0"/>
              <a:t>are required to be kept in the </a:t>
            </a:r>
            <a:r>
              <a:rPr lang="en-US" sz="1300" dirty="0" smtClean="0"/>
              <a:t>Shop</a:t>
            </a:r>
          </a:p>
          <a:p>
            <a:pPr marL="0" indent="0">
              <a:buFont typeface="Arial"/>
              <a:buNone/>
            </a:pPr>
            <a:endParaRPr lang="en-US" sz="1300" dirty="0"/>
          </a:p>
          <a:p>
            <a:r>
              <a:rPr lang="en-US" sz="1300" dirty="0" smtClean="0"/>
              <a:t>Pre-Operation </a:t>
            </a:r>
            <a:r>
              <a:rPr lang="en-US" sz="1300" dirty="0"/>
              <a:t>Guides identify machine guards – but the worksheets go into other hazards and associated controls</a:t>
            </a:r>
          </a:p>
          <a:p>
            <a:endParaRPr lang="en-US" sz="1300" dirty="0" smtClean="0"/>
          </a:p>
          <a:p>
            <a:r>
              <a:rPr lang="en-US" sz="1300" dirty="0" smtClean="0"/>
              <a:t>We </a:t>
            </a:r>
            <a:r>
              <a:rPr lang="en-US" sz="1300" dirty="0"/>
              <a:t>expect them to be a key component in on the job training of machine </a:t>
            </a:r>
            <a:r>
              <a:rPr lang="en-US" sz="1300" dirty="0" smtClean="0"/>
              <a:t>users</a:t>
            </a:r>
          </a:p>
          <a:p>
            <a:endParaRPr lang="en-US" sz="1300" dirty="0" smtClean="0"/>
          </a:p>
          <a:p>
            <a:r>
              <a:rPr lang="en-US" sz="1300" dirty="0" smtClean="0"/>
              <a:t>The </a:t>
            </a:r>
            <a:r>
              <a:rPr lang="en-US" sz="1300" dirty="0"/>
              <a:t>worksheets also provide an entry point for collecting data for workplace exposure assessment planning.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05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300" dirty="0"/>
              <a:t>ESH 562 training – taken by all machine users and custodians</a:t>
            </a:r>
          </a:p>
          <a:p>
            <a:pPr marL="0" indent="0">
              <a:buFont typeface="Arial"/>
              <a:buNone/>
            </a:pPr>
            <a:r>
              <a:rPr lang="en-US" sz="1300" dirty="0" smtClean="0"/>
              <a:t>--Overhauled </a:t>
            </a:r>
            <a:r>
              <a:rPr lang="en-US" sz="1300" dirty="0"/>
              <a:t>to incorporate our program changes – such as improved qualification requirements, use of Pre-Operation Guides, procurement, and asset management.</a:t>
            </a:r>
            <a:endParaRPr lang="en-US" sz="1500" dirty="0"/>
          </a:p>
          <a:p>
            <a:pPr lvl="2"/>
            <a:endParaRPr lang="en-US" sz="1300" dirty="0"/>
          </a:p>
          <a:p>
            <a:r>
              <a:rPr lang="en-US" b="0" i="0" dirty="0" smtClean="0"/>
              <a:t>We </a:t>
            </a:r>
            <a:r>
              <a:rPr lang="en-US" b="0" i="0" dirty="0"/>
              <a:t>also have OJT</a:t>
            </a:r>
            <a:r>
              <a:rPr lang="en-US" b="0" i="0" baseline="0" dirty="0"/>
              <a:t> and </a:t>
            </a:r>
            <a:r>
              <a:rPr lang="en-US" b="0" i="0" dirty="0"/>
              <a:t>the evaluation.</a:t>
            </a:r>
          </a:p>
          <a:p>
            <a:endParaRPr lang="en-US" b="0" i="0" dirty="0"/>
          </a:p>
          <a:p>
            <a:r>
              <a:rPr lang="en-US" sz="1300" dirty="0"/>
              <a:t>Safe Work Practice Evaluations are intended to demonstrate </a:t>
            </a:r>
            <a:r>
              <a:rPr lang="en-US" sz="1300" u="sng" dirty="0"/>
              <a:t>safe operation</a:t>
            </a:r>
            <a:r>
              <a:rPr lang="en-US" sz="1300" dirty="0"/>
              <a:t> of a </a:t>
            </a:r>
            <a:r>
              <a:rPr lang="en-US" sz="1300" dirty="0" smtClean="0"/>
              <a:t>machine</a:t>
            </a:r>
          </a:p>
          <a:p>
            <a:endParaRPr lang="en-US" sz="1300" dirty="0"/>
          </a:p>
          <a:p>
            <a:r>
              <a:rPr lang="en-US" sz="1300" dirty="0"/>
              <a:t>Allows us to: </a:t>
            </a:r>
            <a:endParaRPr lang="en-US" sz="1300" dirty="0" smtClean="0"/>
          </a:p>
          <a:p>
            <a:r>
              <a:rPr lang="en-US" sz="1300" dirty="0" smtClean="0"/>
              <a:t>--Confirm </a:t>
            </a:r>
            <a:r>
              <a:rPr lang="en-US" sz="1300" dirty="0"/>
              <a:t>objectives of WBT are understood.</a:t>
            </a:r>
          </a:p>
          <a:p>
            <a:pPr marL="0" indent="0">
              <a:buFont typeface="Arial"/>
              <a:buNone/>
            </a:pPr>
            <a:r>
              <a:rPr lang="en-US" sz="1300" dirty="0" smtClean="0"/>
              <a:t>--Confirm </a:t>
            </a:r>
            <a:r>
              <a:rPr lang="en-US" sz="1300" dirty="0"/>
              <a:t>the pre-operation guides are used properly.  </a:t>
            </a:r>
          </a:p>
          <a:p>
            <a:pPr marL="0" indent="0">
              <a:buFont typeface="Arial"/>
              <a:buNone/>
            </a:pPr>
            <a:r>
              <a:rPr lang="en-US" sz="1300" dirty="0" smtClean="0"/>
              <a:t>--Confirm </a:t>
            </a:r>
            <a:r>
              <a:rPr lang="en-US" sz="1300" dirty="0"/>
              <a:t>the pre-use inspections are performed adequately.</a:t>
            </a:r>
            <a:r>
              <a:rPr lang="en-US" b="0" i="0" dirty="0">
                <a:effectLst/>
              </a:rPr>
              <a:t> </a:t>
            </a:r>
            <a:endParaRPr lang="en-US" b="0" i="0" dirty="0"/>
          </a:p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6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75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1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Stand down lasted 3 weeks.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EOC of saws </a:t>
            </a:r>
            <a:r>
              <a:rPr lang="en-US" baseline="0" dirty="0" smtClean="0"/>
              <a:t>in CS 3 business </a:t>
            </a:r>
            <a:r>
              <a:rPr lang="en-US" baseline="0" dirty="0"/>
              <a:t>days of the incident. 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EOC was expanded </a:t>
            </a:r>
            <a:r>
              <a:rPr lang="en-US" baseline="0" dirty="0"/>
              <a:t>beyond </a:t>
            </a:r>
            <a:r>
              <a:rPr lang="en-US" baseline="0" dirty="0" smtClean="0"/>
              <a:t>CS because of the number of noncompliant guarding of saws.  EOC was then expanded to </a:t>
            </a:r>
            <a:r>
              <a:rPr lang="en-US" baseline="0" dirty="0"/>
              <a:t>all machine </a:t>
            </a:r>
            <a:r>
              <a:rPr lang="en-US" baseline="0" dirty="0" smtClean="0"/>
              <a:t>tools.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</a:t>
            </a:r>
            <a:r>
              <a:rPr lang="en-US" dirty="0" smtClean="0"/>
              <a:t>ll </a:t>
            </a:r>
            <a:r>
              <a:rPr lang="en-US" dirty="0"/>
              <a:t>tools that were not properly guarded</a:t>
            </a:r>
            <a:r>
              <a:rPr lang="en-US" baseline="0" dirty="0"/>
              <a:t> or secured </a:t>
            </a:r>
            <a:r>
              <a:rPr lang="en-US" baseline="0" dirty="0" smtClean="0"/>
              <a:t>were </a:t>
            </a:r>
            <a:r>
              <a:rPr lang="en-US" baseline="0" dirty="0"/>
              <a:t>tagged out of service or the cords were </a:t>
            </a:r>
            <a:r>
              <a:rPr lang="en-US" baseline="0" dirty="0" smtClean="0"/>
              <a:t>cut.  </a:t>
            </a:r>
          </a:p>
          <a:p>
            <a:r>
              <a:rPr lang="en-US" baseline="0" dirty="0" smtClean="0"/>
              <a:t>By December, all machine tools </a:t>
            </a:r>
            <a:r>
              <a:rPr lang="en-US" baseline="0" dirty="0"/>
              <a:t>deficiencies were corrected or the items were excessed.</a:t>
            </a:r>
          </a:p>
          <a:p>
            <a:endParaRPr lang="en-US" baseline="0" dirty="0"/>
          </a:p>
          <a:p>
            <a:r>
              <a:rPr lang="en-US" baseline="0" dirty="0" smtClean="0"/>
              <a:t>The Lab Director sent an All Employees Memo “Be Safe focus on the task at hand.”  27 Aug 2015 – to reiterate the importance of safety, staying on task, and pausing, if necessary, to consider the best and safest ways to perform.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Inadequate corrections in the area</a:t>
            </a:r>
            <a:r>
              <a:rPr lang="en-US" baseline="0" dirty="0"/>
              <a:t> of </a:t>
            </a:r>
          </a:p>
          <a:p>
            <a:pPr marL="173384" indent="-173384">
              <a:buFont typeface="Arial" panose="020B0604020202020204" pitchFamily="34" charset="0"/>
              <a:buChar char="•"/>
            </a:pPr>
            <a:r>
              <a:rPr lang="en-US" baseline="0" dirty="0"/>
              <a:t>Procedures</a:t>
            </a:r>
          </a:p>
          <a:p>
            <a:pPr marL="173384" indent="-173384">
              <a:buFont typeface="Arial" panose="020B0604020202020204" pitchFamily="34" charset="0"/>
              <a:buChar char="•"/>
            </a:pPr>
            <a:r>
              <a:rPr lang="en-US" baseline="0" dirty="0"/>
              <a:t>Inspections</a:t>
            </a:r>
          </a:p>
          <a:p>
            <a:pPr marL="173384" indent="-173384">
              <a:buFont typeface="Arial" panose="020B0604020202020204" pitchFamily="34" charset="0"/>
              <a:buChar char="•"/>
            </a:pPr>
            <a:r>
              <a:rPr lang="en-US" baseline="0" dirty="0"/>
              <a:t>Operational use of machine tools</a:t>
            </a:r>
          </a:p>
          <a:p>
            <a:endParaRPr lang="en-US" baseline="0" dirty="0"/>
          </a:p>
          <a:p>
            <a:pPr defTabSz="462357">
              <a:defRPr/>
            </a:pPr>
            <a:r>
              <a:rPr lang="en-US" dirty="0"/>
              <a:t>Normalizing deviation</a:t>
            </a:r>
            <a:r>
              <a:rPr lang="en-US" baseline="0" dirty="0"/>
              <a:t> - </a:t>
            </a:r>
            <a:r>
              <a:rPr lang="en-US" dirty="0"/>
              <a:t>an acceptance of unguarded hazards because of high skill levels, past practices, perceived time pressures, cumbersome incomplete guards, all combined to create a complacency with regards to complete guarding.</a:t>
            </a:r>
          </a:p>
          <a:p>
            <a:pPr defTabSz="462357">
              <a:defRPr/>
            </a:pPr>
            <a:endParaRPr lang="en-US" dirty="0"/>
          </a:p>
          <a:p>
            <a:r>
              <a:rPr lang="en-US" dirty="0"/>
              <a:t>Assessment findings</a:t>
            </a:r>
            <a:r>
              <a:rPr lang="en-US" baseline="0" dirty="0"/>
              <a:t> – 2007  Multiple guarding issues</a:t>
            </a:r>
          </a:p>
          <a:p>
            <a:r>
              <a:rPr lang="en-US" baseline="0" dirty="0"/>
              <a:t>2010   </a:t>
            </a:r>
          </a:p>
          <a:p>
            <a:r>
              <a:rPr lang="en-US" baseline="0" dirty="0"/>
              <a:t>2013 suggested program improvements regarding responsibilities not undertaken</a:t>
            </a:r>
          </a:p>
          <a:p>
            <a:r>
              <a:rPr lang="en-US" baseline="0" dirty="0"/>
              <a:t>NTS Validation of the Pistorius saw event indicated that inspections were not being inputted into </a:t>
            </a:r>
            <a:r>
              <a:rPr lang="en-US" baseline="0" dirty="0" err="1"/>
              <a:t>IMTS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smtClean="0"/>
              <a:t>Feedback and improvement – failed to learn from the multiple incidents and inspection/assessment findings to create sustainable, long lasting corrections.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>
                <a:solidFill>
                  <a:srgbClr val="FF0000"/>
                </a:solidFill>
              </a:rPr>
              <a:t>Lack of coordinated response and LTA feedback was due to the inadequacy of our management processes</a:t>
            </a:r>
          </a:p>
          <a:p>
            <a:pPr marL="171101" indent="-171101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FF0000"/>
                </a:solidFill>
              </a:rPr>
              <a:t>COO and </a:t>
            </a:r>
            <a:r>
              <a:rPr lang="en-US" baseline="0" dirty="0" err="1">
                <a:solidFill>
                  <a:srgbClr val="FF0000"/>
                </a:solidFill>
              </a:rPr>
              <a:t>DCOO</a:t>
            </a:r>
            <a:r>
              <a:rPr lang="en-US" baseline="0" dirty="0">
                <a:solidFill>
                  <a:srgbClr val="FF0000"/>
                </a:solidFill>
              </a:rPr>
              <a:t> are briefed on all assessment findings – many times issues are elevated to the program level during these briefings</a:t>
            </a:r>
          </a:p>
          <a:p>
            <a:pPr marL="171101" indent="-171101">
              <a:buFont typeface="Arial" panose="020B0604020202020204" pitchFamily="34" charset="0"/>
              <a:buChar char="•"/>
            </a:pPr>
            <a:r>
              <a:rPr lang="en-US" baseline="0" dirty="0" smtClean="0">
                <a:solidFill>
                  <a:srgbClr val="FF0000"/>
                </a:solidFill>
              </a:rPr>
              <a:t>Issues Management </a:t>
            </a:r>
            <a:r>
              <a:rPr lang="en-US" baseline="0" dirty="0">
                <a:solidFill>
                  <a:srgbClr val="FF0000"/>
                </a:solidFill>
              </a:rPr>
              <a:t>Process Improvement</a:t>
            </a:r>
          </a:p>
          <a:p>
            <a:endParaRPr lang="en-US" baseline="0" dirty="0"/>
          </a:p>
          <a:p>
            <a:r>
              <a:rPr lang="en-US" baseline="0" dirty="0"/>
              <a:t>Reporting - Lack of formalized reporting, i.e., Inspections, machine tool deficiencies, led to a lack of visibility into the </a:t>
            </a:r>
            <a:r>
              <a:rPr lang="en-US" baseline="0" dirty="0" smtClean="0"/>
              <a:t>issue.  Inspections and assessments were often done but not always input into the tracking system.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>
                <a:solidFill>
                  <a:srgbClr val="FF0000"/>
                </a:solidFill>
              </a:rPr>
              <a:t>We have a ways to go in development of a strong reporting culture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3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CARB’s </a:t>
            </a:r>
            <a:r>
              <a:rPr lang="en-US" dirty="0" err="1" smtClean="0"/>
              <a:t>proceduralized</a:t>
            </a:r>
            <a:r>
              <a:rPr lang="en-US" dirty="0" smtClean="0"/>
              <a:t> in 2013</a:t>
            </a:r>
            <a:r>
              <a:rPr lang="en-US" baseline="0" dirty="0" smtClean="0"/>
              <a:t> and </a:t>
            </a:r>
            <a:r>
              <a:rPr lang="en-US" dirty="0" smtClean="0"/>
              <a:t>used </a:t>
            </a:r>
            <a:r>
              <a:rPr lang="en-US" dirty="0"/>
              <a:t>in</a:t>
            </a:r>
            <a:r>
              <a:rPr lang="en-US" dirty="0" smtClean="0"/>
              <a:t>: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Nuclear safety (Building 205 hazard categorization)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Radiological protection (Common causes)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Safety incidents review (Common causes)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Security</a:t>
            </a:r>
            <a:r>
              <a:rPr lang="en-US" baseline="0" dirty="0"/>
              <a:t> incident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This incident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0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75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To correct our issues, we started with at</a:t>
            </a:r>
            <a:r>
              <a:rPr lang="en-US" sz="1600" baseline="0" dirty="0"/>
              <a:t> the core and began to work our way out – </a:t>
            </a:r>
          </a:p>
          <a:p>
            <a:endParaRPr lang="en-US" sz="1600" baseline="0" dirty="0"/>
          </a:p>
          <a:p>
            <a:r>
              <a:rPr lang="en-US" sz="1600" baseline="0" dirty="0"/>
              <a:t>First – we added clarity to our Work planning and control </a:t>
            </a:r>
            <a:r>
              <a:rPr lang="en-US" sz="1600" baseline="0" dirty="0" smtClean="0"/>
              <a:t>procedure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04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Central Shops then corrected its local WPC procedures – </a:t>
            </a:r>
          </a:p>
          <a:p>
            <a:endParaRPr lang="en-US" dirty="0"/>
          </a:p>
          <a:p>
            <a:pPr marL="0" indent="0">
              <a:buFont typeface="Arial"/>
              <a:buNone/>
            </a:pPr>
            <a:r>
              <a:rPr lang="en-US" dirty="0" smtClean="0"/>
              <a:t>--Machine</a:t>
            </a:r>
            <a:r>
              <a:rPr lang="en-US" baseline="0" dirty="0" smtClean="0"/>
              <a:t> </a:t>
            </a:r>
            <a:r>
              <a:rPr lang="en-US" baseline="0" dirty="0"/>
              <a:t>use involving “in-shop fabrication using mills, lathes, presses, shears, saws, etc.” was corrected to Medium </a:t>
            </a:r>
            <a:r>
              <a:rPr lang="en-US" baseline="0" dirty="0" smtClean="0"/>
              <a:t>Rigor</a:t>
            </a:r>
          </a:p>
          <a:p>
            <a:pPr marL="0" indent="0">
              <a:buFont typeface="Arial"/>
              <a:buNone/>
            </a:pPr>
            <a:r>
              <a:rPr lang="en-US" baseline="0" dirty="0" smtClean="0"/>
              <a:t>--Minimum </a:t>
            </a:r>
            <a:r>
              <a:rPr lang="en-US" baseline="0" dirty="0"/>
              <a:t>required work control for Medium Rigor includes a </a:t>
            </a:r>
            <a:r>
              <a:rPr lang="en-US" b="1" baseline="0" dirty="0"/>
              <a:t>Qualified Machine User </a:t>
            </a:r>
            <a:r>
              <a:rPr lang="en-US" baseline="0" dirty="0"/>
              <a:t>AND our new </a:t>
            </a:r>
            <a:r>
              <a:rPr lang="en-US" b="1" baseline="0" dirty="0"/>
              <a:t>Hazard, Control, and Risk Identification </a:t>
            </a:r>
            <a:r>
              <a:rPr lang="en-US" b="1" baseline="0" dirty="0" smtClean="0"/>
              <a:t>Worksheet</a:t>
            </a: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89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300" dirty="0"/>
              <a:t>As mentioned earlier, it became clear early on that our qualification process wasn’t what it needed to be</a:t>
            </a:r>
            <a:r>
              <a:rPr lang="en-US" sz="1300" dirty="0" smtClean="0"/>
              <a:t>.</a:t>
            </a:r>
          </a:p>
          <a:p>
            <a:pPr lvl="0"/>
            <a:endParaRPr lang="en-US" sz="1300" dirty="0"/>
          </a:p>
          <a:p>
            <a:pPr marL="0" indent="0">
              <a:buFont typeface="Arial"/>
              <a:buNone/>
            </a:pPr>
            <a:r>
              <a:rPr lang="en-US" sz="1300" dirty="0" smtClean="0"/>
              <a:t>--LMS-PROC-78 </a:t>
            </a:r>
            <a:r>
              <a:rPr lang="en-US" sz="1300" dirty="0"/>
              <a:t>had included three steps to qualify as a user, but it was much too loosely </a:t>
            </a:r>
            <a:r>
              <a:rPr lang="en-US" sz="1300" dirty="0" smtClean="0"/>
              <a:t>defined</a:t>
            </a:r>
          </a:p>
          <a:p>
            <a:pPr marL="0" indent="0">
              <a:buFont typeface="Arial"/>
              <a:buNone/>
            </a:pPr>
            <a:r>
              <a:rPr lang="en-US" sz="1300" dirty="0" smtClean="0"/>
              <a:t> </a:t>
            </a:r>
            <a:endParaRPr lang="en-US" sz="1300" dirty="0"/>
          </a:p>
          <a:p>
            <a:pPr marL="0" indent="0">
              <a:buFont typeface="Arial"/>
              <a:buNone/>
            </a:pPr>
            <a:r>
              <a:rPr lang="en-US" sz="1300" dirty="0" smtClean="0"/>
              <a:t>--It </a:t>
            </a:r>
            <a:r>
              <a:rPr lang="en-US" sz="1300" dirty="0"/>
              <a:t>also was completely silent on the competency of the people performing the qualifications – </a:t>
            </a:r>
            <a:endParaRPr lang="en-US" sz="1300" dirty="0" smtClean="0"/>
          </a:p>
          <a:p>
            <a:pPr marL="0" indent="0">
              <a:buFont typeface="Arial"/>
              <a:buNone/>
            </a:pPr>
            <a:endParaRPr lang="en-US" sz="1300" dirty="0"/>
          </a:p>
          <a:p>
            <a:pPr lvl="0"/>
            <a:r>
              <a:rPr lang="en-US" sz="1300" b="1" dirty="0"/>
              <a:t>First: qualify the qualifier </a:t>
            </a:r>
            <a:endParaRPr lang="en-US" sz="1300" b="1" dirty="0" smtClean="0"/>
          </a:p>
          <a:p>
            <a:pPr lvl="0"/>
            <a:endParaRPr lang="en-US" sz="1300" dirty="0"/>
          </a:p>
          <a:p>
            <a:r>
              <a:rPr lang="en-US" sz="1300" dirty="0"/>
              <a:t>Proficiency can include any combination of </a:t>
            </a:r>
            <a:r>
              <a:rPr lang="en-US" sz="1300" b="1" dirty="0"/>
              <a:t>training, education, experience, and demonstrated competence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7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300" b="1" dirty="0"/>
              <a:t>Second: qualify the users</a:t>
            </a:r>
          </a:p>
          <a:p>
            <a:pPr marL="0" indent="0">
              <a:buFont typeface="Arial"/>
              <a:buNone/>
            </a:pPr>
            <a:endParaRPr lang="en-US" sz="1300" b="0" dirty="0"/>
          </a:p>
          <a:p>
            <a:pPr marL="0" indent="0">
              <a:buFont typeface="Arial"/>
              <a:buNone/>
            </a:pPr>
            <a:r>
              <a:rPr lang="en-US" sz="1300" b="1" dirty="0" smtClean="0"/>
              <a:t>Safe </a:t>
            </a:r>
            <a:r>
              <a:rPr lang="en-US" sz="1300" b="1" dirty="0"/>
              <a:t>Work Practice </a:t>
            </a:r>
            <a:r>
              <a:rPr lang="en-US" sz="1300" b="1" dirty="0" smtClean="0"/>
              <a:t>Evaluations</a:t>
            </a:r>
            <a:endParaRPr lang="en-US" sz="1300" dirty="0"/>
          </a:p>
          <a:p>
            <a:pPr marL="0" indent="0">
              <a:buFont typeface="Arial"/>
              <a:buNone/>
            </a:pPr>
            <a:endParaRPr lang="en-US" sz="1300" dirty="0" smtClean="0"/>
          </a:p>
          <a:p>
            <a:pPr marL="0" indent="0">
              <a:buFont typeface="Arial"/>
              <a:buNone/>
            </a:pPr>
            <a:r>
              <a:rPr lang="en-US" sz="1300" dirty="0" smtClean="0"/>
              <a:t>Evaluations </a:t>
            </a:r>
            <a:r>
              <a:rPr lang="en-US" sz="1300" dirty="0"/>
              <a:t>include items broadly applicable and those specific to tool types – such as this one shown for a Pedestal/Bench Grinder – </a:t>
            </a:r>
            <a:endParaRPr lang="en-US" sz="1300" dirty="0" smtClean="0"/>
          </a:p>
          <a:p>
            <a:pPr marL="0" indent="0">
              <a:buFont typeface="Arial"/>
              <a:buNone/>
            </a:pPr>
            <a:endParaRPr lang="en-US" sz="1300" dirty="0"/>
          </a:p>
          <a:p>
            <a:pPr marL="477820" lvl="1" indent="0">
              <a:buFont typeface="Arial"/>
              <a:buNone/>
            </a:pPr>
            <a:r>
              <a:rPr lang="en-US" sz="1300" dirty="0" smtClean="0"/>
              <a:t>--user </a:t>
            </a:r>
            <a:r>
              <a:rPr lang="en-US" sz="1300" dirty="0"/>
              <a:t>must check the grinding wheel for damage – such as a wheel that is uneven or grooved.  </a:t>
            </a:r>
            <a:endParaRPr lang="en-US" sz="1300" dirty="0" smtClean="0"/>
          </a:p>
          <a:p>
            <a:pPr marL="477820" lvl="1" indent="0">
              <a:buFont typeface="Arial"/>
              <a:buNone/>
            </a:pPr>
            <a:endParaRPr lang="en-US" sz="1300" dirty="0"/>
          </a:p>
          <a:p>
            <a:pPr marL="477820" lvl="1" indent="0">
              <a:buFont typeface="Arial"/>
              <a:buNone/>
            </a:pPr>
            <a:r>
              <a:rPr lang="en-US" sz="1300" dirty="0" smtClean="0"/>
              <a:t>--user </a:t>
            </a:r>
            <a:r>
              <a:rPr lang="en-US" sz="1300" dirty="0"/>
              <a:t>must check that the distance from the face of the wheel to the edge of the tool rest is no more than an 1/8”</a:t>
            </a:r>
          </a:p>
          <a:p>
            <a:pPr lvl="0"/>
            <a:endParaRPr lang="en-US" sz="1300" dirty="0"/>
          </a:p>
          <a:p>
            <a:pPr lvl="0"/>
            <a:r>
              <a:rPr lang="en-US" sz="1300" b="1" dirty="0"/>
              <a:t>Evaluations confirm that the user safely operates equipment</a:t>
            </a:r>
            <a:r>
              <a:rPr lang="en-US" sz="1300" dirty="0" smtClean="0"/>
              <a:t>,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5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6" y="4739217"/>
            <a:ext cx="3711039" cy="404284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4000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1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1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1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40800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4748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5405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4152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1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231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41364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23037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6" y="4739217"/>
            <a:ext cx="3711039" cy="404284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86337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4000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Suggested closing statement (optional): </a:t>
            </a:r>
          </a:p>
          <a:p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1400" b="1" dirty="0">
                <a:solidFill>
                  <a:srgbClr val="FFFFFF"/>
                </a:solidFill>
              </a:rPr>
              <a:t>WE START WITH YES.</a:t>
            </a:r>
          </a:p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rgbClr val="FFFFFF"/>
                </a:solidFill>
              </a:rPr>
              <a:t>AND END WITH THANK YOU.</a:t>
            </a:r>
          </a:p>
          <a:p>
            <a:r>
              <a:rPr lang="en-US" sz="1400" b="1" dirty="0">
                <a:solidFill>
                  <a:srgbClr val="FFFFFF"/>
                </a:solidFill>
              </a:rPr>
              <a:t>DO YOU HAVE ANY BIG QUESTIONS?</a:t>
            </a:r>
            <a:endParaRPr lang="en-US" sz="14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29170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8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1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Suggested line of text (optional): </a:t>
            </a:r>
          </a:p>
          <a:p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1400" b="1" dirty="0">
                <a:solidFill>
                  <a:srgbClr val="FFFFFF"/>
                </a:solidFill>
              </a:rPr>
              <a:t>WE START WITH YES.</a:t>
            </a:r>
            <a:endParaRPr lang="en-US" sz="14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1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1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</p:spTree>
    <p:extLst>
      <p:ext uri="{BB962C8B-B14F-4D97-AF65-F5344CB8AC3E}">
        <p14:creationId xmlns:p14="http://schemas.microsoft.com/office/powerpoint/2010/main" val="8407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1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0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7484A"/>
              </a:solidFill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rgbClr val="FFFFFF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7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2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endParaRPr lang="en-US" sz="100">
              <a:solidFill>
                <a:srgbClr val="7A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2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solidFill>
            <a:schemeClr val="tx2">
              <a:lumMod val="20000"/>
              <a:lumOff val="80000"/>
              <a:alpha val="74902"/>
            </a:schemeClr>
          </a:solidFill>
        </p:spPr>
        <p:txBody>
          <a:bodyPr/>
          <a:lstStyle/>
          <a:p>
            <a:r>
              <a:rPr lang="en-US" dirty="0" err="1" smtClean="0"/>
              <a:t>erhtjhtyhy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" y="1266825"/>
            <a:ext cx="4863724" cy="2029968"/>
          </a:xfrm>
        </p:spPr>
        <p:txBody>
          <a:bodyPr/>
          <a:lstStyle/>
          <a:p>
            <a:r>
              <a:rPr lang="en-US" dirty="0" smtClean="0"/>
              <a:t>Machine Tool &amp; Equipment Program improvements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April </a:t>
            </a:r>
            <a:r>
              <a:rPr lang="en-US" dirty="0" smtClean="0">
                <a:solidFill>
                  <a:srgbClr val="000000"/>
                </a:solidFill>
              </a:rPr>
              <a:t>25, </a:t>
            </a:r>
            <a:r>
              <a:rPr lang="en-US" dirty="0" smtClean="0">
                <a:solidFill>
                  <a:srgbClr val="000000"/>
                </a:solidFill>
              </a:rPr>
              <a:t>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69901" y="3507060"/>
            <a:ext cx="2692871" cy="295275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Betsy Dunn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469901" y="3720288"/>
            <a:ext cx="4217713" cy="685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Director, Health</a:t>
            </a:r>
            <a:r>
              <a:rPr lang="en-US" dirty="0">
                <a:solidFill>
                  <a:srgbClr val="000000"/>
                </a:solidFill>
              </a:rPr>
              <a:t>, Safety, and Environment </a:t>
            </a:r>
            <a:r>
              <a:rPr lang="en-US" dirty="0" smtClean="0">
                <a:solidFill>
                  <a:srgbClr val="000000"/>
                </a:solidFill>
              </a:rPr>
              <a:t>Division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Argonne National Laboratory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Betsy Dunn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r="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193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 of machine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408346"/>
            <a:ext cx="4130701" cy="3317082"/>
          </a:xfrm>
        </p:spPr>
        <p:txBody>
          <a:bodyPr/>
          <a:lstStyle/>
          <a:p>
            <a:r>
              <a:rPr lang="en-US" dirty="0"/>
              <a:t>Proficiency Peer Review </a:t>
            </a:r>
            <a:r>
              <a:rPr lang="en-US" dirty="0" smtClean="0"/>
              <a:t>Committee</a:t>
            </a:r>
            <a:endParaRPr lang="en-US" dirty="0"/>
          </a:p>
          <a:p>
            <a:pPr lvl="1"/>
            <a:r>
              <a:rPr lang="en-US" dirty="0"/>
              <a:t>Argonne’s subject matter expert</a:t>
            </a:r>
          </a:p>
          <a:p>
            <a:pPr lvl="1"/>
            <a:r>
              <a:rPr lang="en-US" dirty="0"/>
              <a:t>Two </a:t>
            </a:r>
            <a:r>
              <a:rPr lang="en-US" dirty="0" smtClean="0"/>
              <a:t>machine tool operators with a combined 70 years of experience </a:t>
            </a:r>
            <a:endParaRPr lang="en-US" dirty="0"/>
          </a:p>
          <a:p>
            <a:r>
              <a:rPr lang="en-US" dirty="0" smtClean="0"/>
              <a:t>Qualifier qualifications are </a:t>
            </a:r>
            <a:r>
              <a:rPr lang="en-US" dirty="0"/>
              <a:t>reviewed by the Committee to ensure the evaluator has the appropriate proficiency to assess machine </a:t>
            </a:r>
            <a:r>
              <a:rPr lang="en-US" dirty="0" smtClean="0"/>
              <a:t>operators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05" y="1526649"/>
            <a:ext cx="4278739" cy="3053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8160" y="1543023"/>
            <a:ext cx="3528060" cy="3317081"/>
          </a:xfrm>
        </p:spPr>
        <p:txBody>
          <a:bodyPr vert="horz" lIns="0" tIns="0" rIns="0" bIns="45720" rtlCol="0">
            <a:noAutofit/>
          </a:bodyPr>
          <a:lstStyle/>
          <a:p>
            <a:r>
              <a:rPr lang="en-US" dirty="0"/>
              <a:t>Safe work practice evaluations developed for all machine types</a:t>
            </a:r>
          </a:p>
          <a:p>
            <a:r>
              <a:rPr lang="en-US" dirty="0"/>
              <a:t>Evaluations are a critical component of user qualification</a:t>
            </a:r>
          </a:p>
          <a:p>
            <a:r>
              <a:rPr lang="en-US" dirty="0"/>
              <a:t>Evaluations confirm that a user adequately demonstrates safety checks prior to machine </a:t>
            </a:r>
            <a:r>
              <a:rPr lang="en-US" dirty="0" smtClean="0"/>
              <a:t>use</a:t>
            </a:r>
          </a:p>
          <a:p>
            <a:r>
              <a:rPr lang="en-US" dirty="0" smtClean="0"/>
              <a:t>Central Shops has an exception to this process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 of machine users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17" y="1600100"/>
            <a:ext cx="4824249" cy="3104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68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and Asset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Purchases of new equipment are approved by Argonne’s POC, confirming that tools and equipment </a:t>
            </a:r>
          </a:p>
          <a:p>
            <a:pPr lvl="1"/>
            <a:r>
              <a:rPr lang="en-US" dirty="0"/>
              <a:t>Meet applicable OSHA and ANSI requirements</a:t>
            </a:r>
            <a:endParaRPr lang="en-US" i="1" dirty="0"/>
          </a:p>
          <a:p>
            <a:pPr lvl="1"/>
            <a:r>
              <a:rPr lang="en-US" dirty="0"/>
              <a:t>Meet applicable NFPA 79 requirements for anti-restart protection</a:t>
            </a:r>
            <a:endParaRPr lang="en-US" i="1" dirty="0"/>
          </a:p>
          <a:p>
            <a:pPr lvl="1"/>
            <a:r>
              <a:rPr lang="en-US" dirty="0"/>
              <a:t>Have NFPA 79-compliant emergency stops when required by </a:t>
            </a:r>
            <a:r>
              <a:rPr lang="en-US" dirty="0" smtClean="0"/>
              <a:t>protocols</a:t>
            </a:r>
            <a:endParaRPr lang="en-US" dirty="0"/>
          </a:p>
          <a:p>
            <a:pPr lvl="1"/>
            <a:r>
              <a:rPr lang="en-US" dirty="0"/>
              <a:t>Have an appropriate and qualified machine custodian designated</a:t>
            </a:r>
          </a:p>
          <a:p>
            <a:r>
              <a:rPr lang="en-US" dirty="0"/>
              <a:t>Argonne’s POC </a:t>
            </a:r>
          </a:p>
          <a:p>
            <a:pPr lvl="1"/>
            <a:r>
              <a:rPr lang="en-US" dirty="0"/>
              <a:t>Inspects machine tools and equipment on arrival</a:t>
            </a:r>
          </a:p>
          <a:p>
            <a:pPr lvl="1"/>
            <a:r>
              <a:rPr lang="en-US" dirty="0"/>
              <a:t>Ensures the machine is added to Argonne’s asset tracking system (FMax) with appropriate maintenance and inspection schedules</a:t>
            </a:r>
          </a:p>
          <a:p>
            <a:pPr lvl="1"/>
            <a:r>
              <a:rPr lang="en-US" dirty="0"/>
              <a:t>Prepares a tool-specific pre-operation guide placard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Pre-operation guides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Pre-operation guides are posted at or near each </a:t>
            </a:r>
            <a:r>
              <a:rPr lang="en-US" dirty="0" smtClean="0"/>
              <a:t>machine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51" y="1865538"/>
            <a:ext cx="2467932" cy="2822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14" y="1899489"/>
            <a:ext cx="3856786" cy="2667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7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Inspection &amp;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inspections are assigned to division “shop” owners via FMax</a:t>
            </a:r>
          </a:p>
          <a:p>
            <a:r>
              <a:rPr lang="en-US" dirty="0"/>
              <a:t>Inspections confirm that:</a:t>
            </a:r>
          </a:p>
          <a:p>
            <a:pPr lvl="1"/>
            <a:r>
              <a:rPr lang="en-US" dirty="0"/>
              <a:t>An operator manual (or equivalent) is readily accessible</a:t>
            </a:r>
          </a:p>
          <a:p>
            <a:pPr lvl="1"/>
            <a:r>
              <a:rPr lang="en-US" dirty="0"/>
              <a:t>A pre-operation guide is present, accurate, and posted</a:t>
            </a:r>
          </a:p>
          <a:p>
            <a:pPr lvl="1"/>
            <a:r>
              <a:rPr lang="en-US" dirty="0"/>
              <a:t>A current log of qualified operators is accurate and posted</a:t>
            </a:r>
          </a:p>
          <a:p>
            <a:pPr lvl="1"/>
            <a:r>
              <a:rPr lang="en-US" dirty="0"/>
              <a:t>All machine guards are present and functioning</a:t>
            </a:r>
          </a:p>
          <a:p>
            <a:r>
              <a:rPr lang="en-US" dirty="0"/>
              <a:t>Preventive maintenance is scheduled and completed</a:t>
            </a:r>
          </a:p>
          <a:p>
            <a:r>
              <a:rPr lang="en-US" dirty="0"/>
              <a:t>Corrective maintenance is tracked via FMax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</a:t>
            </a:r>
            <a:r>
              <a:rPr lang="en-US" dirty="0" smtClean="0"/>
              <a:t>inspection </a:t>
            </a:r>
            <a:r>
              <a:rPr lang="en-US" dirty="0"/>
              <a:t>&amp;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08346"/>
            <a:ext cx="4766806" cy="3317082"/>
          </a:xfrm>
        </p:spPr>
        <p:txBody>
          <a:bodyPr/>
          <a:lstStyle/>
          <a:p>
            <a:r>
              <a:rPr lang="en-US" dirty="0"/>
              <a:t>FMax auto-generates scheduled work orders, including annual inspection checklists</a:t>
            </a:r>
          </a:p>
          <a:p>
            <a:r>
              <a:rPr lang="en-US" dirty="0"/>
              <a:t>Work orders are “open” until action is completed</a:t>
            </a:r>
          </a:p>
          <a:p>
            <a:r>
              <a:rPr lang="en-US" dirty="0"/>
              <a:t>Maintenance or inspection may result in follow-on corrective work orders </a:t>
            </a:r>
            <a:endParaRPr lang="en-US" dirty="0" smtClean="0"/>
          </a:p>
          <a:p>
            <a:r>
              <a:rPr lang="en-US" dirty="0" smtClean="0"/>
              <a:t>Deficiencies </a:t>
            </a:r>
            <a:r>
              <a:rPr lang="en-US" dirty="0"/>
              <a:t>that cannot be immediately corrected are </a:t>
            </a:r>
            <a:r>
              <a:rPr lang="en-US" dirty="0" smtClean="0"/>
              <a:t>prevented from being operated using a positive method until back </a:t>
            </a:r>
            <a:r>
              <a:rPr lang="en-US" dirty="0"/>
              <a:t>in compliance per the checklist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26" y="1200647"/>
            <a:ext cx="2650375" cy="3429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80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Hazard, Control, &amp; Risk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08346"/>
            <a:ext cx="8051799" cy="3317082"/>
          </a:xfrm>
        </p:spPr>
        <p:txBody>
          <a:bodyPr/>
          <a:lstStyle/>
          <a:p>
            <a:r>
              <a:rPr lang="en-US" dirty="0" smtClean="0"/>
              <a:t>We continue to work towards improving the </a:t>
            </a:r>
            <a:r>
              <a:rPr lang="en-US" dirty="0"/>
              <a:t>machine tool and equipment hazard, control, and risk identification process</a:t>
            </a:r>
          </a:p>
          <a:p>
            <a:r>
              <a:rPr lang="en-US" dirty="0" smtClean="0"/>
              <a:t>Central Shops, working with HSE subject matter experts, developed a worksheet to gather hazard </a:t>
            </a:r>
            <a:r>
              <a:rPr lang="en-US" dirty="0"/>
              <a:t>and control analysis </a:t>
            </a:r>
            <a:r>
              <a:rPr lang="en-US" dirty="0" smtClean="0"/>
              <a:t>details</a:t>
            </a:r>
          </a:p>
          <a:p>
            <a:r>
              <a:rPr lang="en-US" dirty="0"/>
              <a:t>Industrial hygienists </a:t>
            </a:r>
            <a:r>
              <a:rPr lang="en-US" dirty="0" smtClean="0"/>
              <a:t>assessed potential exposures and gathered data based on scoped work</a:t>
            </a:r>
          </a:p>
          <a:p>
            <a:r>
              <a:rPr lang="en-US" dirty="0" smtClean="0"/>
              <a:t>Results from the work in Central Shops will inform </a:t>
            </a:r>
            <a:r>
              <a:rPr lang="en-US" dirty="0"/>
              <a:t>decisions on improvements </a:t>
            </a:r>
            <a:r>
              <a:rPr lang="en-US" dirty="0" smtClean="0"/>
              <a:t>needed in the Laboratory’s </a:t>
            </a:r>
            <a:r>
              <a:rPr lang="en-US" dirty="0"/>
              <a:t>exposure assessment </a:t>
            </a:r>
            <a:r>
              <a:rPr lang="en-US" dirty="0" smtClean="0"/>
              <a:t>process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09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61" y="0"/>
            <a:ext cx="8372901" cy="621711"/>
          </a:xfrm>
        </p:spPr>
        <p:txBody>
          <a:bodyPr/>
          <a:lstStyle/>
          <a:p>
            <a:r>
              <a:rPr lang="en-US" dirty="0" smtClean="0"/>
              <a:t>Hazard, control &amp; Risk Identification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5341" y="627254"/>
            <a:ext cx="8372901" cy="374786"/>
          </a:xfrm>
        </p:spPr>
        <p:txBody>
          <a:bodyPr/>
          <a:lstStyle/>
          <a:p>
            <a:r>
              <a:rPr lang="en-US" dirty="0" smtClean="0"/>
              <a:t>Central Shops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15900" y="1334634"/>
          <a:ext cx="89281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3" imgW="8928100" imgH="2311400" progId="Word.Document.12">
                  <p:embed/>
                </p:oleObj>
              </mc:Choice>
              <mc:Fallback>
                <p:oleObj name="Document" r:id="rId3" imgW="8928100" imgH="2311400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" y="1334634"/>
                        <a:ext cx="8928100" cy="231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20523" y="3513481"/>
          <a:ext cx="86995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5" imgW="8699500" imgH="1536700" progId="Word.Document.12">
                  <p:embed/>
                </p:oleObj>
              </mc:Choice>
              <mc:Fallback>
                <p:oleObj name="Document" r:id="rId5" imgW="8699500" imgH="1536700" progId="Word.Documen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523" y="3513481"/>
                        <a:ext cx="86995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74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Argonne’s ESH 562 web-based training (WBT) was revised to incorporate</a:t>
            </a:r>
          </a:p>
          <a:p>
            <a:pPr lvl="1"/>
            <a:r>
              <a:rPr lang="en-US" dirty="0"/>
              <a:t>Worker-provided input</a:t>
            </a:r>
          </a:p>
          <a:p>
            <a:pPr lvl="1"/>
            <a:r>
              <a:rPr lang="en-US" dirty="0"/>
              <a:t>Program and process changes</a:t>
            </a:r>
          </a:p>
          <a:p>
            <a:pPr lvl="1"/>
            <a:r>
              <a:rPr lang="en-US" dirty="0"/>
              <a:t>New videos to enhance and better demonstrate concepts</a:t>
            </a:r>
          </a:p>
          <a:p>
            <a:pPr lvl="1"/>
            <a:r>
              <a:rPr lang="en-US" dirty="0"/>
              <a:t>Best practices learned from benchmarking and assist visits</a:t>
            </a:r>
          </a:p>
          <a:p>
            <a:r>
              <a:rPr lang="en-US" dirty="0"/>
              <a:t>Three-year retraining interval added – previously no retraining interval</a:t>
            </a:r>
          </a:p>
          <a:p>
            <a:r>
              <a:rPr lang="en-US" dirty="0"/>
              <a:t>Employees were required to take revised training within 90-days of re-issue </a:t>
            </a:r>
          </a:p>
          <a:p>
            <a:r>
              <a:rPr lang="en-US" dirty="0"/>
              <a:t>Very positive feedback from machine users regarding course revision</a:t>
            </a:r>
          </a:p>
          <a:p>
            <a:r>
              <a:rPr lang="en-US" dirty="0" smtClean="0"/>
              <a:t>Also, a new ESH 566 course, </a:t>
            </a:r>
            <a:r>
              <a:rPr lang="en-US" i="1" dirty="0" smtClean="0"/>
              <a:t>Machine Tool &amp; Equipment Responsible Individual, Custodian, and Qualifier, was </a:t>
            </a:r>
            <a:r>
              <a:rPr lang="en-US" dirty="0" smtClean="0"/>
              <a:t>created </a:t>
            </a:r>
            <a:r>
              <a:rPr lang="en-US" smtClean="0"/>
              <a:t>for machine </a:t>
            </a:r>
            <a:r>
              <a:rPr lang="en-US" dirty="0"/>
              <a:t>custodians and </a:t>
            </a:r>
            <a:r>
              <a:rPr lang="en-US" dirty="0" smtClean="0"/>
              <a:t>supervisors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work to reduce the machine tool/equipment footprint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" name="Content Placeholder 10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08438"/>
            <a:ext cx="7353300" cy="3984004"/>
          </a:xfrm>
        </p:spPr>
      </p:pic>
    </p:spTree>
    <p:extLst>
      <p:ext uri="{BB962C8B-B14F-4D97-AF65-F5344CB8AC3E}">
        <p14:creationId xmlns:p14="http://schemas.microsoft.com/office/powerpoint/2010/main" val="23841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05978"/>
            <a:ext cx="6279676" cy="403622"/>
          </a:xfrm>
        </p:spPr>
        <p:txBody>
          <a:bodyPr/>
          <a:lstStyle/>
          <a:p>
            <a:r>
              <a:rPr lang="en-US" dirty="0" smtClean="0"/>
              <a:t>Machine Shop Incident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1000" y="638437"/>
            <a:ext cx="6279676" cy="2077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August 13, 2015</a:t>
            </a:r>
            <a:endParaRPr lang="en-US" dirty="0"/>
          </a:p>
        </p:txBody>
      </p:sp>
      <p:pic>
        <p:nvPicPr>
          <p:cNvPr id="17" name="Picture Placeholder 16" descr="Saw3.png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r="3505"/>
          <a:stretch>
            <a:fillRect/>
          </a:stretch>
        </p:blipFill>
        <p:spPr>
          <a:xfrm>
            <a:off x="4308476" y="1080942"/>
            <a:ext cx="2536031" cy="2727189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4298950" y="3836706"/>
            <a:ext cx="2583234" cy="781990"/>
          </a:xfrm>
        </p:spPr>
        <p:txBody>
          <a:bodyPr>
            <a:noAutofit/>
          </a:bodyPr>
          <a:lstStyle/>
          <a:p>
            <a:r>
              <a:rPr lang="en-US" sz="1100" dirty="0"/>
              <a:t>Re-enactment of hand positioning of the injured machinist just prior to the incident.   Vertical guide arm was located further to right, exposing </a:t>
            </a:r>
            <a:r>
              <a:rPr lang="en-US" sz="1100" dirty="0" smtClean="0"/>
              <a:t>length </a:t>
            </a:r>
            <a:r>
              <a:rPr lang="en-US" sz="1100" dirty="0"/>
              <a:t>of unguarded saw blade.  Ruler for reference only. </a:t>
            </a:r>
          </a:p>
        </p:txBody>
      </p:sp>
      <p:pic>
        <p:nvPicPr>
          <p:cNvPr id="18" name="Picture Placeholder 17" descr="Saw4.png"/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1" b="17621"/>
          <a:stretch>
            <a:fillRect/>
          </a:stretch>
        </p:blipFill>
        <p:spPr>
          <a:xfrm>
            <a:off x="1066800" y="3359154"/>
            <a:ext cx="2587172" cy="1259035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28"/>
          </p:nvPr>
        </p:nvSpPr>
        <p:spPr>
          <a:xfrm>
            <a:off x="1066800" y="4639787"/>
            <a:ext cx="3257097" cy="338613"/>
          </a:xfrm>
        </p:spPr>
        <p:txBody>
          <a:bodyPr>
            <a:noAutofit/>
          </a:bodyPr>
          <a:lstStyle/>
          <a:p>
            <a:r>
              <a:rPr lang="en-US" sz="1100" dirty="0"/>
              <a:t>Unused portion of the blade that was unguarded where the employee’s finger contacted the </a:t>
            </a:r>
            <a:r>
              <a:rPr lang="en-US" sz="1100" dirty="0" smtClean="0"/>
              <a:t>blade.</a:t>
            </a:r>
            <a:endParaRPr lang="en-US" sz="1100" dirty="0"/>
          </a:p>
        </p:txBody>
      </p:sp>
      <p:pic>
        <p:nvPicPr>
          <p:cNvPr id="8" name="Picture 7" descr="Saw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20750"/>
            <a:ext cx="2854573" cy="2143125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1066800" y="3101975"/>
            <a:ext cx="2800350" cy="2095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Horizontal band saw involved in the incident.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26300" y="1080942"/>
            <a:ext cx="1497808" cy="158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911 call was initiated by a Shops co-worker, initially thought to be an amputation, later determined to be a severe laceration.</a:t>
            </a:r>
          </a:p>
        </p:txBody>
      </p:sp>
    </p:spTree>
    <p:extLst>
      <p:ext uri="{BB962C8B-B14F-4D97-AF65-F5344CB8AC3E}">
        <p14:creationId xmlns:p14="http://schemas.microsoft.com/office/powerpoint/2010/main" val="40066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</a:t>
            </a:r>
            <a:r>
              <a:rPr lang="en-US" dirty="0"/>
              <a:t>to the Incident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455234"/>
            <a:ext cx="8372901" cy="315314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Immediately following the incident, the Director of Facilities Management and </a:t>
            </a:r>
            <a:r>
              <a:rPr lang="en-US" dirty="0" smtClean="0"/>
              <a:t>Services put </a:t>
            </a:r>
            <a:r>
              <a:rPr lang="en-US" dirty="0"/>
              <a:t>Central Shops </a:t>
            </a:r>
            <a:r>
              <a:rPr lang="en-US" dirty="0" smtClean="0"/>
              <a:t>in </a:t>
            </a:r>
            <a:r>
              <a:rPr lang="en-US" dirty="0"/>
              <a:t>a safety stand-down</a:t>
            </a:r>
          </a:p>
          <a:p>
            <a:pPr>
              <a:spcAft>
                <a:spcPts val="600"/>
              </a:spcAft>
            </a:pPr>
            <a:r>
              <a:rPr lang="en-US" dirty="0"/>
              <a:t>Extent of condition </a:t>
            </a:r>
            <a:r>
              <a:rPr lang="en-US" dirty="0" smtClean="0"/>
              <a:t>review performed </a:t>
            </a:r>
            <a:r>
              <a:rPr lang="en-US" dirty="0"/>
              <a:t>in </a:t>
            </a:r>
            <a:r>
              <a:rPr lang="en-US" dirty="0" smtClean="0"/>
              <a:t>Central Shops, within </a:t>
            </a:r>
            <a:r>
              <a:rPr lang="en-US" dirty="0"/>
              <a:t>3 business </a:t>
            </a:r>
            <a:r>
              <a:rPr lang="en-US" dirty="0" smtClean="0"/>
              <a:t>days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Director’s </a:t>
            </a:r>
            <a:r>
              <a:rPr lang="en-US" dirty="0"/>
              <a:t>Safety Council </a:t>
            </a:r>
            <a:r>
              <a:rPr lang="en-US" dirty="0" smtClean="0"/>
              <a:t>directed a </a:t>
            </a:r>
            <a:r>
              <a:rPr lang="en-US" dirty="0" err="1" smtClean="0"/>
              <a:t>sitewide</a:t>
            </a:r>
            <a:r>
              <a:rPr lang="en-US" dirty="0" smtClean="0"/>
              <a:t> extent of condition within 1 week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Lab </a:t>
            </a:r>
            <a:r>
              <a:rPr lang="en-US" dirty="0"/>
              <a:t>Director sent out a personal message to </a:t>
            </a:r>
            <a:r>
              <a:rPr lang="en-US" dirty="0" smtClean="0"/>
              <a:t>Laboratory employees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Investigation Team to perform a formal investigation and causal analysis was chartered within 1 week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Laboratory formed a Corrective Action Review Board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sustained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34776"/>
            <a:ext cx="8372901" cy="3317082"/>
          </a:xfrm>
        </p:spPr>
        <p:txBody>
          <a:bodyPr/>
          <a:lstStyle/>
          <a:p>
            <a:r>
              <a:rPr lang="en-US" dirty="0"/>
              <a:t>Previous corrective actions did not result in permanent institutional corrections</a:t>
            </a:r>
          </a:p>
          <a:p>
            <a:r>
              <a:rPr lang="en-US" dirty="0"/>
              <a:t>In Central Shops, </a:t>
            </a:r>
            <a:r>
              <a:rPr lang="en-US" dirty="0" smtClean="0"/>
              <a:t>acceptance </a:t>
            </a:r>
            <a:r>
              <a:rPr lang="en-US" dirty="0"/>
              <a:t>of hazards in the presence of </a:t>
            </a:r>
            <a:r>
              <a:rPr lang="en-US" dirty="0" smtClean="0"/>
              <a:t>skilled </a:t>
            </a:r>
            <a:r>
              <a:rPr lang="en-US" dirty="0"/>
              <a:t>workers, plus other perceived obstacles, </a:t>
            </a:r>
            <a:r>
              <a:rPr lang="en-US" dirty="0" smtClean="0"/>
              <a:t>normalized </a:t>
            </a:r>
            <a:r>
              <a:rPr lang="en-US" dirty="0"/>
              <a:t>deviation from safety standards</a:t>
            </a:r>
          </a:p>
          <a:p>
            <a:r>
              <a:rPr lang="en-US" dirty="0" smtClean="0"/>
              <a:t>In other areas</a:t>
            </a:r>
            <a:r>
              <a:rPr lang="en-US" dirty="0" smtClean="0"/>
              <a:t>, </a:t>
            </a:r>
            <a:r>
              <a:rPr lang="en-US" dirty="0"/>
              <a:t>a lack of clearly defined expectations, </a:t>
            </a:r>
            <a:r>
              <a:rPr lang="en-US" dirty="0" smtClean="0"/>
              <a:t>combined with less than adequate training and qualifications </a:t>
            </a:r>
            <a:r>
              <a:rPr lang="en-US" dirty="0"/>
              <a:t>led to inadequate machine </a:t>
            </a:r>
            <a:r>
              <a:rPr lang="en-US" dirty="0" smtClean="0"/>
              <a:t>tool program/use</a:t>
            </a:r>
            <a:endParaRPr lang="en-US" sz="800" dirty="0"/>
          </a:p>
          <a:p>
            <a:r>
              <a:rPr lang="en-US" dirty="0" smtClean="0"/>
              <a:t>Overall, there was a lack </a:t>
            </a:r>
            <a:r>
              <a:rPr lang="en-US" dirty="0"/>
              <a:t>of coordinated response to assessment findings</a:t>
            </a:r>
          </a:p>
          <a:p>
            <a:r>
              <a:rPr lang="en-US" dirty="0"/>
              <a:t>Feedback and improvement </a:t>
            </a:r>
            <a:r>
              <a:rPr lang="en-US" dirty="0" smtClean="0"/>
              <a:t>processes were </a:t>
            </a:r>
            <a:r>
              <a:rPr lang="en-US" dirty="0"/>
              <a:t>less than adequate</a:t>
            </a:r>
          </a:p>
          <a:p>
            <a:r>
              <a:rPr lang="en-US" dirty="0"/>
              <a:t>Reporting </a:t>
            </a:r>
            <a:r>
              <a:rPr lang="en-US" dirty="0" smtClean="0"/>
              <a:t>was not </a:t>
            </a:r>
            <a:r>
              <a:rPr lang="en-US" dirty="0"/>
              <a:t>always considered a priority, and </a:t>
            </a:r>
            <a:r>
              <a:rPr lang="en-US" dirty="0" smtClean="0"/>
              <a:t>was not </a:t>
            </a:r>
            <a:r>
              <a:rPr lang="en-US" dirty="0"/>
              <a:t>always viewed as value added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Corrective action review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CARBs are used to manage significant issues and are made up of senior leaders from across the Laboratory</a:t>
            </a:r>
          </a:p>
          <a:p>
            <a:r>
              <a:rPr lang="en-US" dirty="0"/>
              <a:t>Establishment of CARBs is formalized by </a:t>
            </a:r>
            <a:r>
              <a:rPr lang="en-US" dirty="0" smtClean="0"/>
              <a:t>procedure, teams </a:t>
            </a:r>
            <a:r>
              <a:rPr lang="en-US" dirty="0"/>
              <a:t>are assembled by the COO</a:t>
            </a:r>
          </a:p>
          <a:p>
            <a:r>
              <a:rPr lang="en-US" dirty="0"/>
              <a:t> Process is intended to: </a:t>
            </a:r>
          </a:p>
          <a:p>
            <a:pPr lvl="1"/>
            <a:r>
              <a:rPr lang="en-US" dirty="0"/>
              <a:t>Confirm solutions will adequately address causal factors</a:t>
            </a:r>
          </a:p>
          <a:p>
            <a:pPr lvl="1"/>
            <a:r>
              <a:rPr lang="en-US" dirty="0"/>
              <a:t>Confirm solutions are sustainable and meet intended outcomes</a:t>
            </a:r>
          </a:p>
          <a:p>
            <a:pPr lvl="1"/>
            <a:r>
              <a:rPr lang="en-US" dirty="0"/>
              <a:t>Confirm solutions are broadly applicable across the Laboratory when needed</a:t>
            </a:r>
          </a:p>
          <a:p>
            <a:pPr lvl="1"/>
            <a:r>
              <a:rPr lang="en-US" dirty="0"/>
              <a:t>Provide timely delivery of actions and deliverables</a:t>
            </a:r>
          </a:p>
          <a:p>
            <a:r>
              <a:rPr lang="en-US" dirty="0"/>
              <a:t>Argonne </a:t>
            </a:r>
            <a:r>
              <a:rPr lang="en-US" dirty="0" smtClean="0"/>
              <a:t>formalized the CARB </a:t>
            </a:r>
            <a:r>
              <a:rPr lang="en-US" dirty="0"/>
              <a:t>process in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9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Closing the gaps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457200" cy="138113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issues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Brookhaven’s machine </a:t>
            </a:r>
            <a:r>
              <a:rPr lang="en-US" dirty="0"/>
              <a:t>expert </a:t>
            </a:r>
            <a:r>
              <a:rPr lang="en-US" dirty="0" smtClean="0"/>
              <a:t>toured Central Shops to evaluate guarding, and share </a:t>
            </a:r>
            <a:r>
              <a:rPr lang="en-US" dirty="0"/>
              <a:t>risk-based approach to devices for</a:t>
            </a:r>
          </a:p>
          <a:p>
            <a:pPr lvl="1"/>
            <a:r>
              <a:rPr lang="en-US" dirty="0"/>
              <a:t>Anti-restart</a:t>
            </a:r>
          </a:p>
          <a:p>
            <a:pPr lvl="1"/>
            <a:r>
              <a:rPr lang="en-US" dirty="0"/>
              <a:t>Emergency stop</a:t>
            </a:r>
          </a:p>
          <a:p>
            <a:r>
              <a:rPr lang="en-US" dirty="0" err="1" smtClean="0"/>
              <a:t>Fermilab’s</a:t>
            </a:r>
            <a:r>
              <a:rPr lang="en-US" dirty="0" smtClean="0"/>
              <a:t> machine </a:t>
            </a:r>
            <a:r>
              <a:rPr lang="en-US" dirty="0"/>
              <a:t>equipment expert toured </a:t>
            </a:r>
            <a:r>
              <a:rPr lang="en-US" dirty="0" smtClean="0"/>
              <a:t>Central Shops </a:t>
            </a:r>
            <a:r>
              <a:rPr lang="en-US" dirty="0"/>
              <a:t>to </a:t>
            </a:r>
            <a:r>
              <a:rPr lang="en-US" dirty="0" smtClean="0"/>
              <a:t>share input</a:t>
            </a:r>
            <a:endParaRPr lang="en-US" dirty="0"/>
          </a:p>
          <a:p>
            <a:r>
              <a:rPr lang="en-US" dirty="0"/>
              <a:t>University of Chicago’s EHS director and VP of Research Safety provided oversight to corrective action plan</a:t>
            </a:r>
          </a:p>
          <a:p>
            <a:r>
              <a:rPr lang="en-US" dirty="0"/>
              <a:t>Argonne subject matter experts, </a:t>
            </a:r>
            <a:r>
              <a:rPr lang="en-US" dirty="0" smtClean="0"/>
              <a:t>Central Shops </a:t>
            </a:r>
            <a:r>
              <a:rPr lang="en-US" dirty="0"/>
              <a:t>foreman and supervisor, division machine custodians, and responsible individuals participated in activities to gain understanding and </a:t>
            </a:r>
            <a:r>
              <a:rPr lang="en-US" dirty="0" smtClean="0"/>
              <a:t>partner in the development of solutions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Assist visits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clarity to Lab’s WPC Procedure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408346"/>
            <a:ext cx="4649747" cy="3317082"/>
          </a:xfrm>
        </p:spPr>
        <p:txBody>
          <a:bodyPr/>
          <a:lstStyle/>
          <a:p>
            <a:r>
              <a:rPr lang="en-US" dirty="0"/>
              <a:t>Machine operation was added to Table B-2: Rigor Level Examples in WPC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360276" y="1481959"/>
            <a:ext cx="3309529" cy="3288580"/>
            <a:chOff x="3821122" y="1505893"/>
            <a:chExt cx="5203468" cy="48548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5554" y="1505893"/>
              <a:ext cx="4864856" cy="4854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821122" y="5113298"/>
              <a:ext cx="5203468" cy="640567"/>
            </a:xfrm>
            <a:prstGeom prst="ellipse">
              <a:avLst/>
            </a:prstGeom>
            <a:noFill/>
            <a:ln w="28575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192701" y="1831797"/>
              <a:ext cx="651838" cy="1090087"/>
            </a:xfrm>
            <a:prstGeom prst="ellipse">
              <a:avLst/>
            </a:prstGeom>
            <a:noFill/>
            <a:ln w="28575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3481" y="2194698"/>
            <a:ext cx="4324541" cy="2701969"/>
            <a:chOff x="633481" y="2194698"/>
            <a:chExt cx="4324541" cy="2701969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81" y="2194698"/>
              <a:ext cx="4324541" cy="25462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633481" y="4357439"/>
              <a:ext cx="4222297" cy="539228"/>
            </a:xfrm>
            <a:prstGeom prst="ellipse">
              <a:avLst/>
            </a:prstGeom>
            <a:noFill/>
            <a:ln w="285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8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Right level of </a:t>
            </a:r>
            <a:r>
              <a:rPr lang="en-US" dirty="0" smtClean="0"/>
              <a:t>Rigor in central shops WPC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481960"/>
            <a:ext cx="3301997" cy="3306528"/>
          </a:xfrm>
        </p:spPr>
        <p:txBody>
          <a:bodyPr/>
          <a:lstStyle/>
          <a:p>
            <a:r>
              <a:rPr lang="en-US" dirty="0" smtClean="0"/>
              <a:t>Central Shops </a:t>
            </a:r>
            <a:r>
              <a:rPr lang="en-US" dirty="0"/>
              <a:t>revised its WPC </a:t>
            </a:r>
            <a:r>
              <a:rPr lang="en-US" dirty="0" smtClean="0"/>
              <a:t>worker aid </a:t>
            </a:r>
            <a:r>
              <a:rPr lang="en-US" dirty="0"/>
              <a:t>to align </a:t>
            </a:r>
            <a:r>
              <a:rPr lang="en-US" dirty="0" smtClean="0"/>
              <a:t>with the Lab-level rigor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7423" y="1074579"/>
            <a:ext cx="3639639" cy="419608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91100" y="2766222"/>
            <a:ext cx="1320800" cy="8128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7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gonne General Purpose Template">
    <a:dk1>
      <a:srgbClr val="47484A"/>
    </a:dk1>
    <a:lt1>
      <a:srgbClr val="FFFFFF"/>
    </a:lt1>
    <a:dk2>
      <a:srgbClr val="0082CA"/>
    </a:dk2>
    <a:lt2>
      <a:srgbClr val="ECAA00"/>
    </a:lt2>
    <a:accent1>
      <a:srgbClr val="7AB800"/>
    </a:accent1>
    <a:accent2>
      <a:srgbClr val="00609C"/>
    </a:accent2>
    <a:accent3>
      <a:srgbClr val="4D008C"/>
    </a:accent3>
    <a:accent4>
      <a:srgbClr val="FF7900"/>
    </a:accent4>
    <a:accent5>
      <a:srgbClr val="00A19C"/>
    </a:accent5>
    <a:accent6>
      <a:srgbClr val="CD202C"/>
    </a:accent6>
    <a:hlink>
      <a:srgbClr val="000000"/>
    </a:hlink>
    <a:folHlink>
      <a:srgbClr val="76777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10697</TotalTime>
  <Words>2033</Words>
  <Application>Microsoft Office PowerPoint</Application>
  <PresentationFormat>On-screen Show (16:9)</PresentationFormat>
  <Paragraphs>242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Wingdings</vt:lpstr>
      <vt:lpstr>presentation_16x9</vt:lpstr>
      <vt:lpstr>1_presentation_16x9</vt:lpstr>
      <vt:lpstr>Document</vt:lpstr>
      <vt:lpstr>Machine Tool &amp; Equipment Program improvements</vt:lpstr>
      <vt:lpstr>Machine Shop Incident</vt:lpstr>
      <vt:lpstr>Response to the Incident</vt:lpstr>
      <vt:lpstr>Need for sustained improvement</vt:lpstr>
      <vt:lpstr>Corrective action review board</vt:lpstr>
      <vt:lpstr>PowerPoint Presentation</vt:lpstr>
      <vt:lpstr>Understanding the issues</vt:lpstr>
      <vt:lpstr>Adding clarity to Lab’s WPC Procedure</vt:lpstr>
      <vt:lpstr>Applying the Right level of Rigor in central shops WPC process</vt:lpstr>
      <vt:lpstr>Qualification of machine users</vt:lpstr>
      <vt:lpstr>Qualification of machine users</vt:lpstr>
      <vt:lpstr>Procurement and Asset management</vt:lpstr>
      <vt:lpstr>Pre-operation guides</vt:lpstr>
      <vt:lpstr>Equipment Inspection &amp; maintenance</vt:lpstr>
      <vt:lpstr>Equipment inspection &amp; Maintenance</vt:lpstr>
      <vt:lpstr>Hazard, Control, &amp; Risk Identification</vt:lpstr>
      <vt:lpstr>Hazard, control &amp; Risk Identification</vt:lpstr>
      <vt:lpstr>Training Improvements</vt:lpstr>
      <vt:lpstr>Continued work to reduce the machine tool/equipment footprint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Argonne National Laboratory Enforcement Conference</dc:title>
  <dc:creator>Stuart Gwynne Meredith</dc:creator>
  <cp:lastModifiedBy>Dunn, Elizabeth F.</cp:lastModifiedBy>
  <cp:revision>282</cp:revision>
  <cp:lastPrinted>2016-09-20T14:28:45Z</cp:lastPrinted>
  <dcterms:created xsi:type="dcterms:W3CDTF">2016-08-22T18:29:50Z</dcterms:created>
  <dcterms:modified xsi:type="dcterms:W3CDTF">2017-04-19T18:35:46Z</dcterms:modified>
</cp:coreProperties>
</file>