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8" r:id="rId2"/>
    <p:sldId id="267" r:id="rId3"/>
    <p:sldId id="274" r:id="rId4"/>
    <p:sldId id="264"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629" autoAdjust="0"/>
  </p:normalViewPr>
  <p:slideViewPr>
    <p:cSldViewPr snapToGrid="0" snapToObjects="1">
      <p:cViewPr varScale="1">
        <p:scale>
          <a:sx n="72" d="100"/>
          <a:sy n="72" d="100"/>
        </p:scale>
        <p:origin x="-2314"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EC60A2-86C8-47AA-8ECF-019C59642F26}" type="datetimeFigureOut">
              <a:rPr lang="en-US" smtClean="0"/>
              <a:t>4/19/2017</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2FE518-FC07-4FB0-A15A-1909A1EDDC32}" type="slidenum">
              <a:rPr lang="en-US" smtClean="0"/>
              <a:t>‹#›</a:t>
            </a:fld>
            <a:endParaRPr lang="en-US"/>
          </a:p>
        </p:txBody>
      </p:sp>
    </p:spTree>
    <p:extLst>
      <p:ext uri="{BB962C8B-B14F-4D97-AF65-F5344CB8AC3E}">
        <p14:creationId xmlns:p14="http://schemas.microsoft.com/office/powerpoint/2010/main" val="343781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2197100" y="696913"/>
            <a:ext cx="2616200" cy="3486150"/>
          </a:xfrm>
          <a:ln/>
        </p:spPr>
      </p:sp>
      <p:sp>
        <p:nvSpPr>
          <p:cNvPr id="75779"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2197100" y="696913"/>
            <a:ext cx="2616200" cy="3486150"/>
          </a:xfrm>
          <a:ln/>
        </p:spPr>
      </p:sp>
      <p:sp>
        <p:nvSpPr>
          <p:cNvPr id="33795" name="Rectangle 3"/>
          <p:cNvSpPr>
            <a:spLocks noGrp="1" noChangeArrowheads="1"/>
          </p:cNvSpPr>
          <p:nvPr>
            <p:ph type="body" idx="1"/>
          </p:nvPr>
        </p:nvSpPr>
        <p:spPr>
          <a:noFill/>
        </p:spPr>
        <p:txBody>
          <a:bodyPr/>
          <a:lstStyle/>
          <a:p>
            <a:endParaRPr lang="en-US" alt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CC1CB9-8D71-4E78-965E-3C3FBE741479}"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91244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CC1CB9-8D71-4E78-965E-3C3FBE741479}" type="slidenum">
              <a:rPr lang="en-US" smtClean="0"/>
              <a:pPr>
                <a:defRPr/>
              </a:pPr>
              <a:t>4</a:t>
            </a:fld>
            <a:endParaRPr lang="en-US"/>
          </a:p>
        </p:txBody>
      </p:sp>
    </p:spTree>
    <p:extLst>
      <p:ext uri="{BB962C8B-B14F-4D97-AF65-F5344CB8AC3E}">
        <p14:creationId xmlns:p14="http://schemas.microsoft.com/office/powerpoint/2010/main" val="173112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0902" y="1316815"/>
            <a:ext cx="6254198" cy="3183467"/>
          </a:xfrm>
        </p:spPr>
        <p:txBody>
          <a:bodyPr anchor="b">
            <a:normAutofit/>
          </a:bodyPr>
          <a:lstStyle>
            <a:lvl1pPr algn="l">
              <a:defRPr sz="4800" b="1" i="0">
                <a:latin typeface="Arial" charset="0"/>
                <a:ea typeface="Arial" charset="0"/>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60902" y="4623048"/>
            <a:ext cx="6254198" cy="2207683"/>
          </a:xfrm>
        </p:spPr>
        <p:txBody>
          <a:bodyPr/>
          <a:lstStyle>
            <a:lvl1pPr marL="0" indent="0" algn="l">
              <a:buNone/>
              <a:defRPr sz="2400" b="0" i="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2460671"/>
            <a:ext cx="6172200" cy="52275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607344" cy="704653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1" y="486833"/>
            <a:ext cx="4479131" cy="70465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3447" y="2279653"/>
            <a:ext cx="6261653" cy="3803649"/>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253447" y="6119287"/>
            <a:ext cx="6261653" cy="16464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8357" y="2434167"/>
            <a:ext cx="30861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9000" y="2434167"/>
            <a:ext cx="30861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357" y="486836"/>
            <a:ext cx="6119049"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8357" y="2241551"/>
            <a:ext cx="308610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68357" y="3340100"/>
            <a:ext cx="3086100"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29000" y="2241551"/>
            <a:ext cx="308610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29000" y="3340100"/>
            <a:ext cx="3086100"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0903" y="609600"/>
            <a:ext cx="2423362" cy="21336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599557"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0903" y="2743200"/>
            <a:ext cx="2423362"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915543" y="1316569"/>
            <a:ext cx="3599557"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
        <p:nvSpPr>
          <p:cNvPr id="8" name="Title 1"/>
          <p:cNvSpPr>
            <a:spLocks noGrp="1"/>
          </p:cNvSpPr>
          <p:nvPr>
            <p:ph type="title"/>
          </p:nvPr>
        </p:nvSpPr>
        <p:spPr>
          <a:xfrm>
            <a:off x="260903" y="609600"/>
            <a:ext cx="2423362" cy="2133600"/>
          </a:xfrm>
        </p:spPr>
        <p:txBody>
          <a:bodyPr anchor="b"/>
          <a:lstStyle>
            <a:lvl1pPr>
              <a:defRPr sz="3200"/>
            </a:lvl1pPr>
          </a:lstStyle>
          <a:p>
            <a:r>
              <a:rPr lang="en-US" smtClean="0"/>
              <a:t>Click to edit Master title style</a:t>
            </a:r>
            <a:endParaRPr lang="en-US" dirty="0"/>
          </a:p>
        </p:txBody>
      </p:sp>
      <p:sp>
        <p:nvSpPr>
          <p:cNvPr id="9" name="Text Placeholder 3"/>
          <p:cNvSpPr>
            <a:spLocks noGrp="1"/>
          </p:cNvSpPr>
          <p:nvPr>
            <p:ph type="body" sz="half" idx="2"/>
          </p:nvPr>
        </p:nvSpPr>
        <p:spPr>
          <a:xfrm>
            <a:off x="260903" y="2743200"/>
            <a:ext cx="2423362"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357" y="486836"/>
            <a:ext cx="6246743" cy="176741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68357" y="2434167"/>
            <a:ext cx="6246743" cy="5238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2657475" y="8449469"/>
            <a:ext cx="154305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fld id="{716D9922-87B3-6043-9531-5184EA303DC1}" type="slidenum">
              <a:rPr lang="en-US" smtClean="0"/>
              <a:pPr/>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guide id="3" pos="288" userDrawn="1">
          <p15:clr>
            <a:srgbClr val="F26B43"/>
          </p15:clr>
        </p15:guide>
        <p15:guide id="4" pos="5472" userDrawn="1">
          <p15:clr>
            <a:srgbClr val="F26B43"/>
          </p15:clr>
        </p15:guide>
        <p15:guide id="5"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76101" y="1531917"/>
            <a:ext cx="6311735" cy="6163293"/>
          </a:xfrm>
        </p:spPr>
        <p:txBody>
          <a:bodyPr>
            <a:noAutofit/>
          </a:bodyPr>
          <a:lstStyle/>
          <a:p>
            <a:pPr marL="0" indent="0" algn="ctr">
              <a:lnSpc>
                <a:spcPct val="90000"/>
              </a:lnSpc>
              <a:buFont typeface="Wingdings" pitchFamily="2" charset="2"/>
              <a:buNone/>
            </a:pPr>
            <a:r>
              <a:rPr lang="en-US" sz="2000" b="1" dirty="0" smtClean="0"/>
              <a:t>Background</a:t>
            </a:r>
          </a:p>
          <a:p>
            <a:pPr algn="just">
              <a:lnSpc>
                <a:spcPct val="90000"/>
              </a:lnSpc>
              <a:buFont typeface="Wingdings" panose="05000000000000000000" pitchFamily="2" charset="2"/>
              <a:buChar char="§"/>
            </a:pPr>
            <a:r>
              <a:rPr lang="en-US" sz="1400" dirty="0" smtClean="0"/>
              <a:t>Following the 2011 tragic machine shop accident at Yale University, BNL’s Institutional Risk Management Committee (IRMC) recognized that operating machine tools without appropriate and required safety components is a significant risk to personnel safety.</a:t>
            </a:r>
          </a:p>
          <a:p>
            <a:pPr algn="just">
              <a:lnSpc>
                <a:spcPct val="90000"/>
              </a:lnSpc>
              <a:buFont typeface="Wingdings" panose="05000000000000000000" pitchFamily="2" charset="2"/>
              <a:buChar char="§"/>
            </a:pPr>
            <a:r>
              <a:rPr lang="en-US" sz="1400" dirty="0" smtClean="0"/>
              <a:t>At the time, just like other national labs, Brookhaven operated an extensive inventory consisting of 700 common and specialized pieces of equipment accumulated over many decades of operations. Although well-maintained, many of them lacked modern safety features.</a:t>
            </a:r>
            <a:endParaRPr lang="en-US" sz="1400" dirty="0"/>
          </a:p>
          <a:p>
            <a:pPr algn="just">
              <a:lnSpc>
                <a:spcPct val="90000"/>
              </a:lnSpc>
              <a:buFont typeface="Wingdings" panose="05000000000000000000" pitchFamily="2" charset="2"/>
              <a:buChar char="§"/>
            </a:pPr>
            <a:r>
              <a:rPr lang="en-US" sz="1400" dirty="0" smtClean="0"/>
              <a:t>IRMC recommended specific actions to correct the situation:</a:t>
            </a:r>
          </a:p>
          <a:p>
            <a:pPr lvl="1"/>
            <a:r>
              <a:rPr lang="en-US" sz="1400" dirty="0" smtClean="0"/>
              <a:t>Remove equipment that is both non-compliant and non-mission critical from service immediately. </a:t>
            </a:r>
          </a:p>
          <a:p>
            <a:pPr lvl="1"/>
            <a:r>
              <a:rPr lang="en-US" sz="1400" dirty="0" smtClean="0"/>
              <a:t>Allow non-employees to use equipment only if it is fully compliant or has undergone a risk assessment to determine alternative controls.</a:t>
            </a:r>
          </a:p>
          <a:p>
            <a:pPr lvl="1"/>
            <a:r>
              <a:rPr lang="en-US" sz="1400" dirty="0" smtClean="0"/>
              <a:t>Require line organizations to bring all machines into compliance within a specified time frame.</a:t>
            </a:r>
          </a:p>
          <a:p>
            <a:pPr lvl="1"/>
            <a:r>
              <a:rPr lang="en-US" sz="1400" dirty="0" smtClean="0"/>
              <a:t>Replace all machines that cannot be made compliant after assessing the cost impact and feasibility individually.</a:t>
            </a:r>
          </a:p>
          <a:p>
            <a:pPr>
              <a:buFont typeface="Wingdings" panose="05000000000000000000" pitchFamily="2" charset="2"/>
              <a:buChar char="§"/>
            </a:pPr>
            <a:r>
              <a:rPr lang="en-US" sz="1400" dirty="0" smtClean="0"/>
              <a:t>In 2015 the Policy Council started tracking the progress of the machine shop safety program through the key performance indicator (IKPI) process and by the end of CY2016 compliance reached 98%.</a:t>
            </a:r>
          </a:p>
          <a:p>
            <a:pPr>
              <a:buFont typeface="Wingdings" panose="05000000000000000000" pitchFamily="2" charset="2"/>
              <a:buChar char="§"/>
            </a:pPr>
            <a:r>
              <a:rPr lang="en-US" sz="1400" dirty="0" smtClean="0"/>
              <a:t>In 2016, the DOE Office of Enforcement </a:t>
            </a:r>
            <a:r>
              <a:rPr lang="en-US" sz="1400" dirty="0"/>
              <a:t>issued a Notice of </a:t>
            </a:r>
            <a:r>
              <a:rPr lang="en-US" sz="1400" dirty="0" smtClean="0"/>
              <a:t>Violation to Argonne National Lab after a serious incident with an unguarded machine. The incident investigation and report highlighted the importance of machine shop safety. Furthermore, specific references in it validated the strict approach to compliance followed by Brookhaven National Laboratory.</a:t>
            </a:r>
          </a:p>
        </p:txBody>
      </p:sp>
      <p:sp>
        <p:nvSpPr>
          <p:cNvPr id="3" name="TextBox 2"/>
          <p:cNvSpPr txBox="1"/>
          <p:nvPr/>
        </p:nvSpPr>
        <p:spPr>
          <a:xfrm>
            <a:off x="-1" y="340732"/>
            <a:ext cx="6857999" cy="80021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b="1" dirty="0" smtClean="0"/>
              <a:t>BSA Operations Committee</a:t>
            </a:r>
          </a:p>
          <a:p>
            <a:pPr algn="ctr"/>
            <a:r>
              <a:rPr lang="en-US" dirty="0" smtClean="0"/>
              <a:t>Field Experience: Machine Shop Safety</a:t>
            </a:r>
            <a:endParaRPr lang="en-US"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62" y="8256542"/>
            <a:ext cx="3013364" cy="50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865" y="8119959"/>
            <a:ext cx="2122714" cy="77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5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animEffect transition="in" filter="fade">
                                      <p:cBhvr>
                                        <p:cTn id="7" dur="1000"/>
                                        <p:tgtEl>
                                          <p:spTgt spid="74755">
                                            <p:txEl>
                                              <p:pRg st="4" end="4"/>
                                            </p:txEl>
                                          </p:spTgt>
                                        </p:tgtEl>
                                      </p:cBhvr>
                                    </p:animEffect>
                                    <p:anim calcmode="lin" valueType="num">
                                      <p:cBhvr>
                                        <p:cTn id="8" dur="10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4755">
                                            <p:txEl>
                                              <p:pRg st="5" end="5"/>
                                            </p:txEl>
                                          </p:spTgt>
                                        </p:tgtEl>
                                        <p:attrNameLst>
                                          <p:attrName>style.visibility</p:attrName>
                                        </p:attrNameLst>
                                      </p:cBhvr>
                                      <p:to>
                                        <p:strVal val="visible"/>
                                      </p:to>
                                    </p:set>
                                    <p:animEffect transition="in" filter="fade">
                                      <p:cBhvr>
                                        <p:cTn id="12" dur="1000"/>
                                        <p:tgtEl>
                                          <p:spTgt spid="74755">
                                            <p:txEl>
                                              <p:pRg st="5" end="5"/>
                                            </p:txEl>
                                          </p:spTgt>
                                        </p:tgtEl>
                                      </p:cBhvr>
                                    </p:animEffect>
                                    <p:anim calcmode="lin" valueType="num">
                                      <p:cBhvr>
                                        <p:cTn id="13" dur="10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4755">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4755">
                                            <p:txEl>
                                              <p:pRg st="6" end="6"/>
                                            </p:txEl>
                                          </p:spTgt>
                                        </p:tgtEl>
                                        <p:attrNameLst>
                                          <p:attrName>style.visibility</p:attrName>
                                        </p:attrNameLst>
                                      </p:cBhvr>
                                      <p:to>
                                        <p:strVal val="visible"/>
                                      </p:to>
                                    </p:set>
                                    <p:animEffect transition="in" filter="fade">
                                      <p:cBhvr>
                                        <p:cTn id="17" dur="1000"/>
                                        <p:tgtEl>
                                          <p:spTgt spid="74755">
                                            <p:txEl>
                                              <p:pRg st="6" end="6"/>
                                            </p:txEl>
                                          </p:spTgt>
                                        </p:tgtEl>
                                      </p:cBhvr>
                                    </p:animEffect>
                                    <p:anim calcmode="lin" valueType="num">
                                      <p:cBhvr>
                                        <p:cTn id="18" dur="10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7475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4755">
                                            <p:txEl>
                                              <p:pRg st="7" end="7"/>
                                            </p:txEl>
                                          </p:spTgt>
                                        </p:tgtEl>
                                        <p:attrNameLst>
                                          <p:attrName>style.visibility</p:attrName>
                                        </p:attrNameLst>
                                      </p:cBhvr>
                                      <p:to>
                                        <p:strVal val="visible"/>
                                      </p:to>
                                    </p:set>
                                    <p:animEffect transition="in" filter="fade">
                                      <p:cBhvr>
                                        <p:cTn id="22" dur="1000"/>
                                        <p:tgtEl>
                                          <p:spTgt spid="74755">
                                            <p:txEl>
                                              <p:pRg st="7" end="7"/>
                                            </p:txEl>
                                          </p:spTgt>
                                        </p:tgtEl>
                                      </p:cBhvr>
                                    </p:animEffect>
                                    <p:anim calcmode="lin" valueType="num">
                                      <p:cBhvr>
                                        <p:cTn id="23" dur="1000" fill="hold"/>
                                        <p:tgtEl>
                                          <p:spTgt spid="74755">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747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4755">
                                            <p:txEl>
                                              <p:pRg st="8" end="8"/>
                                            </p:txEl>
                                          </p:spTgt>
                                        </p:tgtEl>
                                        <p:attrNameLst>
                                          <p:attrName>style.visibility</p:attrName>
                                        </p:attrNameLst>
                                      </p:cBhvr>
                                      <p:to>
                                        <p:strVal val="visible"/>
                                      </p:to>
                                    </p:set>
                                    <p:animEffect transition="in" filter="fade">
                                      <p:cBhvr>
                                        <p:cTn id="29" dur="1000"/>
                                        <p:tgtEl>
                                          <p:spTgt spid="74755">
                                            <p:txEl>
                                              <p:pRg st="8" end="8"/>
                                            </p:txEl>
                                          </p:spTgt>
                                        </p:tgtEl>
                                      </p:cBhvr>
                                    </p:animEffect>
                                    <p:anim calcmode="lin" valueType="num">
                                      <p:cBhvr>
                                        <p:cTn id="30" dur="1000" fill="hold"/>
                                        <p:tgtEl>
                                          <p:spTgt spid="74755">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747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4755">
                                            <p:txEl>
                                              <p:pRg st="9" end="9"/>
                                            </p:txEl>
                                          </p:spTgt>
                                        </p:tgtEl>
                                        <p:attrNameLst>
                                          <p:attrName>style.visibility</p:attrName>
                                        </p:attrNameLst>
                                      </p:cBhvr>
                                      <p:to>
                                        <p:strVal val="visible"/>
                                      </p:to>
                                    </p:set>
                                    <p:animEffect transition="in" filter="fade">
                                      <p:cBhvr>
                                        <p:cTn id="36" dur="1000"/>
                                        <p:tgtEl>
                                          <p:spTgt spid="74755">
                                            <p:txEl>
                                              <p:pRg st="9" end="9"/>
                                            </p:txEl>
                                          </p:spTgt>
                                        </p:tgtEl>
                                      </p:cBhvr>
                                    </p:animEffect>
                                    <p:anim calcmode="lin" valueType="num">
                                      <p:cBhvr>
                                        <p:cTn id="37" dur="1000" fill="hold"/>
                                        <p:tgtEl>
                                          <p:spTgt spid="74755">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7475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2624" y="6877402"/>
            <a:ext cx="1407920" cy="1761191"/>
          </a:xfrm>
          <a:prstGeom prst="rect">
            <a:avLst/>
          </a:prstGeom>
          <a:noFill/>
          <a:ln>
            <a:noFill/>
          </a:ln>
          <a:effectLst>
            <a:outerShdw blurRad="50800" dist="38100" dir="2700000" algn="tl" rotWithShape="0">
              <a:prstClr val="black">
                <a:alpha val="40000"/>
              </a:prstClr>
            </a:outerShdw>
            <a:reflection endPos="0" dist="508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http://ecx.images-amazon.com/images/I/5158883V07L._SX258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5347" y="6877403"/>
            <a:ext cx="1315347" cy="176119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3454" y="6877403"/>
            <a:ext cx="1305605" cy="1761191"/>
          </a:xfrm>
          <a:prstGeom prst="rect">
            <a:avLst/>
          </a:prstGeom>
          <a:noFill/>
          <a:ln>
            <a:solidFill>
              <a:schemeClr val="bg1">
                <a:lumMod val="85000"/>
              </a:schemeClr>
            </a:solidFill>
          </a:ln>
          <a:effectLst>
            <a:outerShdw blurRad="50800" dist="38100" dir="2700000" algn="tl" rotWithShape="0">
              <a:prstClr val="black">
                <a:alpha val="40000"/>
              </a:prstClr>
            </a:outerShdw>
          </a:effectLst>
          <a:extLst/>
        </p:spPr>
      </p:pic>
      <p:sp>
        <p:nvSpPr>
          <p:cNvPr id="9219" name="Content Placeholder 2"/>
          <p:cNvSpPr>
            <a:spLocks noGrp="1"/>
          </p:cNvSpPr>
          <p:nvPr>
            <p:ph idx="1"/>
          </p:nvPr>
        </p:nvSpPr>
        <p:spPr>
          <a:xfrm>
            <a:off x="344384" y="303479"/>
            <a:ext cx="6222671" cy="6272811"/>
          </a:xfrm>
        </p:spPr>
        <p:txBody>
          <a:bodyPr>
            <a:normAutofit/>
          </a:bodyPr>
          <a:lstStyle/>
          <a:p>
            <a:pPr marL="0" lvl="1" indent="0" algn="ctr">
              <a:lnSpc>
                <a:spcPct val="90000"/>
              </a:lnSpc>
              <a:spcBef>
                <a:spcPts val="600"/>
              </a:spcBef>
              <a:buNone/>
            </a:pPr>
            <a:r>
              <a:rPr lang="en-US" sz="2000" b="1" dirty="0" smtClean="0"/>
              <a:t>Regulatory Obligations at Brookhaven</a:t>
            </a:r>
          </a:p>
          <a:p>
            <a:pPr marL="0" lvl="1" indent="0" algn="ctr">
              <a:lnSpc>
                <a:spcPct val="90000"/>
              </a:lnSpc>
              <a:spcBef>
                <a:spcPts val="600"/>
              </a:spcBef>
              <a:buNone/>
            </a:pPr>
            <a:endParaRPr lang="en-US" sz="1700" dirty="0" smtClean="0"/>
          </a:p>
          <a:p>
            <a:pPr marL="0" lvl="1" indent="0">
              <a:lnSpc>
                <a:spcPct val="90000"/>
              </a:lnSpc>
              <a:spcBef>
                <a:spcPts val="600"/>
              </a:spcBef>
              <a:buNone/>
            </a:pPr>
            <a:r>
              <a:rPr lang="en-US" sz="1400" dirty="0" smtClean="0"/>
              <a:t>OSHA’s </a:t>
            </a:r>
            <a:r>
              <a:rPr lang="en-US" sz="1400" dirty="0"/>
              <a:t>General Industry </a:t>
            </a:r>
            <a:r>
              <a:rPr lang="en-US" sz="1400" dirty="0" smtClean="0"/>
              <a:t>Standard 1910 Subpart O became binding in 2006 when it was included </a:t>
            </a:r>
            <a:r>
              <a:rPr lang="en-US" sz="1400" dirty="0"/>
              <a:t>by reference in 10 CFR </a:t>
            </a:r>
            <a:r>
              <a:rPr lang="en-US" sz="1400" dirty="0" smtClean="0"/>
              <a:t>851.</a:t>
            </a:r>
          </a:p>
          <a:p>
            <a:pPr marL="0" lvl="1" indent="0">
              <a:lnSpc>
                <a:spcPct val="90000"/>
              </a:lnSpc>
              <a:spcBef>
                <a:spcPts val="600"/>
              </a:spcBef>
              <a:buNone/>
            </a:pPr>
            <a:endParaRPr lang="en-US" sz="800" dirty="0"/>
          </a:p>
          <a:p>
            <a:pPr marL="285750" lvl="1" indent="-285750">
              <a:lnSpc>
                <a:spcPct val="100000"/>
              </a:lnSpc>
              <a:spcBef>
                <a:spcPts val="600"/>
              </a:spcBef>
              <a:buFont typeface="Wingdings" panose="05000000000000000000" pitchFamily="2" charset="2"/>
              <a:buChar char="§"/>
            </a:pPr>
            <a:r>
              <a:rPr lang="en-US" altLang="en-US" sz="1800" b="1" dirty="0"/>
              <a:t>Guarding Requirements</a:t>
            </a:r>
            <a:r>
              <a:rPr lang="en-US" altLang="en-US" sz="1800" dirty="0" smtClean="0"/>
              <a:t>:</a:t>
            </a:r>
          </a:p>
          <a:p>
            <a:pPr marL="285750" lvl="1" indent="-285750">
              <a:lnSpc>
                <a:spcPct val="100000"/>
              </a:lnSpc>
              <a:spcBef>
                <a:spcPts val="600"/>
              </a:spcBef>
              <a:buFont typeface="Wingdings" panose="05000000000000000000" pitchFamily="2" charset="2"/>
              <a:buChar char="§"/>
            </a:pPr>
            <a:endParaRPr lang="en-US" altLang="en-US" sz="800" dirty="0"/>
          </a:p>
          <a:p>
            <a:pPr marL="685800" lvl="2">
              <a:lnSpc>
                <a:spcPct val="100000"/>
              </a:lnSpc>
              <a:spcBef>
                <a:spcPts val="600"/>
              </a:spcBef>
            </a:pPr>
            <a:r>
              <a:rPr lang="en-US" altLang="en-US" sz="1400" dirty="0"/>
              <a:t>OSHA 29 CFR 1910.212(a)(1</a:t>
            </a:r>
            <a:r>
              <a:rPr lang="en-US" altLang="en-US" sz="1400" dirty="0" smtClean="0"/>
              <a:t>)</a:t>
            </a:r>
          </a:p>
          <a:p>
            <a:pPr marL="685800" lvl="2">
              <a:lnSpc>
                <a:spcPct val="100000"/>
              </a:lnSpc>
              <a:spcBef>
                <a:spcPts val="600"/>
              </a:spcBef>
            </a:pPr>
            <a:r>
              <a:rPr lang="en-US" altLang="en-US" sz="1400" dirty="0" smtClean="0"/>
              <a:t>DOE </a:t>
            </a:r>
            <a:r>
              <a:rPr lang="en-US" altLang="en-US" sz="1400" dirty="0"/>
              <a:t>Safety &amp; Health Rule 10 CFR 851.23(a)(3)</a:t>
            </a:r>
          </a:p>
          <a:p>
            <a:pPr marL="228600" lvl="2">
              <a:lnSpc>
                <a:spcPct val="100000"/>
              </a:lnSpc>
              <a:spcBef>
                <a:spcPts val="600"/>
              </a:spcBef>
            </a:pPr>
            <a:endParaRPr lang="en-US" altLang="en-US" sz="800" dirty="0"/>
          </a:p>
          <a:p>
            <a:pPr marL="285750" lvl="1" indent="-285750">
              <a:lnSpc>
                <a:spcPct val="100000"/>
              </a:lnSpc>
              <a:spcBef>
                <a:spcPts val="600"/>
              </a:spcBef>
              <a:buFont typeface="Wingdings" panose="05000000000000000000" pitchFamily="2" charset="2"/>
              <a:buChar char="§"/>
            </a:pPr>
            <a:r>
              <a:rPr lang="en-US" altLang="en-US" sz="1800" b="1" dirty="0"/>
              <a:t>Anti-restart Requirements:</a:t>
            </a:r>
          </a:p>
          <a:p>
            <a:pPr marL="228600" lvl="2">
              <a:lnSpc>
                <a:spcPct val="100000"/>
              </a:lnSpc>
            </a:pPr>
            <a:endParaRPr lang="en-US" altLang="en-US" sz="800" dirty="0"/>
          </a:p>
          <a:p>
            <a:pPr marL="685800" lvl="3">
              <a:lnSpc>
                <a:spcPct val="100000"/>
              </a:lnSpc>
            </a:pPr>
            <a:r>
              <a:rPr lang="en-US" altLang="en-US" sz="1400" dirty="0"/>
              <a:t>OSHA 29 CFR 1910.213(b)(3)</a:t>
            </a:r>
          </a:p>
          <a:p>
            <a:pPr marL="685800" lvl="3">
              <a:lnSpc>
                <a:spcPct val="100000"/>
              </a:lnSpc>
            </a:pPr>
            <a:r>
              <a:rPr lang="en-US" altLang="en-US" sz="1400" dirty="0" smtClean="0"/>
              <a:t>DOE </a:t>
            </a:r>
            <a:r>
              <a:rPr lang="en-US" altLang="en-US" sz="1400" dirty="0"/>
              <a:t>Worker Safety and Health Rule 10 CFR 851.23(a)(3)</a:t>
            </a:r>
          </a:p>
          <a:p>
            <a:pPr marL="685800" lvl="3">
              <a:lnSpc>
                <a:spcPct val="100000"/>
              </a:lnSpc>
            </a:pPr>
            <a:r>
              <a:rPr lang="en-US" altLang="en-US" sz="1400" b="1" dirty="0" smtClean="0"/>
              <a:t>OSHA </a:t>
            </a:r>
            <a:r>
              <a:rPr lang="en-US" altLang="en-US" sz="1400" b="1" dirty="0"/>
              <a:t>5(a) General Duty </a:t>
            </a:r>
            <a:r>
              <a:rPr lang="en-US" altLang="en-US" sz="1400" b="1" dirty="0" smtClean="0"/>
              <a:t>Clause</a:t>
            </a:r>
            <a:r>
              <a:rPr lang="en-US" altLang="en-US" sz="1400" dirty="0" smtClean="0"/>
              <a:t> &amp; 10 CFR 851.22(a</a:t>
            </a:r>
            <a:r>
              <a:rPr lang="en-US" altLang="en-US" sz="1400" dirty="0"/>
              <a:t>) based on industry recognition </a:t>
            </a:r>
            <a:r>
              <a:rPr lang="en-US" altLang="en-US" sz="1400" dirty="0" smtClean="0"/>
              <a:t>of</a:t>
            </a:r>
            <a:r>
              <a:rPr lang="en-US" altLang="en-US" sz="1400" b="1" dirty="0" smtClean="0"/>
              <a:t> </a:t>
            </a:r>
            <a:r>
              <a:rPr lang="en-US" altLang="en-US" sz="1400" dirty="0" smtClean="0"/>
              <a:t>NFPA </a:t>
            </a:r>
            <a:r>
              <a:rPr lang="en-US" altLang="en-US" sz="1400" dirty="0"/>
              <a:t>79-2007 Para. </a:t>
            </a:r>
            <a:r>
              <a:rPr lang="en-US" altLang="en-US" sz="1400" dirty="0" smtClean="0"/>
              <a:t>7.5.3 &amp; ANSI B11</a:t>
            </a:r>
            <a:endParaRPr lang="en-US" altLang="en-US" sz="1400" dirty="0"/>
          </a:p>
          <a:p>
            <a:pPr marL="228600" lvl="2">
              <a:lnSpc>
                <a:spcPct val="100000"/>
              </a:lnSpc>
            </a:pPr>
            <a:endParaRPr lang="en-US" altLang="en-US" sz="800" dirty="0"/>
          </a:p>
          <a:p>
            <a:pPr marL="285750" lvl="1" indent="-285750">
              <a:lnSpc>
                <a:spcPct val="100000"/>
              </a:lnSpc>
              <a:spcBef>
                <a:spcPts val="600"/>
              </a:spcBef>
              <a:buFont typeface="Wingdings" panose="05000000000000000000" pitchFamily="2" charset="2"/>
              <a:buChar char="§"/>
            </a:pPr>
            <a:r>
              <a:rPr lang="en-US" altLang="en-US" sz="1800" b="1" dirty="0"/>
              <a:t>Emergency Stop Requirements</a:t>
            </a:r>
            <a:r>
              <a:rPr lang="en-US" altLang="en-US" sz="1800" b="1" dirty="0" smtClean="0"/>
              <a:t>:</a:t>
            </a:r>
          </a:p>
          <a:p>
            <a:pPr marL="285750" lvl="1" indent="-285750">
              <a:lnSpc>
                <a:spcPct val="100000"/>
              </a:lnSpc>
              <a:spcBef>
                <a:spcPts val="600"/>
              </a:spcBef>
              <a:buFont typeface="Wingdings" panose="05000000000000000000" pitchFamily="2" charset="2"/>
              <a:buChar char="§"/>
            </a:pPr>
            <a:endParaRPr lang="en-US" altLang="en-US" sz="800" b="1" dirty="0"/>
          </a:p>
          <a:p>
            <a:pPr marL="685800" lvl="2">
              <a:lnSpc>
                <a:spcPct val="100000"/>
              </a:lnSpc>
              <a:spcBef>
                <a:spcPts val="600"/>
              </a:spcBef>
            </a:pPr>
            <a:r>
              <a:rPr lang="en-US" altLang="en-US" sz="1400" b="1" dirty="0"/>
              <a:t>OSHA 5(a) General Duty Clause </a:t>
            </a:r>
            <a:r>
              <a:rPr lang="en-US" altLang="en-US" sz="1400" dirty="0"/>
              <a:t>or corollary 10 CFR 851.22(a) based on industry recognition of </a:t>
            </a:r>
            <a:r>
              <a:rPr lang="en-US" altLang="en-US" sz="1400" b="1" dirty="0"/>
              <a:t>ANSI </a:t>
            </a:r>
            <a:r>
              <a:rPr lang="en-US" altLang="en-US" sz="1400" b="1" dirty="0" smtClean="0"/>
              <a:t>B11</a:t>
            </a:r>
            <a:r>
              <a:rPr lang="en-US" altLang="en-US" sz="1400" dirty="0" smtClean="0"/>
              <a:t>, </a:t>
            </a:r>
            <a:r>
              <a:rPr lang="en-US" altLang="en-US" sz="1400" b="1" dirty="0"/>
              <a:t>NFPA 79-2007 </a:t>
            </a:r>
            <a:r>
              <a:rPr lang="en-US" altLang="en-US" sz="1400" dirty="0"/>
              <a:t>and  ANSI B11-TR6. Only NFPA-79 compliant </a:t>
            </a:r>
            <a:r>
              <a:rPr lang="en-US" altLang="en-US" sz="1400" dirty="0" smtClean="0"/>
              <a:t>e- stops </a:t>
            </a:r>
            <a:r>
              <a:rPr lang="en-US" altLang="en-US" sz="1400" dirty="0"/>
              <a:t>are acceptable.</a:t>
            </a:r>
            <a:endParaRPr lang="en-US" sz="1400" dirty="0"/>
          </a:p>
          <a:p>
            <a:pPr marL="0" lvl="1" indent="0">
              <a:lnSpc>
                <a:spcPct val="90000"/>
              </a:lnSpc>
              <a:spcBef>
                <a:spcPts val="600"/>
              </a:spcBef>
              <a:buNone/>
            </a:pPr>
            <a:endParaRPr lang="en-US" sz="1400" dirty="0" smtClean="0"/>
          </a:p>
          <a:p>
            <a:pPr marL="457200" lvl="1" indent="0">
              <a:lnSpc>
                <a:spcPct val="90000"/>
              </a:lnSpc>
              <a:spcBef>
                <a:spcPts val="600"/>
              </a:spcBef>
              <a:buNone/>
            </a:pPr>
            <a:endParaRPr lang="en-US" altLang="en-US" sz="2400" dirty="0" smtClean="0"/>
          </a:p>
        </p:txBody>
      </p:sp>
      <p:sp>
        <p:nvSpPr>
          <p:cNvPr id="2" name="Slide Number Placeholder 1"/>
          <p:cNvSpPr>
            <a:spLocks noGrp="1"/>
          </p:cNvSpPr>
          <p:nvPr>
            <p:ph type="sldNum" sz="quarter" idx="12"/>
          </p:nvPr>
        </p:nvSpPr>
        <p:spPr>
          <a:xfrm>
            <a:off x="2677494" y="8651350"/>
            <a:ext cx="1543050" cy="486833"/>
          </a:xfrm>
        </p:spPr>
        <p:txBody>
          <a:bodyPr/>
          <a:lstStyle/>
          <a:p>
            <a:fld id="{716D9922-87B3-6043-9531-5184EA303DC1}" type="slidenum">
              <a:rPr lang="en-US" smtClean="0"/>
              <a:t>2</a:t>
            </a:fld>
            <a:endParaRPr lang="en-US" dirty="0"/>
          </a:p>
        </p:txBody>
      </p:sp>
    </p:spTree>
    <p:extLst>
      <p:ext uri="{BB962C8B-B14F-4D97-AF65-F5344CB8AC3E}">
        <p14:creationId xmlns:p14="http://schemas.microsoft.com/office/powerpoint/2010/main" val="1221875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854" y="991585"/>
            <a:ext cx="5472828" cy="3301338"/>
          </a:xfrm>
          <a:prstGeom prst="rect">
            <a:avLst/>
          </a:prstGeom>
          <a:noFill/>
          <a:ln>
            <a:noFill/>
          </a:ln>
          <a:effectLst>
            <a:glow rad="101600">
              <a:schemeClr val="tx1">
                <a:lumMod val="65000"/>
                <a:lumOff val="3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782854" y="558140"/>
            <a:ext cx="5472828" cy="433445"/>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marL="285750" indent="-285750">
              <a:buFont typeface="Wingdings" panose="05000000000000000000" pitchFamily="2" charset="2"/>
              <a:buChar char="§"/>
            </a:pPr>
            <a:r>
              <a:rPr lang="en-US" sz="1600" kern="0" dirty="0" smtClean="0">
                <a:solidFill>
                  <a:prstClr val="black"/>
                </a:solidFill>
              </a:rPr>
              <a:t>Machine Inventory Location and Status:</a:t>
            </a:r>
            <a:endParaRPr lang="en-US" sz="1600" kern="0" dirty="0">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707" y="4906789"/>
            <a:ext cx="5792619" cy="384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782854" y="4616522"/>
            <a:ext cx="5472828" cy="317668"/>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marL="285750" indent="-285750">
              <a:buFont typeface="Wingdings" panose="05000000000000000000" pitchFamily="2" charset="2"/>
              <a:buChar char="§"/>
            </a:pPr>
            <a:r>
              <a:rPr lang="en-US" sz="1600" kern="0" dirty="0" smtClean="0">
                <a:solidFill>
                  <a:prstClr val="black"/>
                </a:solidFill>
              </a:rPr>
              <a:t>Compliance progress for each safety feature:</a:t>
            </a:r>
            <a:endParaRPr lang="en-US" sz="1600" kern="0" dirty="0">
              <a:solidFill>
                <a:prstClr val="black"/>
              </a:solidFill>
            </a:endParaRPr>
          </a:p>
        </p:txBody>
      </p:sp>
      <p:sp>
        <p:nvSpPr>
          <p:cNvPr id="6" name="Title 1"/>
          <p:cNvSpPr txBox="1">
            <a:spLocks/>
          </p:cNvSpPr>
          <p:nvPr/>
        </p:nvSpPr>
        <p:spPr>
          <a:xfrm>
            <a:off x="1" y="0"/>
            <a:ext cx="6850856" cy="676894"/>
          </a:xfrm>
          <a:prstGeom prst="rect">
            <a:avLst/>
          </a:prstGeom>
        </p:spPr>
        <p:txBody>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n-US" dirty="0"/>
          </a:p>
        </p:txBody>
      </p:sp>
      <p:sp>
        <p:nvSpPr>
          <p:cNvPr id="7" name="Title 1"/>
          <p:cNvSpPr txBox="1">
            <a:spLocks/>
          </p:cNvSpPr>
          <p:nvPr/>
        </p:nvSpPr>
        <p:spPr>
          <a:xfrm>
            <a:off x="0" y="124177"/>
            <a:ext cx="6858000" cy="433963"/>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algn="ctr"/>
            <a:r>
              <a:rPr lang="en-US" sz="2000" kern="0" dirty="0" smtClean="0">
                <a:solidFill>
                  <a:schemeClr val="tx1"/>
                </a:solidFill>
              </a:rPr>
              <a:t>Brookhaven’s Inventory Compliance Snapshot</a:t>
            </a:r>
            <a:endParaRPr lang="en-US" sz="2000" kern="0" dirty="0">
              <a:solidFill>
                <a:schemeClr val="tx1"/>
              </a:solidFill>
            </a:endParaRPr>
          </a:p>
        </p:txBody>
      </p:sp>
      <p:sp>
        <p:nvSpPr>
          <p:cNvPr id="4" name="Slide Number Placeholder 3"/>
          <p:cNvSpPr>
            <a:spLocks noGrp="1"/>
          </p:cNvSpPr>
          <p:nvPr>
            <p:ph type="sldNum" sz="quarter" idx="12"/>
          </p:nvPr>
        </p:nvSpPr>
        <p:spPr>
          <a:xfrm>
            <a:off x="2657475" y="8657167"/>
            <a:ext cx="1543050" cy="486833"/>
          </a:xfrm>
        </p:spPr>
        <p:txBody>
          <a:bodyPr/>
          <a:lstStyle/>
          <a:p>
            <a:fld id="{716D9922-87B3-6043-9531-5184EA303DC1}" type="slidenum">
              <a:rPr lang="en-US" smtClean="0"/>
              <a:t>3</a:t>
            </a:fld>
            <a:endParaRPr lang="en-US"/>
          </a:p>
        </p:txBody>
      </p:sp>
    </p:spTree>
    <p:extLst>
      <p:ext uri="{BB962C8B-B14F-4D97-AF65-F5344CB8AC3E}">
        <p14:creationId xmlns:p14="http://schemas.microsoft.com/office/powerpoint/2010/main" val="2281748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4177"/>
            <a:ext cx="6858000" cy="635844"/>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algn="ctr"/>
            <a:endParaRPr lang="en-US" sz="2400" kern="0" dirty="0">
              <a:solidFill>
                <a:schemeClr val="tx1"/>
              </a:solidFill>
            </a:endParaRPr>
          </a:p>
        </p:txBody>
      </p:sp>
      <p:sp>
        <p:nvSpPr>
          <p:cNvPr id="6" name="Content Placeholder 2"/>
          <p:cNvSpPr txBox="1">
            <a:spLocks/>
          </p:cNvSpPr>
          <p:nvPr/>
        </p:nvSpPr>
        <p:spPr>
          <a:xfrm>
            <a:off x="439387" y="442099"/>
            <a:ext cx="5878286" cy="7113320"/>
          </a:xfrm>
          <a:prstGeom prst="rect">
            <a:avLst/>
          </a:prstGeom>
        </p:spPr>
        <p:txBody>
          <a:bodyPr/>
          <a:lstStyle>
            <a:lvl1pPr marL="342900" indent="-342900" algn="l" rtl="0" fontAlgn="base">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042B7F"/>
              </a:buClr>
              <a:buSzPct val="90000"/>
              <a:buFont typeface="Times" charset="0"/>
              <a:buChar char="•"/>
              <a:defRPr sz="2000">
                <a:solidFill>
                  <a:schemeClr val="tx1"/>
                </a:solidFill>
                <a:latin typeface="+mn-lt"/>
                <a:ea typeface="+mn-ea"/>
              </a:defRPr>
            </a:lvl2pPr>
            <a:lvl3pPr marL="1085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3pPr>
            <a:lvl4pPr marL="14287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4pPr>
            <a:lvl5pPr marL="17716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5pPr>
            <a:lvl6pPr marL="22288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9pPr>
          </a:lstStyle>
          <a:p>
            <a:pPr marL="0" indent="0" algn="ctr">
              <a:buNone/>
            </a:pPr>
            <a:r>
              <a:rPr lang="en-US" sz="2000" b="1" kern="0" dirty="0"/>
              <a:t>Machine Shop Safety Program </a:t>
            </a:r>
            <a:r>
              <a:rPr lang="en-US" sz="2000" b="1" kern="0" dirty="0" smtClean="0"/>
              <a:t>Summary</a:t>
            </a:r>
          </a:p>
          <a:p>
            <a:endParaRPr lang="en-US" sz="1400" kern="0" dirty="0" smtClean="0"/>
          </a:p>
          <a:p>
            <a:r>
              <a:rPr lang="en-US" sz="1400" kern="0" dirty="0" smtClean="0"/>
              <a:t>Brookhaven operates 640 machine tools in over 50 shop areas of very different nature: heavy fabrication, small scientific support shops, trades shops…</a:t>
            </a:r>
          </a:p>
          <a:p>
            <a:endParaRPr lang="en-US" sz="1400" kern="0" dirty="0" smtClean="0"/>
          </a:p>
          <a:p>
            <a:r>
              <a:rPr lang="en-US" sz="1400" kern="0" dirty="0" smtClean="0"/>
              <a:t>A comprehensive upgrade project (2013-2016) has achieved a 98% compliance with current safety requirements. </a:t>
            </a:r>
          </a:p>
          <a:p>
            <a:endParaRPr lang="en-US" sz="1400" kern="0" dirty="0" smtClean="0"/>
          </a:p>
          <a:p>
            <a:r>
              <a:rPr lang="en-US" sz="1400" kern="0" dirty="0" smtClean="0"/>
              <a:t>A few machine upgrades remain (20 out of 640) and they are being tracked for completion.</a:t>
            </a:r>
          </a:p>
          <a:p>
            <a:endParaRPr lang="en-US" sz="1400" kern="0" dirty="0" smtClean="0"/>
          </a:p>
          <a:p>
            <a:r>
              <a:rPr lang="en-US" sz="1400" kern="0" dirty="0" smtClean="0"/>
              <a:t>Machine Risk </a:t>
            </a:r>
            <a:r>
              <a:rPr lang="en-US" sz="1400" kern="0" dirty="0"/>
              <a:t>Assessment </a:t>
            </a:r>
            <a:r>
              <a:rPr lang="en-US" sz="1400" kern="0" dirty="0" smtClean="0"/>
              <a:t>(MRA) model </a:t>
            </a:r>
            <a:r>
              <a:rPr lang="en-US" sz="1400" kern="0" dirty="0"/>
              <a:t>based on ANSI B11-TR3 functions to document alternative </a:t>
            </a:r>
            <a:r>
              <a:rPr lang="en-US" sz="1400" kern="0" dirty="0" smtClean="0"/>
              <a:t>controls when upgrades are not feasible.</a:t>
            </a:r>
          </a:p>
          <a:p>
            <a:endParaRPr lang="en-US" sz="1400" kern="0" dirty="0" smtClean="0"/>
          </a:p>
          <a:p>
            <a:r>
              <a:rPr lang="en-US" sz="1400" kern="0" dirty="0" smtClean="0"/>
              <a:t>ESHQ </a:t>
            </a:r>
            <a:r>
              <a:rPr lang="en-US" sz="1400" kern="0" dirty="0"/>
              <a:t>(Tier-I) inspections </a:t>
            </a:r>
            <a:r>
              <a:rPr lang="en-US" sz="1400" kern="0" dirty="0" smtClean="0"/>
              <a:t>are used </a:t>
            </a:r>
            <a:r>
              <a:rPr lang="en-US" sz="1400" kern="0" dirty="0"/>
              <a:t>to </a:t>
            </a:r>
            <a:r>
              <a:rPr lang="en-US" sz="1400" kern="0" dirty="0" smtClean="0"/>
              <a:t>identify </a:t>
            </a:r>
            <a:r>
              <a:rPr lang="en-US" sz="1400" kern="0" dirty="0"/>
              <a:t>and resolve </a:t>
            </a:r>
            <a:r>
              <a:rPr lang="en-US" sz="1400" kern="0" dirty="0" smtClean="0"/>
              <a:t>remaining issues and to prevent reoccurrence of non-compliances.</a:t>
            </a:r>
          </a:p>
          <a:p>
            <a:endParaRPr lang="en-US" sz="1400" kern="0" dirty="0" smtClean="0"/>
          </a:p>
          <a:p>
            <a:r>
              <a:rPr lang="en-US" sz="1400" kern="0" dirty="0" smtClean="0"/>
              <a:t>SME inspects every single shop</a:t>
            </a:r>
            <a:r>
              <a:rPr lang="en-US" sz="1400" kern="0" dirty="0"/>
              <a:t> </a:t>
            </a:r>
            <a:r>
              <a:rPr lang="en-US" sz="1400" kern="0" dirty="0" smtClean="0"/>
              <a:t>yearly at a minimum.</a:t>
            </a:r>
          </a:p>
          <a:p>
            <a:endParaRPr lang="en-US" sz="1400" kern="0" dirty="0" smtClean="0"/>
          </a:p>
          <a:p>
            <a:r>
              <a:rPr lang="en-US" sz="1400" kern="0" dirty="0" smtClean="0"/>
              <a:t>Status of machine compliance, shop inspections and supervisor training is tracked in real time through a web-based machine </a:t>
            </a:r>
            <a:r>
              <a:rPr lang="en-US" sz="1400" kern="0" dirty="0"/>
              <a:t>s</a:t>
            </a:r>
            <a:r>
              <a:rPr lang="en-US" sz="1400" kern="0" dirty="0" smtClean="0"/>
              <a:t>afety database application.</a:t>
            </a:r>
          </a:p>
          <a:p>
            <a:endParaRPr lang="en-US" sz="1400" kern="0" dirty="0" smtClean="0"/>
          </a:p>
          <a:p>
            <a:r>
              <a:rPr lang="en-US" sz="1400" kern="0" dirty="0" smtClean="0"/>
              <a:t>All new procurements of machines are reviewed and approved by SME and must be fully compliant before entering service.</a:t>
            </a:r>
          </a:p>
          <a:p>
            <a:endParaRPr lang="en-US" b="1" kern="0" dirty="0"/>
          </a:p>
          <a:p>
            <a:endParaRPr lang="en-US" sz="1800" b="1" kern="0" dirty="0"/>
          </a:p>
          <a:p>
            <a:endParaRPr lang="en-US" sz="1800" b="1" kern="0" dirty="0"/>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62" y="8256542"/>
            <a:ext cx="3013364" cy="50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865" y="8119959"/>
            <a:ext cx="2122714" cy="77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209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NL_70_100_PPT_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NL_70_100_PPT_Template" id="{F58EDFFD-527C-7E42-BAA5-64FCBB450853}" vid="{EBDB0018-34B5-C744-99EA-0F616804C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BNL_70_100_PPT_Template</Template>
  <TotalTime>894</TotalTime>
  <Words>572</Words>
  <Application>Microsoft Office PowerPoint</Application>
  <PresentationFormat>On-screen Show (4:3)</PresentationFormat>
  <Paragraphs>55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BNL_70_100_PPT_Template</vt:lpstr>
      <vt:lpstr>PowerPoint Presentation</vt:lpstr>
      <vt:lpstr>PowerPoint Presentation</vt:lpstr>
      <vt:lpstr>PowerPoint Presentation</vt:lpstr>
      <vt:lpstr>PowerPoint Presentation</vt:lpstr>
    </vt:vector>
  </TitlesOfParts>
  <Company>BNL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Obligations at Brookhaven</dc:title>
  <dc:creator>Cubillo, Mario</dc:creator>
  <cp:lastModifiedBy>Mattson, Gail</cp:lastModifiedBy>
  <cp:revision>55</cp:revision>
  <cp:lastPrinted>2017-03-09T16:36:16Z</cp:lastPrinted>
  <dcterms:created xsi:type="dcterms:W3CDTF">2017-02-08T19:26:46Z</dcterms:created>
  <dcterms:modified xsi:type="dcterms:W3CDTF">2017-04-19T16:33:10Z</dcterms:modified>
</cp:coreProperties>
</file>