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8"/>
  </p:notesMasterIdLst>
  <p:handoutMasterIdLst>
    <p:handoutMasterId r:id="rId9"/>
  </p:handoutMasterIdLst>
  <p:sldIdLst>
    <p:sldId id="339" r:id="rId2"/>
    <p:sldId id="336" r:id="rId3"/>
    <p:sldId id="346" r:id="rId4"/>
    <p:sldId id="349" r:id="rId5"/>
    <p:sldId id="350" r:id="rId6"/>
    <p:sldId id="348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1" autoAdjust="0"/>
  </p:normalViewPr>
  <p:slideViewPr>
    <p:cSldViewPr>
      <p:cViewPr>
        <p:scale>
          <a:sx n="100" d="100"/>
          <a:sy n="100" d="100"/>
        </p:scale>
        <p:origin x="-29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175BF-2D87-415B-B359-B8D735DE7265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8A480-324B-406E-96DB-FA347CFF3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85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3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3543191-D0A5-42D5-A9AD-59E4604269E2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3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7330005-8C25-417F-8F0D-BE13A579A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5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30005-8C25-417F-8F0D-BE13A579ABB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00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57066" indent="-291179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64717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30604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96491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78A76ACC-87A2-4771-AF9A-ED9B284FFDAF}" type="slidenum">
              <a:rPr lang="en-US" altLang="en-US" sz="1200" b="0">
                <a:latin typeface="Arial" pitchFamily="34" charset="0"/>
              </a:rPr>
              <a:pPr/>
              <a:t>2</a:t>
            </a:fld>
            <a:endParaRPr lang="en-US" altLang="en-US" sz="12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57066" indent="-291179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64717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30604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96491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78A76ACC-87A2-4771-AF9A-ED9B284FFDAF}" type="slidenum">
              <a:rPr lang="en-US" altLang="en-US" sz="1200" b="0">
                <a:latin typeface="Arial" pitchFamily="34" charset="0"/>
              </a:rPr>
              <a:pPr/>
              <a:t>3</a:t>
            </a:fld>
            <a:endParaRPr lang="en-US" altLang="en-US" sz="12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57066" indent="-291179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64717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30604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96491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78A76ACC-87A2-4771-AF9A-ED9B284FFDAF}" type="slidenum">
              <a:rPr lang="en-US" altLang="en-US" sz="1200" b="0">
                <a:latin typeface="Arial" pitchFamily="34" charset="0"/>
              </a:rPr>
              <a:pPr/>
              <a:t>4</a:t>
            </a:fld>
            <a:endParaRPr lang="en-US" altLang="en-US" sz="12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57066" indent="-291179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64717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30604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96491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78A76ACC-87A2-4771-AF9A-ED9B284FFDAF}" type="slidenum">
              <a:rPr lang="en-US" altLang="en-US" sz="1200" b="0">
                <a:latin typeface="Arial" pitchFamily="34" charset="0"/>
              </a:rPr>
              <a:pPr/>
              <a:t>5</a:t>
            </a:fld>
            <a:endParaRPr lang="en-US" altLang="en-US" sz="12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57066" indent="-291179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64717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30604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96491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78A76ACC-87A2-4771-AF9A-ED9B284FFDAF}" type="slidenum">
              <a:rPr lang="en-US" altLang="en-US" sz="1200" b="0">
                <a:latin typeface="Arial" pitchFamily="34" charset="0"/>
              </a:rPr>
              <a:pPr/>
              <a:t>6</a:t>
            </a:fld>
            <a:endParaRPr lang="en-US" altLang="en-US" sz="12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71B4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2F3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D7CAD-F829-4542-8031-C2F34169F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1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71B4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2F3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D7CAD-F829-4542-8031-C2F34169F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38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090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71B4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2F3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D7CAD-F829-4542-8031-C2F34169F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96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090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828800"/>
            <a:ext cx="7620000" cy="38862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71B4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2F3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D7CAD-F829-4542-8031-C2F34169F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71B4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2F3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D7CAD-F829-4542-8031-C2F34169F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4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71B4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2F3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D7CAD-F829-4542-8031-C2F34169F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2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71B4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2F3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D7CAD-F829-4542-8031-C2F34169F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3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71B4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2F31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D7CAD-F829-4542-8031-C2F34169F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71B4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2F31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D7CAD-F829-4542-8031-C2F34169F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71B4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2F31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D7CAD-F829-4542-8031-C2F34169F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8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71B4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2F3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D7CAD-F829-4542-8031-C2F34169F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3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71B4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2F3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D7CAD-F829-4542-8031-C2F34169F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8071B4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13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en-US">
              <a:solidFill>
                <a:srgbClr val="322F31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42B7F"/>
                </a:solidFill>
              </a:defRPr>
            </a:lvl1pPr>
          </a:lstStyle>
          <a:p>
            <a:fld id="{96FD7CAD-F829-4542-8031-C2F34169F4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461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3674" y="609600"/>
            <a:ext cx="7883525" cy="29908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LOTO Practices Working Group</a:t>
            </a:r>
            <a:br>
              <a:rPr lang="en-US" altLang="en-US" dirty="0" smtClean="0"/>
            </a:br>
            <a:r>
              <a:rPr lang="en-US" altLang="en-US" dirty="0" smtClean="0"/>
              <a:t>and </a:t>
            </a:r>
            <a:r>
              <a:rPr lang="en-US" altLang="en-US" sz="3200" dirty="0" smtClean="0"/>
              <a:t>LOTO Newsletters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42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87325"/>
            <a:ext cx="8382000" cy="1090613"/>
          </a:xfrm>
        </p:spPr>
        <p:txBody>
          <a:bodyPr/>
          <a:lstStyle/>
          <a:p>
            <a:r>
              <a:rPr lang="en-US" altLang="en-US" dirty="0" smtClean="0"/>
              <a:t>LPWG Structure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4188" y="1066800"/>
            <a:ext cx="69834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itchFamily="-8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Symbol" pitchFamily="18" charset="2"/>
              <a:buChar char="*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000" dirty="0" smtClean="0"/>
              <a:t>Log Out Tag Out </a:t>
            </a:r>
            <a:r>
              <a:rPr lang="en-US" sz="2000" b="0" dirty="0" smtClean="0"/>
              <a:t>Working Group (LPWG) </a:t>
            </a:r>
            <a:r>
              <a:rPr lang="en-US" sz="2000" b="0" dirty="0"/>
              <a:t>formally established </a:t>
            </a:r>
            <a:r>
              <a:rPr lang="en-US" sz="2000" b="0" dirty="0" smtClean="0"/>
              <a:t>in October 2013 to:</a:t>
            </a:r>
          </a:p>
          <a:p>
            <a:pPr lvl="1">
              <a:defRPr/>
            </a:pPr>
            <a:r>
              <a:rPr lang="en-US" b="0" dirty="0" smtClean="0"/>
              <a:t>Monitor implementation of revised LOTO Subject Area</a:t>
            </a:r>
          </a:p>
          <a:p>
            <a:pPr lvl="1">
              <a:defRPr/>
            </a:pPr>
            <a:r>
              <a:rPr lang="en-US" dirty="0" smtClean="0"/>
              <a:t>Provide enhanced communication between workers, operating organizations and LOTO Subject Matter Expert (SME)</a:t>
            </a:r>
          </a:p>
          <a:p>
            <a:pPr lvl="1">
              <a:defRPr/>
            </a:pPr>
            <a:r>
              <a:rPr lang="en-US" dirty="0" smtClean="0"/>
              <a:t>D</a:t>
            </a:r>
            <a:r>
              <a:rPr lang="en-US" b="0" dirty="0" smtClean="0"/>
              <a:t>evelop tools for monitoring LOTO implementation</a:t>
            </a:r>
          </a:p>
          <a:p>
            <a:pPr>
              <a:defRPr/>
            </a:pPr>
            <a:r>
              <a:rPr lang="en-US" sz="2000" dirty="0" smtClean="0"/>
              <a:t>Group facilitated by LOTO SME</a:t>
            </a:r>
          </a:p>
          <a:p>
            <a:pPr>
              <a:defRPr/>
            </a:pPr>
            <a:r>
              <a:rPr lang="en-US" altLang="en-US" sz="2000" dirty="0" smtClean="0"/>
              <a:t>SHSD Management </a:t>
            </a:r>
            <a:r>
              <a:rPr lang="en-US" altLang="en-US" sz="2000" dirty="0"/>
              <a:t>is engaged in the </a:t>
            </a:r>
            <a:r>
              <a:rPr lang="en-US" altLang="en-US" sz="2000" dirty="0" smtClean="0"/>
              <a:t>process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Cross-sectional team where members </a:t>
            </a:r>
            <a:r>
              <a:rPr lang="en-US" sz="2000" dirty="0"/>
              <a:t>serve as </a:t>
            </a:r>
            <a:r>
              <a:rPr lang="en-US" sz="2000" dirty="0" smtClean="0"/>
              <a:t>points of contact </a:t>
            </a:r>
            <a:r>
              <a:rPr lang="en-US" sz="2000" dirty="0"/>
              <a:t>for </a:t>
            </a:r>
            <a:r>
              <a:rPr lang="en-US" sz="2000" dirty="0" smtClean="0"/>
              <a:t>their organizations</a:t>
            </a:r>
            <a:endParaRPr lang="en-US" sz="2000" dirty="0"/>
          </a:p>
          <a:p>
            <a:pPr>
              <a:defRPr/>
            </a:pPr>
            <a:r>
              <a:rPr lang="en-US" altLang="en-US" sz="2000" b="0" dirty="0" smtClean="0"/>
              <a:t>Results </a:t>
            </a:r>
            <a:r>
              <a:rPr lang="en-US" altLang="en-US" sz="2000" b="0" dirty="0"/>
              <a:t>of monitoring implementation </a:t>
            </a:r>
            <a:r>
              <a:rPr lang="en-US" altLang="en-US" sz="2000" dirty="0" smtClean="0"/>
              <a:t>are </a:t>
            </a:r>
            <a:r>
              <a:rPr lang="en-US" altLang="en-US" sz="2000" b="0" dirty="0" smtClean="0"/>
              <a:t>shared </a:t>
            </a:r>
            <a:r>
              <a:rPr lang="en-US" altLang="en-US" sz="2000" b="0" dirty="0"/>
              <a:t>with authorized workers, management, and </a:t>
            </a:r>
            <a:r>
              <a:rPr lang="en-US" altLang="en-US" sz="2000" b="0" dirty="0" smtClean="0"/>
              <a:t>BHSO</a:t>
            </a:r>
            <a:endParaRPr lang="en-US" sz="2000" b="0" kern="0" dirty="0" smtClean="0"/>
          </a:p>
          <a:p>
            <a:pPr marL="400050">
              <a:defRPr/>
            </a:pPr>
            <a:endParaRPr lang="en-US" sz="2000" b="0" kern="0" dirty="0" smtClean="0">
              <a:latin typeface="+mj-lt"/>
            </a:endParaRPr>
          </a:p>
          <a:p>
            <a:pPr>
              <a:defRPr/>
            </a:pPr>
            <a:endParaRPr lang="en-US" sz="2000" b="0" kern="0" dirty="0" smtClean="0"/>
          </a:p>
          <a:p>
            <a:pPr>
              <a:defRPr/>
            </a:pPr>
            <a:endParaRPr lang="en-US" b="0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7CAD-F829-4542-8031-C2F34169F4D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4" descr="https://sbms.bnl.gov/SBMSearch/SubjArea/images/Red_Master_Lock_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05200"/>
            <a:ext cx="1574605" cy="18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87325"/>
            <a:ext cx="8382000" cy="1090613"/>
          </a:xfrm>
        </p:spPr>
        <p:txBody>
          <a:bodyPr/>
          <a:lstStyle/>
          <a:p>
            <a:r>
              <a:rPr lang="en-US" altLang="en-US" dirty="0" smtClean="0"/>
              <a:t>LPWG Meetings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4188" y="1295400"/>
            <a:ext cx="6805709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itchFamily="-8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Symbol" pitchFamily="18" charset="2"/>
              <a:buChar char="*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b="1" dirty="0" smtClean="0"/>
              <a:t>Regular Business</a:t>
            </a:r>
          </a:p>
          <a:p>
            <a:pPr lvl="1"/>
            <a:r>
              <a:rPr lang="en-US" dirty="0" smtClean="0"/>
              <a:t>Review </a:t>
            </a:r>
            <a:r>
              <a:rPr lang="en-US" dirty="0"/>
              <a:t>of reports from LPWG members on </a:t>
            </a:r>
            <a:r>
              <a:rPr lang="en-US" dirty="0" smtClean="0"/>
              <a:t>meetings </a:t>
            </a:r>
            <a:r>
              <a:rPr lang="en-US" dirty="0"/>
              <a:t>attended </a:t>
            </a:r>
            <a:r>
              <a:rPr lang="en-US" dirty="0" smtClean="0"/>
              <a:t>during that month</a:t>
            </a:r>
          </a:p>
          <a:p>
            <a:pPr lvl="1"/>
            <a:r>
              <a:rPr lang="en-US" dirty="0" smtClean="0"/>
              <a:t>Review </a:t>
            </a:r>
            <a:r>
              <a:rPr lang="en-US" dirty="0"/>
              <a:t>of ESH Surveillance </a:t>
            </a:r>
            <a:r>
              <a:rPr lang="en-US" dirty="0" smtClean="0"/>
              <a:t>Cards </a:t>
            </a:r>
            <a:r>
              <a:rPr lang="en-US" dirty="0"/>
              <a:t>for LOTO 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/>
              <a:t>if any of the </a:t>
            </a:r>
            <a:r>
              <a:rPr lang="en-US" dirty="0" smtClean="0"/>
              <a:t>above issues or observations </a:t>
            </a:r>
            <a:r>
              <a:rPr lang="en-US" dirty="0"/>
              <a:t>require </a:t>
            </a:r>
            <a:r>
              <a:rPr lang="en-US" dirty="0" smtClean="0"/>
              <a:t>follow-up</a:t>
            </a:r>
          </a:p>
          <a:p>
            <a:pPr lvl="1"/>
            <a:r>
              <a:rPr lang="en-US" dirty="0" smtClean="0"/>
              <a:t>Open discussion</a:t>
            </a:r>
            <a:endParaRPr lang="en-US" dirty="0"/>
          </a:p>
          <a:p>
            <a:pPr marL="400050">
              <a:defRPr/>
            </a:pPr>
            <a:endParaRPr lang="en-US" sz="1000" b="0" kern="0" dirty="0" smtClean="0"/>
          </a:p>
          <a:p>
            <a:pPr marL="400050">
              <a:defRPr/>
            </a:pPr>
            <a:r>
              <a:rPr lang="en-US" sz="2000" b="1" kern="0" dirty="0" smtClean="0"/>
              <a:t>Other business when required</a:t>
            </a:r>
          </a:p>
          <a:p>
            <a:pPr marL="800100" lvl="1">
              <a:defRPr/>
            </a:pPr>
            <a:r>
              <a:rPr lang="en-US" b="0" kern="0" dirty="0" smtClean="0"/>
              <a:t>Address questions from the field</a:t>
            </a:r>
          </a:p>
          <a:p>
            <a:pPr marL="800100" lvl="1">
              <a:defRPr/>
            </a:pPr>
            <a:r>
              <a:rPr lang="en-US" kern="0" dirty="0" smtClean="0"/>
              <a:t>Review proposed changes to LOTO Subject Area</a:t>
            </a:r>
          </a:p>
          <a:p>
            <a:pPr marL="800100" lvl="1">
              <a:defRPr/>
            </a:pPr>
            <a:r>
              <a:rPr lang="en-US" kern="0" dirty="0" smtClean="0"/>
              <a:t>Review of LOTO Newsletter</a:t>
            </a:r>
          </a:p>
          <a:p>
            <a:pPr marL="800100" lvl="1">
              <a:defRPr/>
            </a:pPr>
            <a:r>
              <a:rPr lang="en-US" kern="0" dirty="0" smtClean="0"/>
              <a:t>Develop LOTO communications </a:t>
            </a:r>
            <a:endParaRPr lang="en-US" b="0" kern="0" dirty="0" smtClean="0"/>
          </a:p>
          <a:p>
            <a:pPr>
              <a:defRPr/>
            </a:pPr>
            <a:endParaRPr lang="en-US" sz="2000" b="0" kern="0" dirty="0" smtClean="0"/>
          </a:p>
          <a:p>
            <a:pPr>
              <a:defRPr/>
            </a:pPr>
            <a:endParaRPr lang="en-US" b="0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7CAD-F829-4542-8031-C2F34169F4D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8" descr="C:\Users\biscardi\Desktop\Files\Old part 2\loto pics\Steam 2 si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685800"/>
            <a:ext cx="2325687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6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87325"/>
            <a:ext cx="8382000" cy="1090613"/>
          </a:xfrm>
        </p:spPr>
        <p:txBody>
          <a:bodyPr/>
          <a:lstStyle/>
          <a:p>
            <a:r>
              <a:rPr lang="en-US" altLang="en-US" dirty="0" smtClean="0"/>
              <a:t>Tools developed by LPWG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4188" y="1295400"/>
            <a:ext cx="576421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itchFamily="-8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Symbol" pitchFamily="18" charset="2"/>
              <a:buChar char="*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0">
              <a:buNone/>
            </a:pPr>
            <a:endParaRPr lang="en-US" dirty="0" smtClean="0"/>
          </a:p>
          <a:p>
            <a:r>
              <a:rPr lang="en-US" sz="2000" b="1" dirty="0"/>
              <a:t>Point of Work tools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oster </a:t>
            </a:r>
            <a:r>
              <a:rPr lang="en-US" dirty="0"/>
              <a:t>and </a:t>
            </a:r>
            <a:r>
              <a:rPr lang="en-US" dirty="0" smtClean="0"/>
              <a:t>lanyard</a:t>
            </a:r>
            <a:endParaRPr lang="en-US" dirty="0"/>
          </a:p>
          <a:p>
            <a:pPr lvl="2"/>
            <a:r>
              <a:rPr lang="en-US" dirty="0" smtClean="0"/>
              <a:t>Helps with major decision points in the LOTO Process</a:t>
            </a:r>
          </a:p>
          <a:p>
            <a:pPr lvl="2"/>
            <a:r>
              <a:rPr lang="en-US" dirty="0" smtClean="0"/>
              <a:t>When to LOTO</a:t>
            </a:r>
          </a:p>
          <a:p>
            <a:pPr lvl="2"/>
            <a:r>
              <a:rPr lang="en-US" dirty="0" smtClean="0"/>
              <a:t>When to use simple or complex LOTO</a:t>
            </a:r>
          </a:p>
          <a:p>
            <a:pPr lvl="2"/>
            <a:r>
              <a:rPr lang="en-US" dirty="0" smtClean="0"/>
              <a:t>How to determine type of training</a:t>
            </a:r>
          </a:p>
          <a:p>
            <a:pPr lvl="2"/>
            <a:r>
              <a:rPr lang="en-US" dirty="0" smtClean="0"/>
              <a:t>Special conditions for contractors</a:t>
            </a:r>
          </a:p>
          <a:p>
            <a:pPr lvl="2"/>
            <a:r>
              <a:rPr lang="en-US" dirty="0" smtClean="0"/>
              <a:t>Which lock and tag to use for LOTO</a:t>
            </a:r>
          </a:p>
          <a:p>
            <a:pPr lvl="2"/>
            <a:endParaRPr lang="en-US" sz="1000" dirty="0" smtClean="0"/>
          </a:p>
          <a:p>
            <a:pPr lvl="1"/>
            <a:r>
              <a:rPr lang="en-US" dirty="0"/>
              <a:t>W</a:t>
            </a:r>
            <a:r>
              <a:rPr lang="en-US" dirty="0" smtClean="0"/>
              <a:t>ork Orders</a:t>
            </a:r>
          </a:p>
          <a:p>
            <a:pPr lvl="2"/>
            <a:r>
              <a:rPr lang="en-US" dirty="0" smtClean="0"/>
              <a:t>LOTO steps printable with work orders</a:t>
            </a:r>
          </a:p>
          <a:p>
            <a:pPr lvl="1"/>
            <a:endParaRPr lang="en-US" sz="1800" dirty="0" smtClean="0"/>
          </a:p>
          <a:p>
            <a:pPr>
              <a:defRPr/>
            </a:pPr>
            <a:endParaRPr lang="en-US" b="0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7CAD-F829-4542-8031-C2F34169F4D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9" t="18285" r="51681" b="10953"/>
          <a:stretch/>
        </p:blipFill>
        <p:spPr bwMode="auto">
          <a:xfrm>
            <a:off x="6419850" y="1371600"/>
            <a:ext cx="26003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9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84188" y="1295400"/>
            <a:ext cx="84312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itchFamily="-8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Symbol" pitchFamily="18" charset="2"/>
              <a:buChar char="*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O</a:t>
            </a:r>
            <a:r>
              <a:rPr lang="en-US" sz="2000" b="1" dirty="0" smtClean="0"/>
              <a:t>bservation tools</a:t>
            </a:r>
          </a:p>
          <a:p>
            <a:pPr lvl="1"/>
            <a:r>
              <a:rPr lang="en-US" dirty="0" smtClean="0"/>
              <a:t>Observation checklist for use in the field</a:t>
            </a:r>
          </a:p>
          <a:p>
            <a:pPr lvl="1"/>
            <a:r>
              <a:rPr lang="en-US" dirty="0" smtClean="0"/>
              <a:t>Webpage available lab-wide for collecting observation information</a:t>
            </a:r>
          </a:p>
          <a:p>
            <a:pPr lvl="1"/>
            <a:r>
              <a:rPr lang="en-US" dirty="0" smtClean="0"/>
              <a:t>Database used for tracking and trending</a:t>
            </a:r>
          </a:p>
          <a:p>
            <a:pPr lvl="1"/>
            <a:r>
              <a:rPr lang="en-US" dirty="0" smtClean="0"/>
              <a:t>Reports </a:t>
            </a:r>
            <a:r>
              <a:rPr lang="en-US" dirty="0"/>
              <a:t>easily obtained </a:t>
            </a:r>
            <a:r>
              <a:rPr lang="en-US" dirty="0" smtClean="0"/>
              <a:t>for overall summary, individual reports and unsatisfactory </a:t>
            </a:r>
            <a:r>
              <a:rPr lang="en-US" dirty="0"/>
              <a:t>findings</a:t>
            </a:r>
          </a:p>
          <a:p>
            <a:pPr lvl="1"/>
            <a:endParaRPr lang="en-US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87325"/>
            <a:ext cx="8382000" cy="1090613"/>
          </a:xfrm>
        </p:spPr>
        <p:txBody>
          <a:bodyPr/>
          <a:lstStyle/>
          <a:p>
            <a:r>
              <a:rPr lang="en-US" altLang="en-US" dirty="0" smtClean="0"/>
              <a:t>Tools developed by LPWG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7CAD-F829-4542-8031-C2F34169F4D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13747" r="13848" b="42497"/>
          <a:stretch/>
        </p:blipFill>
        <p:spPr bwMode="auto">
          <a:xfrm>
            <a:off x="1484221" y="3657600"/>
            <a:ext cx="6431145" cy="2514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2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87325"/>
            <a:ext cx="8382000" cy="1090613"/>
          </a:xfrm>
        </p:spPr>
        <p:txBody>
          <a:bodyPr/>
          <a:lstStyle/>
          <a:p>
            <a:r>
              <a:rPr lang="en-US" altLang="en-US" dirty="0"/>
              <a:t>Tools developed </a:t>
            </a:r>
            <a:r>
              <a:rPr lang="en-US" altLang="en-US" dirty="0" smtClean="0"/>
              <a:t>by LPWG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4187" y="1304925"/>
            <a:ext cx="523081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itchFamily="-8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Symbol" pitchFamily="18" charset="2"/>
              <a:buChar char="*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Communication tool – Newsletter</a:t>
            </a:r>
          </a:p>
          <a:p>
            <a:endParaRPr lang="en-US" sz="1000" dirty="0" smtClean="0"/>
          </a:p>
          <a:p>
            <a:r>
              <a:rPr lang="en-US" sz="2000" dirty="0" smtClean="0"/>
              <a:t>Content Examples</a:t>
            </a:r>
          </a:p>
          <a:p>
            <a:pPr lvl="1"/>
            <a:r>
              <a:rPr lang="en-US" dirty="0" smtClean="0"/>
              <a:t>Summary of LOTO observations</a:t>
            </a:r>
            <a:endParaRPr lang="en-US" kern="0" dirty="0"/>
          </a:p>
          <a:p>
            <a:pPr lvl="1"/>
            <a:r>
              <a:rPr lang="en-US" kern="0" dirty="0" smtClean="0"/>
              <a:t>Noted items for improvement</a:t>
            </a:r>
          </a:p>
          <a:p>
            <a:pPr lvl="1"/>
            <a:r>
              <a:rPr lang="en-US" kern="0" dirty="0" smtClean="0"/>
              <a:t>Lessons Learned</a:t>
            </a:r>
          </a:p>
          <a:p>
            <a:pPr lvl="1"/>
            <a:r>
              <a:rPr lang="en-US" kern="0" dirty="0" smtClean="0"/>
              <a:t>Implementation Best Practices at BNL</a:t>
            </a:r>
          </a:p>
          <a:p>
            <a:pPr lvl="1"/>
            <a:r>
              <a:rPr lang="en-US" kern="0" dirty="0" smtClean="0"/>
              <a:t>LOTO Subject Area Updates</a:t>
            </a:r>
          </a:p>
          <a:p>
            <a:pPr lvl="1"/>
            <a:r>
              <a:rPr lang="en-US" kern="0" dirty="0" smtClean="0"/>
              <a:t>Worker Feedback</a:t>
            </a:r>
          </a:p>
          <a:p>
            <a:pPr lvl="1"/>
            <a:r>
              <a:rPr lang="en-US" kern="0" dirty="0" smtClean="0"/>
              <a:t>Q&amp;A</a:t>
            </a:r>
          </a:p>
          <a:p>
            <a:pPr lvl="1"/>
            <a:r>
              <a:rPr lang="en-US" dirty="0" smtClean="0"/>
              <a:t>Contact information of LPWG members</a:t>
            </a:r>
          </a:p>
          <a:p>
            <a:pPr lvl="1"/>
            <a:endParaRPr lang="en-US" sz="1000" dirty="0"/>
          </a:p>
          <a:p>
            <a:r>
              <a:rPr lang="en-US" sz="2000" dirty="0" smtClean="0"/>
              <a:t>Newsletter was noted as a Best Practice during a recent external LOTO review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7CAD-F829-4542-8031-C2F34169F4D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4" y="1304925"/>
            <a:ext cx="3259282" cy="421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Accident Reviews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Accident Reviews</Template>
  <TotalTime>7395</TotalTime>
  <Words>299</Words>
  <Application>Microsoft Office PowerPoint</Application>
  <PresentationFormat>On-screen Show (4:3)</PresentationFormat>
  <Paragraphs>67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2_Accident Reviews</vt:lpstr>
      <vt:lpstr>   LOTO Practices Working Group and LOTO Newsletters  </vt:lpstr>
      <vt:lpstr>LPWG Structure </vt:lpstr>
      <vt:lpstr>LPWG Meetings </vt:lpstr>
      <vt:lpstr>Tools developed by LPWG</vt:lpstr>
      <vt:lpstr>Tools developed by LPWG</vt:lpstr>
      <vt:lpstr>Tools developed by LPWG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swiley</dc:creator>
  <cp:lastModifiedBy>Andersen</cp:lastModifiedBy>
  <cp:revision>129</cp:revision>
  <cp:lastPrinted>2013-12-12T20:09:48Z</cp:lastPrinted>
  <dcterms:created xsi:type="dcterms:W3CDTF">2012-02-27T15:23:52Z</dcterms:created>
  <dcterms:modified xsi:type="dcterms:W3CDTF">2017-04-19T17:58:37Z</dcterms:modified>
</cp:coreProperties>
</file>