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4"/>
    <p:sldMasterId id="2147483728" r:id="rId5"/>
    <p:sldMasterId id="2147483752" r:id="rId6"/>
  </p:sldMasterIdLst>
  <p:notesMasterIdLst>
    <p:notesMasterId r:id="rId11"/>
  </p:notesMasterIdLst>
  <p:handoutMasterIdLst>
    <p:handoutMasterId r:id="rId12"/>
  </p:handoutMasterIdLst>
  <p:sldIdLst>
    <p:sldId id="280" r:id="rId7"/>
    <p:sldId id="281" r:id="rId8"/>
    <p:sldId id="278" r:id="rId9"/>
    <p:sldId id="28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66">
          <p15:clr>
            <a:srgbClr val="A4A3A4"/>
          </p15:clr>
        </p15:guide>
        <p15:guide id="2" orient="horz" pos="3889">
          <p15:clr>
            <a:srgbClr val="A4A3A4"/>
          </p15:clr>
        </p15:guide>
        <p15:guide id="3" orient="horz" pos="2381">
          <p15:clr>
            <a:srgbClr val="A4A3A4"/>
          </p15:clr>
        </p15:guide>
        <p15:guide id="4" orient="horz" pos="1622">
          <p15:clr>
            <a:srgbClr val="A4A3A4"/>
          </p15:clr>
        </p15:guide>
        <p15:guide id="5" orient="horz" pos="3138">
          <p15:clr>
            <a:srgbClr val="A4A3A4"/>
          </p15:clr>
        </p15:guide>
        <p15:guide id="6" pos="2880">
          <p15:clr>
            <a:srgbClr val="A4A3A4"/>
          </p15:clr>
        </p15:guide>
        <p15:guide id="7" pos="287">
          <p15:clr>
            <a:srgbClr val="A4A3A4"/>
          </p15:clr>
        </p15:guide>
        <p15:guide id="8" pos="5473">
          <p15:clr>
            <a:srgbClr val="A4A3A4"/>
          </p15:clr>
        </p15:guide>
        <p15:guide id="9" pos="1586">
          <p15:clr>
            <a:srgbClr val="A4A3A4"/>
          </p15:clr>
        </p15:guide>
        <p15:guide id="10" pos="41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7022"/>
    <a:srgbClr val="D27122"/>
    <a:srgbClr val="CE5F20"/>
    <a:srgbClr val="822C1F"/>
    <a:srgbClr val="DF9423"/>
    <a:srgbClr val="BA5E23"/>
    <a:srgbClr val="D47228"/>
    <a:srgbClr val="C45927"/>
    <a:srgbClr val="707276"/>
    <a:srgbClr val="D57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96" y="-48"/>
      </p:cViewPr>
      <p:guideLst>
        <p:guide orient="horz" pos="866"/>
        <p:guide orient="horz" pos="3889"/>
        <p:guide orient="horz" pos="2381"/>
        <p:guide orient="horz" pos="1622"/>
        <p:guide orient="horz" pos="3138"/>
        <p:guide pos="2880"/>
        <p:guide pos="287"/>
        <p:guide pos="5473"/>
        <p:guide pos="1586"/>
        <p:guide pos="41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0A31A-19FD-E948-84FE-618494EECCDF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CE1B3-C980-6846-8849-6B0FF407A7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663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DB9A1-F6A1-9D40-82E7-3633A601FD23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5324A-0D9B-9A43-AE72-6DBF24439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889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5324A-0D9B-9A43-AE72-6DBF2443962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342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1828800"/>
          </a:xfrm>
          <a:noFill/>
          <a:ln w="25400">
            <a:noFill/>
          </a:ln>
          <a:effectLst/>
        </p:spPr>
        <p:txBody>
          <a:bodyPr lIns="274320" tIns="274320" rIns="274320" bIns="274320" anchor="ctr">
            <a:noAutofit/>
          </a:bodyPr>
          <a:lstStyle>
            <a:lvl1pPr algn="l">
              <a:defRPr sz="4400" b="1"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0" y="4800600"/>
            <a:ext cx="8595360" cy="457200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7072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Presenter </a:t>
            </a:r>
            <a:r>
              <a:rPr lang="en-US" dirty="0" err="1" smtClean="0"/>
              <a:t>Name(S</a:t>
            </a:r>
            <a:r>
              <a:rPr lang="en-US" dirty="0" smtClean="0"/>
              <a:t>)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" y="5257800"/>
            <a:ext cx="8595360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presenter organization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" y="5540477"/>
            <a:ext cx="8595360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presentation event or location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320" y="6400800"/>
            <a:ext cx="825500" cy="2286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769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600200"/>
            <a:ext cx="8595360" cy="36576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5486400"/>
            <a:ext cx="859536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463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734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1828800"/>
          </a:xfrm>
          <a:prstGeom prst="rect">
            <a:avLst/>
          </a:prstGeom>
          <a:noFill/>
          <a:ln w="25400">
            <a:noFill/>
          </a:ln>
          <a:effectLst/>
        </p:spPr>
        <p:txBody>
          <a:bodyPr lIns="274320" tIns="274320" rIns="274320" bIns="274320" anchor="ctr">
            <a:no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320" y="6400800"/>
            <a:ext cx="825500" cy="228600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0" y="4800600"/>
            <a:ext cx="8595360" cy="457200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Presenter </a:t>
            </a:r>
            <a:r>
              <a:rPr lang="en-US" dirty="0" err="1" smtClean="0"/>
              <a:t>Name(S</a:t>
            </a:r>
            <a:r>
              <a:rPr lang="en-US" dirty="0" smtClean="0"/>
              <a:t>)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" y="5257800"/>
            <a:ext cx="8595360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presenter organization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" y="5540477"/>
            <a:ext cx="8595360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presentation event or location</a:t>
            </a:r>
          </a:p>
        </p:txBody>
      </p:sp>
    </p:spTree>
    <p:extLst>
      <p:ext uri="{BB962C8B-B14F-4D97-AF65-F5344CB8AC3E}">
        <p14:creationId xmlns:p14="http://schemas.microsoft.com/office/powerpoint/2010/main" val="316991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274320" y="1600200"/>
            <a:ext cx="859536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4356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sz="half" idx="13"/>
          </p:nvPr>
        </p:nvSpPr>
        <p:spPr>
          <a:xfrm>
            <a:off x="475488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985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9" name="Content Placeholder 2"/>
          <p:cNvSpPr>
            <a:spLocks noGrp="1"/>
          </p:cNvSpPr>
          <p:nvPr>
            <p:ph sz="half" idx="13"/>
          </p:nvPr>
        </p:nvSpPr>
        <p:spPr>
          <a:xfrm>
            <a:off x="27432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Content Placeholder 2"/>
          <p:cNvSpPr>
            <a:spLocks noGrp="1"/>
          </p:cNvSpPr>
          <p:nvPr>
            <p:ph sz="half" idx="14"/>
          </p:nvPr>
        </p:nvSpPr>
        <p:spPr>
          <a:xfrm>
            <a:off x="475488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287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600200"/>
            <a:ext cx="8595360" cy="36576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5486400"/>
            <a:ext cx="859536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9625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473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74320" y="1600200"/>
            <a:ext cx="859536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937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3"/>
          </p:nvPr>
        </p:nvSpPr>
        <p:spPr>
          <a:xfrm>
            <a:off x="27432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4"/>
          </p:nvPr>
        </p:nvSpPr>
        <p:spPr>
          <a:xfrm>
            <a:off x="475488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74320" y="1600200"/>
            <a:ext cx="859536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9570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3"/>
          </p:nvPr>
        </p:nvSpPr>
        <p:spPr>
          <a:xfrm>
            <a:off x="27432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14"/>
          </p:nvPr>
        </p:nvSpPr>
        <p:spPr>
          <a:xfrm>
            <a:off x="475488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944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600200"/>
            <a:ext cx="8595360" cy="36576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5486400"/>
            <a:ext cx="859536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0055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400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1828800"/>
          </a:xfrm>
          <a:prstGeom prst="rect">
            <a:avLst/>
          </a:prstGeom>
          <a:noFill/>
          <a:ln w="25400">
            <a:noFill/>
          </a:ln>
          <a:effectLst/>
        </p:spPr>
        <p:txBody>
          <a:bodyPr lIns="274320" tIns="274320" rIns="274320" bIns="274320" anchor="ctr">
            <a:noAutofit/>
          </a:bodyPr>
          <a:lstStyle>
            <a:lvl1pPr algn="l">
              <a:defRPr sz="4400" b="1"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0" y="4800600"/>
            <a:ext cx="8595360" cy="457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7072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Presenter </a:t>
            </a:r>
            <a:r>
              <a:rPr lang="en-US" dirty="0" err="1" smtClean="0"/>
              <a:t>Name(S</a:t>
            </a:r>
            <a:r>
              <a:rPr lang="en-US" dirty="0" smtClean="0"/>
              <a:t>)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" y="5257800"/>
            <a:ext cx="8595360" cy="274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presenter organization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" y="5540477"/>
            <a:ext cx="8595360" cy="274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presentation event or location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320" y="6400800"/>
            <a:ext cx="825500" cy="228600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178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74320" y="1600200"/>
            <a:ext cx="859536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6425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3"/>
          </p:nvPr>
        </p:nvSpPr>
        <p:spPr>
          <a:xfrm>
            <a:off x="475488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386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>
            <a:spLocks noGrp="1"/>
          </p:cNvSpPr>
          <p:nvPr>
            <p:ph sz="half" idx="13"/>
          </p:nvPr>
        </p:nvSpPr>
        <p:spPr>
          <a:xfrm>
            <a:off x="27432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14"/>
          </p:nvPr>
        </p:nvSpPr>
        <p:spPr>
          <a:xfrm>
            <a:off x="475488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238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600200"/>
            <a:ext cx="8595360" cy="36576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5486400"/>
            <a:ext cx="859536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6413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076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3"/>
          </p:nvPr>
        </p:nvSpPr>
        <p:spPr>
          <a:xfrm>
            <a:off x="475488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5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>
            <a:spLocks noGrp="1"/>
          </p:cNvSpPr>
          <p:nvPr>
            <p:ph sz="half" idx="13"/>
          </p:nvPr>
        </p:nvSpPr>
        <p:spPr>
          <a:xfrm>
            <a:off x="27432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sz="half" idx="14"/>
          </p:nvPr>
        </p:nvSpPr>
        <p:spPr>
          <a:xfrm>
            <a:off x="475488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7408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600200"/>
            <a:ext cx="8595360" cy="36576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5486400"/>
            <a:ext cx="859536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1300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945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74320" y="1600200"/>
            <a:ext cx="8595360" cy="4572000"/>
          </a:xfrm>
        </p:spPr>
        <p:txBody>
          <a:bodyPr lIns="0" tIns="0" rIns="0" bIns="0">
            <a:spAutoFit/>
          </a:bodyPr>
          <a:lstStyle>
            <a:lvl1pPr>
              <a:defRPr sz="2000">
                <a:solidFill>
                  <a:srgbClr val="242424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42424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242424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242424"/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rgbClr val="242424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591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3"/>
          </p:nvPr>
        </p:nvSpPr>
        <p:spPr>
          <a:xfrm>
            <a:off x="475488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71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4"/>
          </p:nvPr>
        </p:nvSpPr>
        <p:spPr>
          <a:xfrm>
            <a:off x="27432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sz="half" idx="15"/>
          </p:nvPr>
        </p:nvSpPr>
        <p:spPr>
          <a:xfrm>
            <a:off x="475488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376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8.jp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9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latinum_PowerPoint_Background_08-19-201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8595360" cy="457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24344" y="219456"/>
            <a:ext cx="1600200" cy="8128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04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4" r:id="rId3"/>
    <p:sldLayoutId id="2147483715" r:id="rId4"/>
    <p:sldLayoutId id="2147483716" r:id="rId5"/>
    <p:sldLayoutId id="2147483717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rgbClr val="CC702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2000" kern="1200">
          <a:solidFill>
            <a:schemeClr val="accent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16"/>
        </a:buBlip>
        <a:defRPr sz="1800" kern="1200">
          <a:solidFill>
            <a:schemeClr val="accent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1600" kern="1200">
          <a:solidFill>
            <a:schemeClr val="accent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8"/>
        </a:buBlip>
        <a:defRPr sz="1400" kern="1200">
          <a:solidFill>
            <a:schemeClr val="accent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1400" kern="1200">
          <a:solidFill>
            <a:schemeClr val="accent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ilver_PowerPoint_Background_08-19-201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8595360" cy="457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18623" y="219456"/>
            <a:ext cx="16002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1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40" r:id="rId3"/>
    <p:sldLayoutId id="2147483741" r:id="rId4"/>
    <p:sldLayoutId id="2147483742" r:id="rId5"/>
    <p:sldLayoutId id="2147483743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2000" kern="1200">
          <a:solidFill>
            <a:srgbClr val="242424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16"/>
        </a:buBlip>
        <a:defRPr sz="1800" kern="1200">
          <a:solidFill>
            <a:srgbClr val="242424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1600" kern="1200">
          <a:solidFill>
            <a:srgbClr val="242424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8"/>
        </a:buBlip>
        <a:defRPr sz="1400" kern="1200">
          <a:solidFill>
            <a:srgbClr val="242424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1400" kern="1200">
          <a:solidFill>
            <a:srgbClr val="242424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8595360" cy="457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4344" y="219456"/>
            <a:ext cx="16002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rgbClr val="CC702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9"/>
        </a:buBlip>
        <a:defRPr sz="2000" kern="1200">
          <a:solidFill>
            <a:srgbClr val="242424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10"/>
        </a:buBlip>
        <a:defRPr sz="1800" kern="1200">
          <a:solidFill>
            <a:srgbClr val="242424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1"/>
        </a:buBlip>
        <a:defRPr sz="1600" kern="1200">
          <a:solidFill>
            <a:srgbClr val="242424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2"/>
        </a:buBlip>
        <a:defRPr sz="1400" kern="1200">
          <a:solidFill>
            <a:srgbClr val="242424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9"/>
        </a:buBlip>
        <a:defRPr sz="1400" kern="1200">
          <a:solidFill>
            <a:srgbClr val="242424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NNL_Title_Background_v10_Sil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228672"/>
            <a:ext cx="9144000" cy="2400657"/>
          </a:xfrm>
        </p:spPr>
        <p:txBody>
          <a:bodyPr/>
          <a:lstStyle/>
          <a:p>
            <a:pPr algn="ctr">
              <a:tabLst>
                <a:tab pos="684213" algn="l"/>
              </a:tabLst>
            </a:pPr>
            <a:r>
              <a:rPr lang="en-US" sz="3200" dirty="0" smtClean="0"/>
              <a:t>Negative Trends in Lock out – Tag out</a:t>
            </a:r>
            <a:br>
              <a:rPr lang="en-US" sz="3200" dirty="0" smtClean="0"/>
            </a:br>
            <a:r>
              <a:rPr lang="en-US" sz="3200" dirty="0" smtClean="0"/>
              <a:t>Precursors to a “Bad Day” Event</a:t>
            </a:r>
            <a:endParaRPr lang="en-US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4536000"/>
            <a:ext cx="8229600" cy="721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2017 NLDC ES&amp;H Working </a:t>
            </a:r>
            <a:r>
              <a:rPr lang="en-US" dirty="0" smtClean="0"/>
              <a:t>Group Meeting</a:t>
            </a:r>
          </a:p>
          <a:p>
            <a:endParaRPr lang="en-US" smtClean="0"/>
          </a:p>
          <a:p>
            <a:r>
              <a:rPr lang="en-US" smtClean="0"/>
              <a:t>Eric </a:t>
            </a:r>
            <a:r>
              <a:rPr lang="en-US" dirty="0" smtClean="0"/>
              <a:t>G. Damberg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38150" y="5257800"/>
            <a:ext cx="8431530" cy="274320"/>
          </a:xfrm>
        </p:spPr>
        <p:txBody>
          <a:bodyPr/>
          <a:lstStyle/>
          <a:p>
            <a:r>
              <a:rPr lang="en-US" dirty="0" smtClean="0"/>
              <a:t>Worker Safety &amp; Health Division Manager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85775" y="5540477"/>
            <a:ext cx="8383904" cy="274320"/>
          </a:xfrm>
        </p:spPr>
        <p:txBody>
          <a:bodyPr/>
          <a:lstStyle/>
          <a:p>
            <a:r>
              <a:rPr lang="en-US" dirty="0" smtClean="0"/>
              <a:t>April 2017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November 15, 2016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722D57-58D6-9447-A6D5-A97F6C35A8F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0482" y="128766"/>
            <a:ext cx="1444752" cy="72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2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34590" y="248874"/>
            <a:ext cx="4674870" cy="868680"/>
          </a:xfrm>
        </p:spPr>
        <p:txBody>
          <a:bodyPr/>
          <a:lstStyle/>
          <a:p>
            <a:pPr algn="ctr"/>
            <a:r>
              <a:rPr lang="en-US" dirty="0" smtClean="0"/>
              <a:t>Hazardous Energy Control</a:t>
            </a:r>
            <a:br>
              <a:rPr lang="en-US" dirty="0" smtClean="0"/>
            </a:br>
            <a:r>
              <a:rPr lang="en-US" dirty="0" smtClean="0"/>
              <a:t>(aka Lock out – Tag out)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5750" y="2257425"/>
            <a:ext cx="8755380" cy="1477328"/>
          </a:xfrm>
        </p:spPr>
        <p:txBody>
          <a:bodyPr/>
          <a:lstStyle/>
          <a:p>
            <a:pPr lvl="0"/>
            <a:r>
              <a:rPr lang="en-US" sz="2400" dirty="0" smtClean="0"/>
              <a:t>Since May 2016 PNNL has reported 8 occurrences where staff failed to correctly implement LOTO</a:t>
            </a:r>
          </a:p>
          <a:p>
            <a:pPr lvl="1"/>
            <a:r>
              <a:rPr lang="en-US" sz="2000" dirty="0" smtClean="0"/>
              <a:t>Four (4) occurrences in R&amp;D (Pressure &amp; Mechanical Hazards)</a:t>
            </a:r>
          </a:p>
          <a:p>
            <a:pPr lvl="1"/>
            <a:r>
              <a:rPr lang="en-US" sz="2000" dirty="0" smtClean="0"/>
              <a:t>Four (4) occurrences in F&amp;O (Electrical, Pressure, Ventilation</a:t>
            </a:r>
            <a:r>
              <a:rPr lang="en-US" sz="2000" dirty="0"/>
              <a:t>)</a:t>
            </a:r>
            <a:r>
              <a:rPr lang="en-US" sz="2000" dirty="0" smtClean="0"/>
              <a:t> </a:t>
            </a:r>
          </a:p>
        </p:txBody>
      </p:sp>
      <p:pic>
        <p:nvPicPr>
          <p:cNvPr id="7" name="Picture 6" descr="C:\Users\d37991\AppData\Local\Microsoft\Windows\Temporary Internet Files\Content.Outlook\E6XV7LSA\Steam Valve As Foun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3" t="22235" r="-331" b="1412"/>
          <a:stretch/>
        </p:blipFill>
        <p:spPr bwMode="auto">
          <a:xfrm>
            <a:off x="285750" y="233861"/>
            <a:ext cx="2298522" cy="17759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4048125"/>
            <a:ext cx="9144000" cy="954107"/>
          </a:xfrm>
          <a:prstGeom prst="rect">
            <a:avLst/>
          </a:prstGeom>
          <a:solidFill>
            <a:srgbClr val="CC702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1"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MUST improve our performance in this area </a:t>
            </a:r>
          </a:p>
          <a:p>
            <a:pPr lvl="1"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prevent a “bad day” event at PNNL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514351" y="5277535"/>
            <a:ext cx="78581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PNNL Program is Compliant – Staff behavior is the greatest barer to improve performance  </a:t>
            </a:r>
          </a:p>
        </p:txBody>
      </p:sp>
    </p:spTree>
    <p:extLst>
      <p:ext uri="{BB962C8B-B14F-4D97-AF65-F5344CB8AC3E}">
        <p14:creationId xmlns:p14="http://schemas.microsoft.com/office/powerpoint/2010/main" val="151235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 Out Tag Out Common Causes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029767"/>
              </p:ext>
            </p:extLst>
          </p:nvPr>
        </p:nvGraphicFramePr>
        <p:xfrm>
          <a:off x="260350" y="2281745"/>
          <a:ext cx="8594725" cy="3120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94725"/>
              </a:tblGrid>
              <a:tr h="1031132">
                <a:tc>
                  <a:txBody>
                    <a:bodyPr/>
                    <a:lstStyle/>
                    <a:p>
                      <a:pPr marL="0" marR="311150" lvl="0" indent="0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900"/>
                        <a:buFont typeface="+mj-lt"/>
                        <a:buNone/>
                      </a:pPr>
                      <a:r>
                        <a:rPr lang="en-US" sz="2000" dirty="0" smtClean="0">
                          <a:effectLst/>
                        </a:rPr>
                        <a:t>Personnel </a:t>
                      </a:r>
                      <a:r>
                        <a:rPr lang="en-US" sz="2000" dirty="0">
                          <a:effectLst/>
                        </a:rPr>
                        <a:t>made incorrect assumptions regarding the specific LOTO requirement that governed the work.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14" marR="62214" marT="0" marB="0" anchor="ctr"/>
                </a:tc>
              </a:tr>
              <a:tr h="992220">
                <a:tc>
                  <a:txBody>
                    <a:bodyPr/>
                    <a:lstStyle/>
                    <a:p>
                      <a:pPr marL="0" marR="311150" lvl="0" indent="0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900"/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</a:rPr>
                        <a:t>Personnel knowledgeable and experienced in LOTO incorrectly executed a LOTO work evolution. (e.g. inattention to detail)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14" marR="62214" marT="0" marB="0" anchor="ctr"/>
                </a:tc>
              </a:tr>
              <a:tr h="804153">
                <a:tc>
                  <a:txBody>
                    <a:bodyPr/>
                    <a:lstStyle/>
                    <a:p>
                      <a:pPr marL="0" marR="311150" lvl="0" indent="0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900"/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</a:rPr>
                        <a:t>Organizational practices related to operational discipline (e.g. second check, self-check, questioning attitude) did not identify and correct LOTO execution errors in a timely manner prior to performing work.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14" marR="62214" marT="0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3351" y="1435874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Bob McCallum facilitated a review of 10 LOTO events from Jan 2014 through December 2016 – the following common causes were identified: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33351" y="5686408"/>
            <a:ext cx="8848724" cy="707886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Actions are underway to change the culture and behaviors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necessary to improve operational discipline and LOTO execution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01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4319" y="201168"/>
            <a:ext cx="6993256" cy="868680"/>
          </a:xfrm>
        </p:spPr>
        <p:txBody>
          <a:bodyPr/>
          <a:lstStyle/>
          <a:p>
            <a:r>
              <a:rPr lang="en-US" dirty="0" smtClean="0"/>
              <a:t>Additional Actions to Change Staff behavior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2420" y="1381125"/>
            <a:ext cx="8595360" cy="4893647"/>
          </a:xfrm>
        </p:spPr>
        <p:txBody>
          <a:bodyPr/>
          <a:lstStyle/>
          <a:p>
            <a:r>
              <a:rPr lang="en-US" dirty="0" smtClean="0"/>
              <a:t>Management Engagement / Assurance:</a:t>
            </a:r>
          </a:p>
          <a:p>
            <a:pPr lvl="1"/>
            <a:r>
              <a:rPr lang="en-US" dirty="0"/>
              <a:t>Establish </a:t>
            </a:r>
            <a:r>
              <a:rPr lang="en-US" dirty="0" smtClean="0"/>
              <a:t>guidance </a:t>
            </a:r>
            <a:r>
              <a:rPr lang="en-US" dirty="0"/>
              <a:t>and </a:t>
            </a:r>
            <a:r>
              <a:rPr lang="en-US" dirty="0" smtClean="0"/>
              <a:t>tools to </a:t>
            </a:r>
            <a:r>
              <a:rPr lang="en-US" u="sng" dirty="0" smtClean="0"/>
              <a:t>improve quality </a:t>
            </a:r>
            <a:r>
              <a:rPr lang="en-US" u="sng" dirty="0"/>
              <a:t>of management observations</a:t>
            </a:r>
            <a:r>
              <a:rPr lang="en-US" dirty="0"/>
              <a:t> with respect to Hazardous Energy </a:t>
            </a:r>
            <a:r>
              <a:rPr lang="en-US" dirty="0" smtClean="0"/>
              <a:t>Control</a:t>
            </a:r>
          </a:p>
          <a:p>
            <a:pPr lvl="1"/>
            <a:r>
              <a:rPr lang="en-US" dirty="0"/>
              <a:t>Develop a </a:t>
            </a:r>
            <a:r>
              <a:rPr lang="en-US" dirty="0" smtClean="0"/>
              <a:t>method </a:t>
            </a:r>
            <a:r>
              <a:rPr lang="en-US" dirty="0"/>
              <a:t>of </a:t>
            </a:r>
            <a:r>
              <a:rPr lang="en-US" dirty="0" smtClean="0"/>
              <a:t>analyzing reportable events to </a:t>
            </a:r>
            <a:r>
              <a:rPr lang="en-US" u="sng" dirty="0" smtClean="0"/>
              <a:t>identify trends </a:t>
            </a:r>
            <a:r>
              <a:rPr lang="en-US" dirty="0" smtClean="0"/>
              <a:t>associated with Operational </a:t>
            </a:r>
            <a:r>
              <a:rPr lang="en-US" dirty="0"/>
              <a:t>Discipline and Hazardous </a:t>
            </a:r>
            <a:r>
              <a:rPr lang="en-US" dirty="0" smtClean="0"/>
              <a:t>Recognition</a:t>
            </a:r>
          </a:p>
          <a:p>
            <a:pPr lvl="1"/>
            <a:r>
              <a:rPr lang="en-US" dirty="0"/>
              <a:t>Develop method to verify </a:t>
            </a:r>
            <a:r>
              <a:rPr lang="en-US" dirty="0" smtClean="0"/>
              <a:t>that non-LOTO </a:t>
            </a:r>
            <a:r>
              <a:rPr lang="en-US" dirty="0"/>
              <a:t>trained staff members, </a:t>
            </a:r>
            <a:r>
              <a:rPr lang="en-US" u="sng" dirty="0"/>
              <a:t>are not conducting work</a:t>
            </a:r>
            <a:r>
              <a:rPr lang="en-US" dirty="0"/>
              <a:t> that requires hazardous energy control</a:t>
            </a:r>
            <a:endParaRPr lang="en-US" dirty="0" smtClean="0"/>
          </a:p>
          <a:p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Develop and deliver </a:t>
            </a:r>
            <a:r>
              <a:rPr lang="en-US" u="sng" dirty="0" smtClean="0"/>
              <a:t>LOTO practical training </a:t>
            </a:r>
            <a:r>
              <a:rPr lang="en-US" dirty="0" smtClean="0"/>
              <a:t>for Authorized Workers </a:t>
            </a:r>
            <a:r>
              <a:rPr lang="en-US" dirty="0"/>
              <a:t>that </a:t>
            </a:r>
            <a:r>
              <a:rPr lang="en-US" dirty="0" smtClean="0"/>
              <a:t>communicates expectations </a:t>
            </a:r>
            <a:r>
              <a:rPr lang="en-US" dirty="0"/>
              <a:t>for </a:t>
            </a:r>
            <a:r>
              <a:rPr lang="en-US" dirty="0" smtClean="0"/>
              <a:t>operational discipline</a:t>
            </a:r>
          </a:p>
          <a:p>
            <a:pPr lvl="1"/>
            <a:r>
              <a:rPr lang="en-US" dirty="0" smtClean="0"/>
              <a:t>Raise </a:t>
            </a:r>
            <a:r>
              <a:rPr lang="en-US" dirty="0"/>
              <a:t>Awareness for </a:t>
            </a:r>
            <a:r>
              <a:rPr lang="en-US" u="sng" dirty="0"/>
              <a:t>non-LOTO trained S</a:t>
            </a:r>
            <a:r>
              <a:rPr lang="en-US" u="sng" dirty="0" smtClean="0"/>
              <a:t>taff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Further </a:t>
            </a:r>
            <a:r>
              <a:rPr lang="en-US" dirty="0"/>
              <a:t>guidance to staff to identify when LOTO is </a:t>
            </a:r>
            <a:r>
              <a:rPr lang="en-US" dirty="0" smtClean="0"/>
              <a:t>needed</a:t>
            </a:r>
          </a:p>
          <a:p>
            <a:pPr lvl="2"/>
            <a:r>
              <a:rPr lang="en-US" dirty="0" smtClean="0"/>
              <a:t>Emphasize </a:t>
            </a:r>
            <a:r>
              <a:rPr lang="en-US" dirty="0"/>
              <a:t>the importance of Hazard Recognition, LOTO Controls and when / why controls are required to be </a:t>
            </a:r>
            <a:r>
              <a:rPr lang="en-US" dirty="0" smtClean="0"/>
              <a:t>implemented</a:t>
            </a:r>
          </a:p>
          <a:p>
            <a:pPr lvl="1"/>
            <a:r>
              <a:rPr lang="en-US" dirty="0" smtClean="0"/>
              <a:t>Evaluate need for unique Controlling Organization training for staff </a:t>
            </a:r>
            <a:r>
              <a:rPr lang="en-US" dirty="0"/>
              <a:t>who prepare written instructions for LOTO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702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NNL Platinum Theme">
  <a:themeElements>
    <a:clrScheme name="PNNL v1">
      <a:dk1>
        <a:srgbClr val="707276"/>
      </a:dk1>
      <a:lt1>
        <a:srgbClr val="FFFFFF"/>
      </a:lt1>
      <a:dk2>
        <a:srgbClr val="D57500"/>
      </a:dk2>
      <a:lt2>
        <a:srgbClr val="B2B3B5"/>
      </a:lt2>
      <a:accent1>
        <a:srgbClr val="A83C0F"/>
      </a:accent1>
      <a:accent2>
        <a:srgbClr val="242424"/>
      </a:accent2>
      <a:accent3>
        <a:srgbClr val="F1AB00"/>
      </a:accent3>
      <a:accent4>
        <a:srgbClr val="007229"/>
      </a:accent4>
      <a:accent5>
        <a:srgbClr val="C10435"/>
      </a:accent5>
      <a:accent6>
        <a:srgbClr val="007FAC"/>
      </a:accent6>
      <a:hlink>
        <a:srgbClr val="003698"/>
      </a:hlink>
      <a:folHlink>
        <a:srgbClr val="8A075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NNL Silver Theme">
  <a:themeElements>
    <a:clrScheme name="PNNL v1">
      <a:dk1>
        <a:srgbClr val="707276"/>
      </a:dk1>
      <a:lt1>
        <a:srgbClr val="FFFFFF"/>
      </a:lt1>
      <a:dk2>
        <a:srgbClr val="D57500"/>
      </a:dk2>
      <a:lt2>
        <a:srgbClr val="B2B3B5"/>
      </a:lt2>
      <a:accent1>
        <a:srgbClr val="A83C0F"/>
      </a:accent1>
      <a:accent2>
        <a:srgbClr val="242424"/>
      </a:accent2>
      <a:accent3>
        <a:srgbClr val="F1AB00"/>
      </a:accent3>
      <a:accent4>
        <a:srgbClr val="007229"/>
      </a:accent4>
      <a:accent5>
        <a:srgbClr val="C10435"/>
      </a:accent5>
      <a:accent6>
        <a:srgbClr val="007FAC"/>
      </a:accent6>
      <a:hlink>
        <a:srgbClr val="003698"/>
      </a:hlink>
      <a:folHlink>
        <a:srgbClr val="8A075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NNL White Theme">
  <a:themeElements>
    <a:clrScheme name="PNNL v1">
      <a:dk1>
        <a:srgbClr val="707276"/>
      </a:dk1>
      <a:lt1>
        <a:srgbClr val="FFFFFF"/>
      </a:lt1>
      <a:dk2>
        <a:srgbClr val="D57500"/>
      </a:dk2>
      <a:lt2>
        <a:srgbClr val="B2B3B5"/>
      </a:lt2>
      <a:accent1>
        <a:srgbClr val="A83C0F"/>
      </a:accent1>
      <a:accent2>
        <a:srgbClr val="242424"/>
      </a:accent2>
      <a:accent3>
        <a:srgbClr val="F1AB00"/>
      </a:accent3>
      <a:accent4>
        <a:srgbClr val="007229"/>
      </a:accent4>
      <a:accent5>
        <a:srgbClr val="C10435"/>
      </a:accent5>
      <a:accent6>
        <a:srgbClr val="007FAC"/>
      </a:accent6>
      <a:hlink>
        <a:srgbClr val="003698"/>
      </a:hlink>
      <a:folHlink>
        <a:srgbClr val="8A075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06D3F8-3F10-4EC3-BBBB-8E098CDDCD07}">
  <ds:schemaRefs>
    <ds:schemaRef ds:uri="http://purl.org/dc/terms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CBC7C9E-719C-4659-ACBA-7043ECEE8E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8D7CBD-C8A7-44F0-A627-190DE9DEDE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PNNL_Presentation_Template_01-21-2012.potx</Template>
  <TotalTime>11726</TotalTime>
  <Words>358</Words>
  <Application>Microsoft Office PowerPoint</Application>
  <PresentationFormat>On-screen Show (4:3)</PresentationFormat>
  <Paragraphs>37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PNNL Platinum Theme</vt:lpstr>
      <vt:lpstr>PNNL Silver Theme</vt:lpstr>
      <vt:lpstr>PNNL White Theme</vt:lpstr>
      <vt:lpstr>Negative Trends in Lock out – Tag out Precursors to a “Bad Day” Event</vt:lpstr>
      <vt:lpstr>Hazardous Energy Control (aka Lock out – Tag out)</vt:lpstr>
      <vt:lpstr>Lock Out Tag Out Common Causes</vt:lpstr>
      <vt:lpstr>Additional Actions to Change Staff behavior</vt:lpstr>
    </vt:vector>
  </TitlesOfParts>
  <Company>Pacific Northwest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DeGraaf</dc:creator>
  <cp:lastModifiedBy>Andersen</cp:lastModifiedBy>
  <cp:revision>85</cp:revision>
  <dcterms:created xsi:type="dcterms:W3CDTF">2011-07-01T00:09:34Z</dcterms:created>
  <dcterms:modified xsi:type="dcterms:W3CDTF">2017-04-24T13:04:05Z</dcterms:modified>
</cp:coreProperties>
</file>