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  <p:sldMasterId id="2147483728" r:id="rId5"/>
    <p:sldMasterId id="2147483752" r:id="rId6"/>
    <p:sldMasterId id="2147483762" r:id="rId7"/>
  </p:sldMasterIdLst>
  <p:notesMasterIdLst>
    <p:notesMasterId r:id="rId28"/>
  </p:notesMasterIdLst>
  <p:handoutMasterIdLst>
    <p:handoutMasterId r:id="rId29"/>
  </p:handoutMasterIdLst>
  <p:sldIdLst>
    <p:sldId id="272" r:id="rId8"/>
    <p:sldId id="284" r:id="rId9"/>
    <p:sldId id="282" r:id="rId10"/>
    <p:sldId id="283" r:id="rId11"/>
    <p:sldId id="290" r:id="rId12"/>
    <p:sldId id="286" r:id="rId13"/>
    <p:sldId id="287" r:id="rId14"/>
    <p:sldId id="288" r:id="rId15"/>
    <p:sldId id="285" r:id="rId16"/>
    <p:sldId id="291" r:id="rId17"/>
    <p:sldId id="289" r:id="rId18"/>
    <p:sldId id="280" r:id="rId19"/>
    <p:sldId id="292" r:id="rId20"/>
    <p:sldId id="293" r:id="rId21"/>
    <p:sldId id="294" r:id="rId22"/>
    <p:sldId id="295" r:id="rId23"/>
    <p:sldId id="298" r:id="rId24"/>
    <p:sldId id="296" r:id="rId25"/>
    <p:sldId id="297" r:id="rId26"/>
    <p:sldId id="29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66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81">
          <p15:clr>
            <a:srgbClr val="A4A3A4"/>
          </p15:clr>
        </p15:guide>
        <p15:guide id="4" orient="horz" pos="1622">
          <p15:clr>
            <a:srgbClr val="A4A3A4"/>
          </p15:clr>
        </p15:guide>
        <p15:guide id="5" orient="horz" pos="3138">
          <p15:clr>
            <a:srgbClr val="A4A3A4"/>
          </p15:clr>
        </p15:guide>
        <p15:guide id="6" pos="2880">
          <p15:clr>
            <a:srgbClr val="A4A3A4"/>
          </p15:clr>
        </p15:guide>
        <p15:guide id="7" pos="287">
          <p15:clr>
            <a:srgbClr val="A4A3A4"/>
          </p15:clr>
        </p15:guide>
        <p15:guide id="8" pos="5473">
          <p15:clr>
            <a:srgbClr val="A4A3A4"/>
          </p15:clr>
        </p15:guide>
        <p15:guide id="9" pos="1586">
          <p15:clr>
            <a:srgbClr val="A4A3A4"/>
          </p15:clr>
        </p15:guide>
        <p15:guide id="10" pos="4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500"/>
    <a:srgbClr val="70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76115" autoAdjust="0"/>
  </p:normalViewPr>
  <p:slideViewPr>
    <p:cSldViewPr snapToGrid="0">
      <p:cViewPr varScale="1">
        <p:scale>
          <a:sx n="69" d="100"/>
          <a:sy n="69" d="100"/>
        </p:scale>
        <p:origin x="-1016" y="-80"/>
      </p:cViewPr>
      <p:guideLst>
        <p:guide orient="horz" pos="866"/>
        <p:guide orient="horz" pos="3889"/>
        <p:guide orient="horz" pos="2381"/>
        <p:guide orient="horz" pos="1622"/>
        <p:guide orient="horz" pos="3138"/>
        <p:guide pos="2880"/>
        <p:guide pos="287"/>
        <p:guide pos="5473"/>
        <p:guide pos="1586"/>
        <p:guide pos="417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0A31A-19FD-E948-84FE-618494EECCDF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CE1B3-C980-6846-8849-6B0FF407A7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DB9A1-F6A1-9D40-82E7-3633A601FD23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324A-0D9B-9A43-AE72-6DBF24439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88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Photo Title Slide Design #12 with PLATINUM Background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 best incorporate the contents of this title slide into your presentation(s), be sure to use the Select All command (</a:t>
            </a:r>
            <a:r>
              <a:rPr lang="en-US" baseline="0" dirty="0" err="1" smtClean="0"/>
              <a:t>Ctrl+A</a:t>
            </a:r>
            <a:r>
              <a:rPr lang="en-US" baseline="0" dirty="0" smtClean="0"/>
              <a:t>) before choosing to Copy (</a:t>
            </a:r>
            <a:r>
              <a:rPr lang="en-US" baseline="0" dirty="0" err="1" smtClean="0"/>
              <a:t>Ctrl+C</a:t>
            </a:r>
            <a:r>
              <a:rPr lang="en-US" baseline="0" dirty="0" smtClean="0"/>
              <a:t>) the content and then Pasting (</a:t>
            </a:r>
            <a:r>
              <a:rPr lang="en-US" baseline="0" dirty="0" err="1" smtClean="0"/>
              <a:t>Ctrl+V</a:t>
            </a:r>
            <a:r>
              <a:rPr lang="en-US" baseline="0" dirty="0" smtClean="0"/>
              <a:t>) it onto the title slide location within your new or existing PowerPoint file.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5324A-0D9B-9A43-AE72-6DBF244396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9A080766-0BF8-8348-AE6A-8A4A559F6D3E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50676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AEF710-8C28-6546-9604-880FB4645B21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9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DA9E2A-8607-5C4E-8C0A-43148951D912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0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8605C4-A25A-B649-99D1-F205BCD3665C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6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CD72E9-4AED-4D4C-8150-C415CA6AC4E9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463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F589BE-4EC2-DF4F-9D75-1E8273666669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72722D68-B255-A94C-A3CB-3E687CBC89EF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169911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D11E647B-2526-554A-8D8B-54D170A77B52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5516A233-C441-7B49-8728-983BDB24CC5F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9ADF8008-A3A8-D94F-BA03-3F18FE570F74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8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B913CE7-CFD7-D244-9CF5-91B28CB73AAE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7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3613C8CB-43D8-CE4B-9FBA-0A4A4D7DDC27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295A8C86-62E8-7241-8327-8973F14C6094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4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A67F5DE3-4E7A-1F49-B8B8-4C0F1552EA37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C5D5528-8E4A-A64F-9E68-AD02791E393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306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96B83080-A0DC-A846-88CA-CAA893C02D37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937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ECCEC056-3BC1-D941-A53E-3A2C2BC72558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9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CB5865-558E-8649-88A9-CBCFE3470DB8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44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8459BF-80C7-FA41-AED7-562070351A38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C9B1E557-D2DE-C740-9A28-CB1872EDE0F8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00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5A4E209-819E-4847-8C73-FACD00174565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350178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F4FDA3-C98B-EA4E-8817-64F4090BAB92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36352874-118B-E24F-968D-2511B069207B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4F218C-213B-C54B-9A93-DEA1EC18DD65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86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327CC7-BEE1-6F4A-B167-5B675BDE4CB4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8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95F552-8AF0-DD42-87C9-F351B1EED456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413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54C3BD-BE20-C04F-8E15-2D5F58D27A5A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76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D3ED6A-AF32-2143-8579-8C1FA3A63491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5E5567-F82B-8343-9977-CC67B775D68A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84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AFF9BB-A143-C145-BA9C-30105BB17E36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42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9144000" cy="182880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lIns="274320" tIns="274320" rIns="274320" bIns="274320" anchor="ctr">
            <a:no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" y="4800600"/>
            <a:ext cx="8595360" cy="4572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Presenter </a:t>
            </a:r>
            <a:r>
              <a:rPr lang="en-US" dirty="0" err="1" smtClean="0"/>
              <a:t>Name(S</a:t>
            </a:r>
            <a:r>
              <a:rPr lang="en-US" dirty="0" smtClean="0"/>
              <a:t>)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4320" y="5257800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presenter organization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4320" y="5540477"/>
            <a:ext cx="8595360" cy="2743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4385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2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67B99E-ACA9-3B49-9F4E-9CFF45A7F14A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8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13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4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9" name="Content Placeholder 2"/>
          <p:cNvSpPr>
            <a:spLocks noGrp="1"/>
          </p:cNvSpPr>
          <p:nvPr>
            <p:ph sz="half"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87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64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25296"/>
            <a:ext cx="9144000" cy="5632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70727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8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59536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23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3"/>
          </p:nvPr>
        </p:nvSpPr>
        <p:spPr>
          <a:xfrm>
            <a:off x="27432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754880" y="1600200"/>
            <a:ext cx="4114800" cy="45720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8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00200"/>
            <a:ext cx="41148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/>
          </p:nvPr>
        </p:nvSpPr>
        <p:spPr>
          <a:xfrm>
            <a:off x="27432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4"/>
          </p:nvPr>
        </p:nvSpPr>
        <p:spPr>
          <a:xfrm>
            <a:off x="4754880" y="2286000"/>
            <a:ext cx="4114800" cy="38862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3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/>
          </p:nvPr>
        </p:nvSpPr>
        <p:spPr>
          <a:xfrm>
            <a:off x="274320" y="1600200"/>
            <a:ext cx="8595360" cy="36576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5486400"/>
            <a:ext cx="859536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2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5B9E8E-6868-BD41-B75D-7F7725F1694F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0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3E66C-72C2-1240-90D0-E7332024CCF6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510619-C3DC-1742-8D97-AA04E4DA4882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48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472385-6839-5048-9797-D8A0E313B101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EAC28F-3273-5C49-95C3-ED78200C4FB4}" type="datetime4">
              <a:rPr lang="en-US" smtClean="0"/>
              <a:pPr/>
              <a:t>April 20,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72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8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7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6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7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4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7618D9BF-6AE6-5E41-A978-E5BD65476E9F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1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9ED044F3-2776-D54C-89C7-4C75660FFBCE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356350"/>
            <a:ext cx="1600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6356350"/>
            <a:ext cx="301752" cy="365125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900" b="1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602255" y="6454975"/>
            <a:ext cx="0" cy="182880"/>
          </a:xfrm>
          <a:prstGeom prst="line">
            <a:avLst/>
          </a:prstGeom>
          <a:ln w="127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4320" y="201168"/>
            <a:ext cx="6629400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74320" y="1600200"/>
            <a:ext cx="8595360" cy="45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8623" y="219456"/>
            <a:ext cx="1600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hyperlink" Target="https://indico.fnal.gov/conferenceDisplay.py?confId=13755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NNL_Title_Background_v4_Platin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2290228"/>
            <a:ext cx="9144000" cy="2277547"/>
          </a:xfrm>
        </p:spPr>
        <p:txBody>
          <a:bodyPr/>
          <a:lstStyle/>
          <a:p>
            <a:r>
              <a:rPr lang="en-US" dirty="0" smtClean="0"/>
              <a:t>Hazardous Energy Control Determination Process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Jason Sweesy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hlinkClick r:id="rId4"/>
              </a:rPr>
              <a:t>ESH Directors Meeting 2017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April 25, 2017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The Minor Service Exception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3974" y="1897062"/>
            <a:ext cx="7007087" cy="3252573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. . </a:t>
            </a:r>
            <a:r>
              <a:rPr lang="en-US" sz="1600" b="1" dirty="0">
                <a:solidFill>
                  <a:schemeClr val="tx1"/>
                </a:solidFill>
              </a:rPr>
              <a:t>.[minor activities that are routine, repetitive </a:t>
            </a:r>
            <a:r>
              <a:rPr lang="en-US" sz="1600" b="1" dirty="0" smtClean="0">
                <a:solidFill>
                  <a:schemeClr val="tx1"/>
                </a:solidFill>
              </a:rPr>
              <a:t>and integral </a:t>
            </a:r>
            <a:r>
              <a:rPr lang="en-US" sz="1600" b="1" dirty="0">
                <a:solidFill>
                  <a:schemeClr val="tx1"/>
                </a:solidFill>
              </a:rPr>
              <a:t>are not covered by the standard], </a:t>
            </a:r>
            <a:r>
              <a:rPr lang="en-US" sz="1600" b="1" dirty="0" smtClean="0">
                <a:solidFill>
                  <a:schemeClr val="tx1"/>
                </a:solidFill>
              </a:rPr>
              <a:t>provided that </a:t>
            </a:r>
            <a:r>
              <a:rPr lang="en-US" sz="1600" b="1" dirty="0">
                <a:solidFill>
                  <a:schemeClr val="tx1"/>
                </a:solidFill>
              </a:rPr>
              <a:t>the work is performed using </a:t>
            </a:r>
            <a:r>
              <a:rPr lang="en-US" sz="1600" b="1" u="sng" dirty="0" smtClean="0">
                <a:solidFill>
                  <a:schemeClr val="tx1"/>
                </a:solidFill>
              </a:rPr>
              <a:t>alternative measures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which </a:t>
            </a:r>
            <a:r>
              <a:rPr lang="en-US" sz="1600" b="1" dirty="0">
                <a:solidFill>
                  <a:schemeClr val="tx1"/>
                </a:solidFill>
              </a:rPr>
              <a:t>provide effective protection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2694" y="2095982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15513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Alternative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087273"/>
          </a:xfrm>
        </p:spPr>
        <p:txBody>
          <a:bodyPr/>
          <a:lstStyle/>
          <a:p>
            <a:r>
              <a:rPr lang="en-US" dirty="0" smtClean="0"/>
              <a:t>No details are provided in </a:t>
            </a:r>
            <a:r>
              <a:rPr lang="en-US" dirty="0"/>
              <a:t>the </a:t>
            </a:r>
            <a:r>
              <a:rPr lang="en-US" dirty="0" smtClean="0"/>
              <a:t>OSHA Lockout/Tagout Standard</a:t>
            </a:r>
          </a:p>
          <a:p>
            <a:endParaRPr lang="en-US" dirty="0"/>
          </a:p>
          <a:p>
            <a:r>
              <a:rPr lang="en-US" dirty="0" smtClean="0"/>
              <a:t>ANSI/ASSE </a:t>
            </a:r>
            <a:r>
              <a:rPr lang="en-US" dirty="0"/>
              <a:t>Z244.1, </a:t>
            </a:r>
            <a:r>
              <a:rPr lang="en-US" i="1" dirty="0"/>
              <a:t>Control of Hazardous Energy Lockout/Tagout and Alternative </a:t>
            </a:r>
            <a:r>
              <a:rPr lang="en-US" i="1" dirty="0" smtClean="0"/>
              <a:t>Methods</a:t>
            </a:r>
          </a:p>
          <a:p>
            <a:pPr marL="0" indent="0">
              <a:buNone/>
            </a:pPr>
            <a:endParaRPr lang="en-US" i="1" dirty="0"/>
          </a:p>
          <a:p>
            <a:pPr lvl="1"/>
            <a:r>
              <a:rPr lang="en-US" i="1" dirty="0" smtClean="0"/>
              <a:t>“OSHA </a:t>
            </a:r>
            <a:r>
              <a:rPr lang="en-US" i="1" dirty="0"/>
              <a:t>recognizes the value of national consensus standards, and in many respects, the ANSI Z-244.1-2003 standard offers </a:t>
            </a:r>
            <a:r>
              <a:rPr lang="en-US" i="1" u="sng" dirty="0"/>
              <a:t>useful guidance</a:t>
            </a:r>
            <a:r>
              <a:rPr lang="en-US" i="1" dirty="0"/>
              <a:t> for employers and employees attempting to control hazardous energy. However, OSHA has not determined that, in all cases, compliance with specific provisions of the ANSI Z244.1-2003 standard and its annexes would constitute compliance with relevant OSHA requirements</a:t>
            </a:r>
            <a:r>
              <a:rPr lang="en-US" i="1" dirty="0" smtClean="0"/>
              <a:t>.”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83" y="5006109"/>
            <a:ext cx="1823994" cy="12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6613"/>
            <a:ext cx="7861177" cy="384721"/>
          </a:xfrm>
        </p:spPr>
        <p:txBody>
          <a:bodyPr/>
          <a:lstStyle/>
          <a:p>
            <a:r>
              <a:rPr lang="en-US" dirty="0" smtClean="0"/>
              <a:t>Hazardous </a:t>
            </a:r>
            <a:r>
              <a:rPr lang="en-US" dirty="0"/>
              <a:t>Energy Control Determinations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781" y="1578657"/>
            <a:ext cx="5255491" cy="3779496"/>
          </a:xfrm>
        </p:spPr>
        <p:txBody>
          <a:bodyPr/>
          <a:lstStyle/>
          <a:p>
            <a:r>
              <a:rPr lang="en-US" dirty="0" smtClean="0"/>
              <a:t>PNNL Procedure</a:t>
            </a:r>
          </a:p>
          <a:p>
            <a:pPr lvl="1"/>
            <a:r>
              <a:rPr lang="en-US" dirty="0" smtClean="0"/>
              <a:t>SHP-21, Conducting </a:t>
            </a:r>
            <a:r>
              <a:rPr lang="en-US" dirty="0"/>
              <a:t>Hazardous Energy Control </a:t>
            </a:r>
            <a:r>
              <a:rPr lang="en-US" dirty="0" smtClean="0"/>
              <a:t>Determinations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Evaluate </a:t>
            </a:r>
            <a:r>
              <a:rPr lang="en-US" dirty="0"/>
              <a:t>and classify work activities as normal production </a:t>
            </a:r>
            <a:r>
              <a:rPr lang="en-US" dirty="0" smtClean="0"/>
              <a:t>operations, service </a:t>
            </a:r>
            <a:r>
              <a:rPr lang="en-US" dirty="0"/>
              <a:t>and/or maintenance, or minor servicing. </a:t>
            </a:r>
            <a:endParaRPr lang="en-US" dirty="0" smtClean="0"/>
          </a:p>
          <a:p>
            <a:pPr lvl="1"/>
            <a:r>
              <a:rPr lang="en-US" dirty="0" smtClean="0"/>
              <a:t>Qualitatively assess </a:t>
            </a:r>
            <a:r>
              <a:rPr lang="en-US" dirty="0"/>
              <a:t>and </a:t>
            </a:r>
            <a:r>
              <a:rPr lang="en-US" dirty="0" smtClean="0"/>
              <a:t>evaluate the </a:t>
            </a:r>
            <a:r>
              <a:rPr lang="en-US" dirty="0"/>
              <a:t>risk</a:t>
            </a:r>
          </a:p>
          <a:p>
            <a:pPr lvl="1"/>
            <a:r>
              <a:rPr lang="en-US" dirty="0" smtClean="0"/>
              <a:t>Prescribe the method </a:t>
            </a:r>
            <a:r>
              <a:rPr lang="en-US" dirty="0"/>
              <a:t>of controlling unexpected release of hazardous energy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8113">
            <a:off x="6272591" y="2007770"/>
            <a:ext cx="2357436" cy="30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139"/>
            <a:ext cx="4335052" cy="2893100"/>
          </a:xfrm>
        </p:spPr>
        <p:txBody>
          <a:bodyPr/>
          <a:lstStyle/>
          <a:p>
            <a:r>
              <a:rPr lang="en-US" dirty="0" smtClean="0"/>
              <a:t>Evaluate work </a:t>
            </a:r>
            <a:r>
              <a:rPr lang="en-US" dirty="0"/>
              <a:t>activity/work </a:t>
            </a:r>
            <a:r>
              <a:rPr lang="en-US" dirty="0" smtClean="0"/>
              <a:t>location</a:t>
            </a:r>
          </a:p>
          <a:p>
            <a:r>
              <a:rPr lang="en-US" dirty="0" smtClean="0"/>
              <a:t>Discuss work </a:t>
            </a:r>
            <a:r>
              <a:rPr lang="en-US" dirty="0"/>
              <a:t>activity with performing staff </a:t>
            </a:r>
            <a:r>
              <a:rPr lang="en-US" dirty="0" smtClean="0"/>
              <a:t>member</a:t>
            </a:r>
          </a:p>
          <a:p>
            <a:r>
              <a:rPr lang="en-US" dirty="0" smtClean="0"/>
              <a:t>Review </a:t>
            </a:r>
            <a:r>
              <a:rPr lang="en-US" dirty="0"/>
              <a:t>work control documents (</a:t>
            </a:r>
            <a:r>
              <a:rPr lang="en-US" dirty="0" smtClean="0"/>
              <a:t>e.g. Job </a:t>
            </a:r>
            <a:r>
              <a:rPr lang="en-US" dirty="0"/>
              <a:t>Planning Package, Standing </a:t>
            </a:r>
            <a:r>
              <a:rPr lang="en-US" dirty="0" smtClean="0"/>
              <a:t>Operating Procedures</a:t>
            </a:r>
            <a:r>
              <a:rPr lang="en-US" dirty="0"/>
              <a:t>, and Permits</a:t>
            </a:r>
            <a:r>
              <a:rPr lang="en-US" dirty="0" smtClean="0"/>
              <a:t>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472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571" r="1728" b="2138"/>
          <a:stretch/>
        </p:blipFill>
        <p:spPr>
          <a:xfrm>
            <a:off x="4792252" y="1832365"/>
            <a:ext cx="3958047" cy="29289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496952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Exhibit 1 – Decision Matrix for Safeguarding Hazardous Energy</a:t>
            </a:r>
          </a:p>
        </p:txBody>
      </p:sp>
    </p:spTree>
    <p:extLst>
      <p:ext uri="{BB962C8B-B14F-4D97-AF65-F5344CB8AC3E}">
        <p14:creationId xmlns:p14="http://schemas.microsoft.com/office/powerpoint/2010/main" val="3952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539679"/>
            <a:ext cx="4770581" cy="4382738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valuate </a:t>
            </a:r>
            <a:r>
              <a:rPr lang="en-US" dirty="0"/>
              <a:t>and classify work activities as normal production </a:t>
            </a:r>
            <a:r>
              <a:rPr lang="en-US" dirty="0" smtClean="0"/>
              <a:t>operations, service </a:t>
            </a:r>
            <a:r>
              <a:rPr lang="en-US" dirty="0"/>
              <a:t>and/or maintenance, or minor </a:t>
            </a:r>
            <a:r>
              <a:rPr lang="en-US" dirty="0" smtClean="0"/>
              <a:t>servicing</a:t>
            </a:r>
          </a:p>
          <a:p>
            <a:pPr lvl="1"/>
            <a:r>
              <a:rPr lang="en-US" dirty="0" smtClean="0"/>
              <a:t>Normal </a:t>
            </a:r>
            <a:r>
              <a:rPr lang="en-US" dirty="0"/>
              <a:t>Production </a:t>
            </a:r>
            <a:r>
              <a:rPr lang="en-US" dirty="0" smtClean="0"/>
              <a:t>Operations - Lockout </a:t>
            </a:r>
            <a:r>
              <a:rPr lang="en-US" dirty="0"/>
              <a:t>and Tagout is </a:t>
            </a:r>
            <a:r>
              <a:rPr lang="en-US" dirty="0" smtClean="0"/>
              <a:t>not required</a:t>
            </a:r>
          </a:p>
          <a:p>
            <a:pPr lvl="1"/>
            <a:r>
              <a:rPr lang="en-US" dirty="0" smtClean="0"/>
              <a:t>Service </a:t>
            </a:r>
            <a:r>
              <a:rPr lang="en-US" dirty="0"/>
              <a:t>and/or </a:t>
            </a:r>
            <a:r>
              <a:rPr lang="en-US" dirty="0" smtClean="0"/>
              <a:t>Maintenance - Lockout </a:t>
            </a:r>
            <a:r>
              <a:rPr lang="en-US" dirty="0"/>
              <a:t>and Tagout </a:t>
            </a:r>
            <a:r>
              <a:rPr lang="en-US" dirty="0" smtClean="0"/>
              <a:t>required</a:t>
            </a:r>
          </a:p>
          <a:p>
            <a:pPr lvl="1"/>
            <a:r>
              <a:rPr lang="en-US" dirty="0" smtClean="0"/>
              <a:t>Minor Servicing -  Document </a:t>
            </a:r>
            <a:r>
              <a:rPr lang="en-US" dirty="0"/>
              <a:t>existing alternative </a:t>
            </a:r>
            <a:r>
              <a:rPr lang="en-US" dirty="0" smtClean="0"/>
              <a:t>measures and </a:t>
            </a:r>
            <a:r>
              <a:rPr lang="en-US" dirty="0"/>
              <a:t>prescribe additional alternative </a:t>
            </a:r>
            <a:r>
              <a:rPr lang="en-US" dirty="0" smtClean="0"/>
              <a:t>measures</a:t>
            </a:r>
          </a:p>
          <a:p>
            <a:r>
              <a:rPr lang="en-US" dirty="0" smtClean="0"/>
              <a:t>Prepare and approve Hazardous Energy Control </a:t>
            </a:r>
            <a:r>
              <a:rPr lang="en-US" dirty="0"/>
              <a:t>Determination Form</a:t>
            </a:r>
            <a:endParaRPr lang="en-US" dirty="0" smtClean="0"/>
          </a:p>
          <a:p>
            <a:r>
              <a:rPr lang="en-US" dirty="0"/>
              <a:t>Communicate Hazardous Energy Control Determination 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82" y="1579418"/>
            <a:ext cx="3459018" cy="43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Hierarchy of Alternative </a:t>
            </a:r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261"/>
            <a:ext cx="3763818" cy="2092881"/>
          </a:xfrm>
        </p:spPr>
        <p:txBody>
          <a:bodyPr/>
          <a:lstStyle/>
          <a:p>
            <a:r>
              <a:rPr lang="en-US" dirty="0" smtClean="0"/>
              <a:t>Eliminate hazard </a:t>
            </a:r>
            <a:r>
              <a:rPr lang="en-US" dirty="0"/>
              <a:t>through design;</a:t>
            </a:r>
          </a:p>
          <a:p>
            <a:r>
              <a:rPr lang="en-US" dirty="0" smtClean="0"/>
              <a:t>Use </a:t>
            </a:r>
            <a:r>
              <a:rPr lang="en-US" dirty="0"/>
              <a:t>engineered safeguards;</a:t>
            </a:r>
          </a:p>
          <a:p>
            <a:r>
              <a:rPr lang="en-US" dirty="0" smtClean="0"/>
              <a:t>Use </a:t>
            </a:r>
            <a:r>
              <a:rPr lang="en-US" dirty="0"/>
              <a:t>warning and alerting techniques;</a:t>
            </a:r>
          </a:p>
          <a:p>
            <a:r>
              <a:rPr lang="en-US" dirty="0" smtClean="0"/>
              <a:t>Use </a:t>
            </a:r>
            <a:r>
              <a:rPr lang="en-US" dirty="0"/>
              <a:t>administrative controls (such as safe work procedures, practices, and training); and</a:t>
            </a:r>
          </a:p>
          <a:p>
            <a:r>
              <a:rPr lang="en-US" dirty="0" smtClean="0"/>
              <a:t>Use </a:t>
            </a:r>
            <a:r>
              <a:rPr lang="en-US" dirty="0"/>
              <a:t>personal protective equipment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18" y="1952831"/>
            <a:ext cx="4352713" cy="29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Examples of Alternative </a:t>
            </a:r>
            <a:r>
              <a:rPr lang="en-US" dirty="0"/>
              <a:t>M</a:t>
            </a:r>
            <a:r>
              <a:rPr lang="en-US" dirty="0" smtClean="0"/>
              <a:t>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5426364" cy="3139321"/>
          </a:xfrm>
        </p:spPr>
        <p:txBody>
          <a:bodyPr/>
          <a:lstStyle/>
          <a:p>
            <a:r>
              <a:rPr lang="en-US" dirty="0" smtClean="0"/>
              <a:t>Specially </a:t>
            </a:r>
            <a:r>
              <a:rPr lang="en-US" dirty="0"/>
              <a:t>designed tools</a:t>
            </a:r>
          </a:p>
          <a:p>
            <a:r>
              <a:rPr lang="en-US" dirty="0" smtClean="0"/>
              <a:t>Remote </a:t>
            </a:r>
            <a:r>
              <a:rPr lang="en-US" dirty="0"/>
              <a:t>devices</a:t>
            </a:r>
          </a:p>
          <a:p>
            <a:r>
              <a:rPr lang="en-US" dirty="0" smtClean="0"/>
              <a:t>Interlocked </a:t>
            </a:r>
            <a:r>
              <a:rPr lang="en-US" dirty="0"/>
              <a:t>barrier guards</a:t>
            </a:r>
          </a:p>
          <a:p>
            <a:r>
              <a:rPr lang="en-US" dirty="0" smtClean="0"/>
              <a:t>Local </a:t>
            </a:r>
            <a:r>
              <a:rPr lang="en-US" dirty="0"/>
              <a:t>disconnects, or control switches </a:t>
            </a:r>
            <a:r>
              <a:rPr lang="en-US" dirty="0" smtClean="0"/>
              <a:t>under </a:t>
            </a:r>
            <a:r>
              <a:rPr lang="en-US" dirty="0"/>
              <a:t>the exclusive control of the </a:t>
            </a:r>
            <a:r>
              <a:rPr lang="en-US" dirty="0" smtClean="0"/>
              <a:t>employee performing </a:t>
            </a:r>
            <a:r>
              <a:rPr lang="en-US" dirty="0"/>
              <a:t>the minor servicing.</a:t>
            </a:r>
          </a:p>
          <a:p>
            <a:r>
              <a:rPr lang="en-US" dirty="0" smtClean="0"/>
              <a:t>Barricades</a:t>
            </a:r>
            <a:endParaRPr lang="en-US" dirty="0"/>
          </a:p>
          <a:p>
            <a:r>
              <a:rPr lang="en-US" dirty="0" smtClean="0"/>
              <a:t>Warning </a:t>
            </a:r>
            <a:r>
              <a:rPr lang="en-US" dirty="0"/>
              <a:t>signs and tags</a:t>
            </a:r>
          </a:p>
          <a:p>
            <a:r>
              <a:rPr lang="en-US" dirty="0" smtClean="0"/>
              <a:t>Personal </a:t>
            </a:r>
            <a:r>
              <a:rPr lang="en-US" dirty="0"/>
              <a:t>protective equipment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448">
            <a:off x="4140916" y="4706584"/>
            <a:ext cx="1999151" cy="1229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21" y="4713385"/>
            <a:ext cx="1587605" cy="1151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8933" r="11167" b="7749"/>
          <a:stretch/>
        </p:blipFill>
        <p:spPr>
          <a:xfrm>
            <a:off x="5524472" y="3173070"/>
            <a:ext cx="1353676" cy="1412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26" y="1291622"/>
            <a:ext cx="1401450" cy="1801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85" y="2860059"/>
            <a:ext cx="1854694" cy="1752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9677" t="44451"/>
          <a:stretch/>
        </p:blipFill>
        <p:spPr>
          <a:xfrm>
            <a:off x="7564582" y="1662545"/>
            <a:ext cx="1465118" cy="9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Determination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07777"/>
          </a:xfrm>
        </p:spPr>
        <p:txBody>
          <a:bodyPr/>
          <a:lstStyle/>
          <a:p>
            <a:r>
              <a:rPr lang="en-US" dirty="0" smtClean="0"/>
              <a:t>Normal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050" y="1371595"/>
            <a:ext cx="4445790" cy="5349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91" y="126784"/>
            <a:ext cx="711225" cy="844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8140"/>
          <a:stretch/>
        </p:blipFill>
        <p:spPr>
          <a:xfrm>
            <a:off x="373627" y="2056483"/>
            <a:ext cx="3721463" cy="33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Determination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598"/>
            <a:ext cx="8243455" cy="307777"/>
          </a:xfrm>
        </p:spPr>
        <p:txBody>
          <a:bodyPr/>
          <a:lstStyle/>
          <a:p>
            <a:r>
              <a:rPr lang="en-US" dirty="0" smtClean="0"/>
              <a:t>Minor Servicing – alternative measures implemented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967" y="1744373"/>
            <a:ext cx="3994591" cy="4977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12890" r="19255" b="8166"/>
          <a:stretch/>
        </p:blipFill>
        <p:spPr>
          <a:xfrm>
            <a:off x="867766" y="2309639"/>
            <a:ext cx="3280483" cy="2879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25" y="101600"/>
            <a:ext cx="1714437" cy="84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Determination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07777"/>
          </a:xfrm>
        </p:spPr>
        <p:txBody>
          <a:bodyPr/>
          <a:lstStyle/>
          <a:p>
            <a:r>
              <a:rPr lang="en-US" dirty="0"/>
              <a:t>Service and/or Maintenance - </a:t>
            </a:r>
            <a:r>
              <a:rPr lang="en-US" dirty="0" smtClean="0"/>
              <a:t>lockout </a:t>
            </a:r>
            <a:r>
              <a:rPr lang="en-US" dirty="0"/>
              <a:t>and </a:t>
            </a:r>
            <a:r>
              <a:rPr lang="en-US" dirty="0" smtClean="0"/>
              <a:t>tagout </a:t>
            </a:r>
            <a:r>
              <a:rPr lang="en-US" dirty="0"/>
              <a:t>required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7" y="2432023"/>
            <a:ext cx="4228905" cy="3171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72" y="1834821"/>
            <a:ext cx="4015390" cy="4886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20"/>
          <a:stretch/>
        </p:blipFill>
        <p:spPr>
          <a:xfrm>
            <a:off x="4641175" y="88332"/>
            <a:ext cx="698874" cy="8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1969770"/>
          </a:xfrm>
        </p:spPr>
        <p:txBody>
          <a:bodyPr/>
          <a:lstStyle/>
          <a:p>
            <a:r>
              <a:rPr lang="en-US" dirty="0" smtClean="0"/>
              <a:t>Provide an overview of standards that apply to hazardous energy control.</a:t>
            </a:r>
          </a:p>
          <a:p>
            <a:r>
              <a:rPr lang="en-US" dirty="0" smtClean="0"/>
              <a:t>Review the process used at PNNL to complete hazardous energy control determinations</a:t>
            </a:r>
          </a:p>
          <a:p>
            <a:r>
              <a:rPr lang="en-US" dirty="0" smtClean="0"/>
              <a:t>Share examples of hazardous energy control determinations completed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37" y="3341368"/>
            <a:ext cx="2937163" cy="22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7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2854036"/>
            <a:ext cx="3350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Questions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16603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7846291" cy="3693319"/>
          </a:xfrm>
        </p:spPr>
        <p:txBody>
          <a:bodyPr/>
          <a:lstStyle/>
          <a:p>
            <a:r>
              <a:rPr lang="en-US" u="sng" dirty="0"/>
              <a:t>Service and/or </a:t>
            </a:r>
            <a:r>
              <a:rPr lang="en-US" u="sng" dirty="0" smtClean="0"/>
              <a:t>maintenance</a:t>
            </a:r>
            <a:r>
              <a:rPr lang="en-US" dirty="0" smtClean="0"/>
              <a:t> - </a:t>
            </a:r>
            <a:r>
              <a:rPr lang="en-US" dirty="0"/>
              <a:t>Workplace activities such as constructing, installing, setting up, adjusting, inspecting, modifying, and maintaining and/or servicing machines or equipment.</a:t>
            </a:r>
          </a:p>
          <a:p>
            <a:endParaRPr lang="en-US" dirty="0" smtClean="0"/>
          </a:p>
          <a:p>
            <a:r>
              <a:rPr lang="en-US" u="sng" dirty="0" smtClean="0"/>
              <a:t>Normal production operations</a:t>
            </a:r>
            <a:r>
              <a:rPr lang="en-US" dirty="0" smtClean="0"/>
              <a:t> - </a:t>
            </a:r>
            <a:r>
              <a:rPr lang="en-US" dirty="0"/>
              <a:t>The utilization of a machine or equipment to perform its intended production function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u="sng" dirty="0"/>
              <a:t>Minor </a:t>
            </a:r>
            <a:r>
              <a:rPr lang="en-US" u="sng" dirty="0" smtClean="0"/>
              <a:t>servicing</a:t>
            </a:r>
            <a:r>
              <a:rPr lang="en-US" dirty="0" smtClean="0"/>
              <a:t> </a:t>
            </a:r>
            <a:r>
              <a:rPr lang="en-US" dirty="0"/>
              <a:t>- The activity must take place during, and is inherent to, normal production operations and </a:t>
            </a:r>
            <a:r>
              <a:rPr lang="en-US" dirty="0" smtClean="0"/>
              <a:t>is routine</a:t>
            </a:r>
            <a:r>
              <a:rPr lang="en-US" dirty="0"/>
              <a:t>, repetitive and integral to normal operations.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6802582" cy="3717941"/>
          </a:xfrm>
        </p:spPr>
        <p:txBody>
          <a:bodyPr/>
          <a:lstStyle/>
          <a:p>
            <a:r>
              <a:rPr lang="en-US" dirty="0" smtClean="0"/>
              <a:t>29 CFR 1910.147(a)(2), </a:t>
            </a:r>
            <a:r>
              <a:rPr lang="en-US" dirty="0"/>
              <a:t>The control of hazardous </a:t>
            </a:r>
            <a:r>
              <a:rPr lang="en-US" dirty="0" smtClean="0"/>
              <a:t>energy (lockout/tagout)</a:t>
            </a:r>
          </a:p>
          <a:p>
            <a:pPr marL="738188" lvl="1" indent="-338138">
              <a:buNone/>
            </a:pP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 Applies </a:t>
            </a:r>
            <a:r>
              <a:rPr lang="en-US" dirty="0"/>
              <a:t>to the control of energy during servicing and/or maintenance of machines and equipment</a:t>
            </a:r>
            <a:endParaRPr lang="en-US" dirty="0" smtClean="0"/>
          </a:p>
          <a:p>
            <a:pPr marL="738188" lvl="1" indent="-338138">
              <a:buNone/>
            </a:pPr>
            <a:r>
              <a:rPr lang="en-US" dirty="0" smtClean="0"/>
              <a:t>(ii) </a:t>
            </a:r>
            <a:r>
              <a:rPr lang="en-US" u="sng" dirty="0" smtClean="0"/>
              <a:t>Normal </a:t>
            </a:r>
            <a:r>
              <a:rPr lang="en-US" u="sng" dirty="0"/>
              <a:t>production operations are not covered by this </a:t>
            </a:r>
            <a:r>
              <a:rPr lang="en-US" u="sng" dirty="0" smtClean="0"/>
              <a:t>standard</a:t>
            </a:r>
            <a:r>
              <a:rPr lang="en-US" dirty="0" smtClean="0"/>
              <a:t>. Servicing and/or maintenance which takes place during </a:t>
            </a:r>
            <a:r>
              <a:rPr lang="en-US" u="sng" dirty="0" smtClean="0"/>
              <a:t>normal production operations</a:t>
            </a:r>
            <a:r>
              <a:rPr lang="en-US" dirty="0" smtClean="0"/>
              <a:t> is covered by this standard only if an employee:</a:t>
            </a:r>
          </a:p>
          <a:p>
            <a:pPr marL="800100" lvl="2" indent="0">
              <a:buNone/>
            </a:pPr>
            <a:r>
              <a:rPr lang="en-US" dirty="0"/>
              <a:t>(</a:t>
            </a:r>
            <a:r>
              <a:rPr lang="en-US" dirty="0" smtClean="0"/>
              <a:t>A</a:t>
            </a:r>
            <a:r>
              <a:rPr lang="en-US" dirty="0"/>
              <a:t>)</a:t>
            </a:r>
            <a:r>
              <a:rPr lang="en-US" dirty="0" smtClean="0"/>
              <a:t> is </a:t>
            </a:r>
            <a:r>
              <a:rPr lang="en-US" dirty="0"/>
              <a:t>required to remove or bypass a </a:t>
            </a:r>
            <a:r>
              <a:rPr lang="en-US" dirty="0" smtClean="0"/>
              <a:t>guard or </a:t>
            </a:r>
            <a:r>
              <a:rPr lang="en-US" dirty="0"/>
              <a:t>other safety </a:t>
            </a:r>
            <a:r>
              <a:rPr lang="en-US" dirty="0" smtClean="0"/>
              <a:t>device</a:t>
            </a:r>
          </a:p>
          <a:p>
            <a:pPr marL="800100" lvl="2" indent="0">
              <a:buNone/>
            </a:pPr>
            <a:r>
              <a:rPr lang="en-US" dirty="0"/>
              <a:t>(</a:t>
            </a:r>
            <a:r>
              <a:rPr lang="en-US" dirty="0" smtClean="0"/>
              <a:t>B) is </a:t>
            </a:r>
            <a:r>
              <a:rPr lang="en-US" dirty="0"/>
              <a:t>required to place any part of his or her </a:t>
            </a:r>
            <a:r>
              <a:rPr lang="en-US" dirty="0" smtClean="0"/>
              <a:t>body into </a:t>
            </a:r>
            <a:r>
              <a:rPr lang="en-US" dirty="0"/>
              <a:t>an area on a machine or piece of equipment </a:t>
            </a:r>
            <a:r>
              <a:rPr lang="en-US" dirty="0" smtClean="0"/>
              <a:t>where work </a:t>
            </a:r>
            <a:r>
              <a:rPr lang="en-US" dirty="0"/>
              <a:t>is actually performed upon the material </a:t>
            </a:r>
            <a:r>
              <a:rPr lang="en-US" dirty="0" smtClean="0"/>
              <a:t>being processed </a:t>
            </a:r>
            <a:r>
              <a:rPr lang="en-US" dirty="0"/>
              <a:t>or where an associated danger zone </a:t>
            </a:r>
            <a:r>
              <a:rPr lang="en-US" dirty="0" smtClean="0"/>
              <a:t>exists during </a:t>
            </a:r>
            <a:r>
              <a:rPr lang="en-US" dirty="0"/>
              <a:t>a machine operating </a:t>
            </a:r>
            <a:r>
              <a:rPr lang="en-US" dirty="0" smtClean="0"/>
              <a:t>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2" y="5106740"/>
            <a:ext cx="1686662" cy="9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598"/>
            <a:ext cx="7753927" cy="2332946"/>
          </a:xfrm>
        </p:spPr>
        <p:txBody>
          <a:bodyPr/>
          <a:lstStyle/>
          <a:p>
            <a:r>
              <a:rPr lang="en-US" dirty="0" smtClean="0"/>
              <a:t>29 CFR 1910.147(a)(2), </a:t>
            </a:r>
            <a:r>
              <a:rPr lang="en-US" dirty="0"/>
              <a:t>The control of hazardous </a:t>
            </a:r>
            <a:r>
              <a:rPr lang="en-US" dirty="0" smtClean="0"/>
              <a:t>energy (lockout/tagout)</a:t>
            </a:r>
          </a:p>
          <a:p>
            <a:pPr lvl="1"/>
            <a:r>
              <a:rPr lang="en-US" b="1" i="1" dirty="0" smtClean="0"/>
              <a:t>Exception</a:t>
            </a:r>
            <a:r>
              <a:rPr lang="en-US" i="1" dirty="0" smtClean="0"/>
              <a:t>: </a:t>
            </a:r>
            <a:r>
              <a:rPr lang="en-US" dirty="0" smtClean="0"/>
              <a:t>Minor </a:t>
            </a:r>
            <a:r>
              <a:rPr lang="en-US" dirty="0"/>
              <a:t>tool changes and adjustments, and other </a:t>
            </a:r>
            <a:r>
              <a:rPr lang="en-US" u="sng" dirty="0"/>
              <a:t>minor servicing </a:t>
            </a:r>
            <a:r>
              <a:rPr lang="en-US" dirty="0"/>
              <a:t>activities, which take place during normal production operations, are not covered by this standard if they are </a:t>
            </a:r>
            <a:r>
              <a:rPr lang="en-US" u="sng" dirty="0"/>
              <a:t>routine</a:t>
            </a:r>
            <a:r>
              <a:rPr lang="en-US" dirty="0"/>
              <a:t>, </a:t>
            </a:r>
            <a:r>
              <a:rPr lang="en-US" u="sng" dirty="0"/>
              <a:t>repetitive</a:t>
            </a:r>
            <a:r>
              <a:rPr lang="en-US" dirty="0"/>
              <a:t>, and </a:t>
            </a:r>
            <a:r>
              <a:rPr lang="en-US" u="sng" dirty="0"/>
              <a:t>integral</a:t>
            </a:r>
            <a:r>
              <a:rPr lang="en-US" dirty="0"/>
              <a:t> to the use of the equipment for production, provided that the work is performed using </a:t>
            </a:r>
            <a:r>
              <a:rPr lang="en-US" u="sng" dirty="0"/>
              <a:t>alternative measures</a:t>
            </a:r>
            <a:r>
              <a:rPr lang="en-US" dirty="0"/>
              <a:t> which provide effective </a:t>
            </a:r>
            <a:r>
              <a:rPr lang="en-US" dirty="0" smtClean="0"/>
              <a:t>protection.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/>
              <a:t>The Minor Service Exception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61555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Exception may apply when servicing </a:t>
            </a:r>
            <a:r>
              <a:rPr lang="en-US" b="1" dirty="0"/>
              <a:t>and/or maintenance occurs </a:t>
            </a:r>
            <a:r>
              <a:rPr lang="en-US" b="1" dirty="0" smtClean="0"/>
              <a:t>during normal </a:t>
            </a:r>
            <a:r>
              <a:rPr lang="en-US" b="1" dirty="0"/>
              <a:t>production </a:t>
            </a:r>
            <a:r>
              <a:rPr lang="en-US" b="1" dirty="0" smtClean="0"/>
              <a:t>operations and </a:t>
            </a:r>
            <a:r>
              <a:rPr lang="en-US" b="1" dirty="0"/>
              <a:t>LOTO is NOT </a:t>
            </a:r>
            <a:r>
              <a:rPr lang="en-US" b="1" dirty="0" smtClean="0"/>
              <a:t>required.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0833" y="3162607"/>
            <a:ext cx="1778000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maintenance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equiring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machine shutdown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7144" y="2648257"/>
            <a:ext cx="72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LOTO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358183" y="3210583"/>
            <a:ext cx="1778000" cy="1754326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/>
              <a:t>Production without risk to worker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5801" y="2629318"/>
            <a:ext cx="202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Normal Operations</a:t>
            </a:r>
            <a:endParaRPr lang="en-US" b="1" dirty="0"/>
          </a:p>
        </p:txBody>
      </p:sp>
      <p:sp>
        <p:nvSpPr>
          <p:cNvPr id="12" name="Left-Right Arrow 11"/>
          <p:cNvSpPr/>
          <p:nvPr/>
        </p:nvSpPr>
        <p:spPr>
          <a:xfrm>
            <a:off x="2940225" y="3210583"/>
            <a:ext cx="3255819" cy="1658373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aintenance with minor risk not covered by 29 CFR 1910.147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The Minor Service Exception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83972" y="2105513"/>
            <a:ext cx="7007087" cy="304470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Minor tool changes and adjustments and other minor servicing activities, which take place during </a:t>
            </a:r>
            <a:r>
              <a:rPr lang="en-US" sz="1800" b="1" u="sng" dirty="0" smtClean="0">
                <a:solidFill>
                  <a:schemeClr val="tx1"/>
                </a:solidFill>
              </a:rPr>
              <a:t>normal production operations</a:t>
            </a:r>
            <a:r>
              <a:rPr lang="en-US" sz="1800" b="1" dirty="0" smtClean="0">
                <a:solidFill>
                  <a:schemeClr val="tx1"/>
                </a:solidFill>
              </a:rPr>
              <a:t>….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2694" y="2178378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241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The Minor Service Exception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4736" y="2112907"/>
            <a:ext cx="7007087" cy="302439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>
                <a:solidFill>
                  <a:schemeClr val="tx1"/>
                </a:solidFill>
              </a:rPr>
              <a:t>. .[these minor servicing activities] are </a:t>
            </a:r>
            <a:r>
              <a:rPr lang="en-US" sz="1800" b="1" dirty="0" smtClean="0">
                <a:solidFill>
                  <a:schemeClr val="tx1"/>
                </a:solidFill>
              </a:rPr>
              <a:t>not covered </a:t>
            </a:r>
            <a:r>
              <a:rPr lang="en-US" sz="1800" b="1" dirty="0">
                <a:solidFill>
                  <a:schemeClr val="tx1"/>
                </a:solidFill>
              </a:rPr>
              <a:t>by this standard if they are </a:t>
            </a:r>
            <a:r>
              <a:rPr lang="en-US" sz="1800" b="1" u="sng" dirty="0" smtClean="0">
                <a:solidFill>
                  <a:schemeClr val="tx1"/>
                </a:solidFill>
              </a:rPr>
              <a:t>routine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u="sng" dirty="0" smtClean="0">
                <a:solidFill>
                  <a:schemeClr val="tx1"/>
                </a:solidFill>
              </a:rPr>
              <a:t>repetitive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and </a:t>
            </a:r>
            <a:r>
              <a:rPr lang="en-US" sz="1800" b="1" u="sng" dirty="0">
                <a:solidFill>
                  <a:schemeClr val="tx1"/>
                </a:solidFill>
              </a:rPr>
              <a:t>integral</a:t>
            </a:r>
            <a:r>
              <a:rPr lang="en-US" sz="1800" b="1" dirty="0">
                <a:solidFill>
                  <a:schemeClr val="tx1"/>
                </a:solidFill>
              </a:rPr>
              <a:t> to the use of </a:t>
            </a:r>
            <a:r>
              <a:rPr lang="en-US" sz="1800" b="1" dirty="0" smtClean="0">
                <a:solidFill>
                  <a:schemeClr val="tx1"/>
                </a:solidFill>
              </a:rPr>
              <a:t>the equipment </a:t>
            </a:r>
            <a:r>
              <a:rPr lang="en-US" sz="1800" b="1" dirty="0">
                <a:solidFill>
                  <a:schemeClr val="tx1"/>
                </a:solidFill>
              </a:rPr>
              <a:t>for production . . 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3456" y="2182152"/>
            <a:ext cx="809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532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384721"/>
          </a:xfrm>
        </p:spPr>
        <p:txBody>
          <a:bodyPr/>
          <a:lstStyle/>
          <a:p>
            <a:r>
              <a:rPr lang="en-US" dirty="0" smtClean="0"/>
              <a:t>The Minor Service Exception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34470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Essential Words to the Minor Service Exception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u="sng" dirty="0" smtClean="0"/>
              <a:t>Routine</a:t>
            </a:r>
            <a:r>
              <a:rPr lang="en-US" dirty="0" smtClean="0"/>
              <a:t> - The activity must be performed as part of a regular and prescribed course of procedure and be performed in accordance with established practices.</a:t>
            </a:r>
          </a:p>
          <a:p>
            <a:endParaRPr lang="en-US" dirty="0"/>
          </a:p>
          <a:p>
            <a:r>
              <a:rPr lang="en-US" u="sng" dirty="0" smtClean="0"/>
              <a:t>Repetitive</a:t>
            </a:r>
            <a:r>
              <a:rPr lang="en-US" dirty="0" smtClean="0"/>
              <a:t> - </a:t>
            </a:r>
            <a:r>
              <a:rPr lang="en-US" dirty="0"/>
              <a:t>The activity must be repeated regularly as part of the production process or cycle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u="sng" dirty="0" smtClean="0"/>
              <a:t>Integral</a:t>
            </a:r>
            <a:r>
              <a:rPr lang="en-US" dirty="0" smtClean="0"/>
              <a:t> - </a:t>
            </a:r>
            <a:r>
              <a:rPr lang="en-US" dirty="0"/>
              <a:t>The activity must be inherent to the production process.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B0C3B-3A7D-3848-B824-737E096AF391}" type="datetime4">
              <a:rPr lang="en-US" smtClean="0"/>
              <a:pPr/>
              <a:t>April 20,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5DBE7-0ACF-E348-BBE2-A615BCE1D7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NNL Whit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PNNL Silver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EE66B1-490F-4F54-B743-4A43B8AE2E5A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B97149-DB59-4E5D-9593-2E8A80B6D5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0102DF-E0AF-48FC-B16D-82EAA5487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21708</TotalTime>
  <Words>978</Words>
  <Application>Microsoft Office PowerPoint</Application>
  <PresentationFormat>On-screen Show (4:3)</PresentationFormat>
  <Paragraphs>143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PNNL Platinum Theme</vt:lpstr>
      <vt:lpstr>PNNL Silver Theme</vt:lpstr>
      <vt:lpstr>PNNL White Theme</vt:lpstr>
      <vt:lpstr>1_PNNL Silver Theme</vt:lpstr>
      <vt:lpstr>Hazardous Energy Control Determination Process</vt:lpstr>
      <vt:lpstr>Objectives</vt:lpstr>
      <vt:lpstr>Definitions</vt:lpstr>
      <vt:lpstr>Standards</vt:lpstr>
      <vt:lpstr>Standards</vt:lpstr>
      <vt:lpstr>The Minor Service Exception</vt:lpstr>
      <vt:lpstr>The Minor Service Exception</vt:lpstr>
      <vt:lpstr>The Minor Service Exception</vt:lpstr>
      <vt:lpstr>The Minor Service Exception</vt:lpstr>
      <vt:lpstr>The Minor Service Exception</vt:lpstr>
      <vt:lpstr>Alternative Measures</vt:lpstr>
      <vt:lpstr>Hazardous Energy Control Determinations</vt:lpstr>
      <vt:lpstr>Process</vt:lpstr>
      <vt:lpstr>Process</vt:lpstr>
      <vt:lpstr>Hierarchy of Alternative Controls</vt:lpstr>
      <vt:lpstr>Examples of Alternative Measures</vt:lpstr>
      <vt:lpstr>Determination Example</vt:lpstr>
      <vt:lpstr>Determination Example</vt:lpstr>
      <vt:lpstr>Determination Example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DeGraaf</dc:creator>
  <cp:lastModifiedBy>Andersen</cp:lastModifiedBy>
  <cp:revision>166</cp:revision>
  <cp:lastPrinted>2016-10-05T19:29:23Z</cp:lastPrinted>
  <dcterms:created xsi:type="dcterms:W3CDTF">2011-07-01T00:09:34Z</dcterms:created>
  <dcterms:modified xsi:type="dcterms:W3CDTF">2017-04-20T16:54:36Z</dcterms:modified>
</cp:coreProperties>
</file>