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7"/>
  </p:notesMasterIdLst>
  <p:sldIdLst>
    <p:sldId id="293" r:id="rId2"/>
    <p:sldId id="306" r:id="rId3"/>
    <p:sldId id="314" r:id="rId4"/>
    <p:sldId id="315" r:id="rId5"/>
    <p:sldId id="30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C006EB-6EDD-4874-A8FA-30384B143998}">
          <p14:sldIdLst>
            <p14:sldId id="293"/>
            <p14:sldId id="306"/>
            <p14:sldId id="314"/>
            <p14:sldId id="315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8" autoAdjust="0"/>
    <p:restoredTop sz="96837" autoAdjust="0"/>
  </p:normalViewPr>
  <p:slideViewPr>
    <p:cSldViewPr snapToGrid="0" showGuides="1">
      <p:cViewPr varScale="1">
        <p:scale>
          <a:sx n="93" d="100"/>
          <a:sy n="93" d="100"/>
        </p:scale>
        <p:origin x="636" y="90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F6DC2-51B2-430A-8A86-0A3628EAAAD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9C5970-7C73-4418-A090-909F61095985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1400" b="1" u="none" dirty="0" smtClean="0"/>
            <a:t>Pre-2008</a:t>
          </a:r>
        </a:p>
        <a:p>
          <a:r>
            <a:rPr lang="en-US" sz="1200" dirty="0" smtClean="0"/>
            <a:t>WPC at the division-level. Reviews typ. include Lab-defined </a:t>
          </a:r>
          <a:r>
            <a:rPr lang="en-US" sz="1200" i="1" dirty="0" smtClean="0"/>
            <a:t>Experimental Safety Review</a:t>
          </a:r>
          <a:endParaRPr lang="en-US" sz="1200" dirty="0"/>
        </a:p>
      </dgm:t>
    </dgm:pt>
    <dgm:pt modelId="{A0A0A25C-9578-4EA3-9075-F2212D1C8B0E}" type="parTrans" cxnId="{11697D43-FFAA-4BCD-97B1-C425ABADB205}">
      <dgm:prSet/>
      <dgm:spPr/>
      <dgm:t>
        <a:bodyPr/>
        <a:lstStyle/>
        <a:p>
          <a:endParaRPr lang="en-US"/>
        </a:p>
      </dgm:t>
    </dgm:pt>
    <dgm:pt modelId="{DF5A99A7-E0EE-46F3-A391-44E2CB6B741B}" type="sibTrans" cxnId="{11697D43-FFAA-4BCD-97B1-C425ABADB205}">
      <dgm:prSet/>
      <dgm:spPr/>
      <dgm:t>
        <a:bodyPr/>
        <a:lstStyle/>
        <a:p>
          <a:endParaRPr lang="en-US"/>
        </a:p>
      </dgm:t>
    </dgm:pt>
    <dgm:pt modelId="{65181AE5-0481-40FB-B3E9-47D8C715DF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1400" b="1" dirty="0" smtClean="0"/>
            <a:t>2008</a:t>
          </a:r>
          <a:r>
            <a:rPr lang="en-US" sz="1200" dirty="0" smtClean="0"/>
            <a:t> </a:t>
          </a:r>
        </a:p>
        <a:p>
          <a:r>
            <a:rPr lang="en-US" sz="1200" dirty="0" smtClean="0"/>
            <a:t>MSD incidents:</a:t>
          </a:r>
        </a:p>
        <a:p>
          <a:r>
            <a:rPr lang="en-US" sz="1200" dirty="0" smtClean="0"/>
            <a:t>March 3: Arsenic oxide release</a:t>
          </a:r>
        </a:p>
        <a:p>
          <a:r>
            <a:rPr lang="en-US" sz="1200" dirty="0" smtClean="0"/>
            <a:t>March 11: Carbon monoxide exposure</a:t>
          </a:r>
        </a:p>
      </dgm:t>
    </dgm:pt>
    <dgm:pt modelId="{D0887518-54B1-4B35-9267-4952870A3209}" type="parTrans" cxnId="{67E9B040-F2CB-4853-88DE-A55CA624418F}">
      <dgm:prSet/>
      <dgm:spPr/>
      <dgm:t>
        <a:bodyPr/>
        <a:lstStyle/>
        <a:p>
          <a:endParaRPr lang="en-US"/>
        </a:p>
      </dgm:t>
    </dgm:pt>
    <dgm:pt modelId="{D490F4C2-AD5B-4D2E-A2F5-516218C28ADB}" type="sibTrans" cxnId="{67E9B040-F2CB-4853-88DE-A55CA624418F}">
      <dgm:prSet/>
      <dgm:spPr/>
      <dgm:t>
        <a:bodyPr/>
        <a:lstStyle/>
        <a:p>
          <a:endParaRPr lang="en-US"/>
        </a:p>
      </dgm:t>
    </dgm:pt>
    <dgm:pt modelId="{30820BD9-1575-4FBA-9E99-22666423DA47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1400" b="1" dirty="0" smtClean="0"/>
            <a:t>2009</a:t>
          </a:r>
          <a:endParaRPr lang="en-US" sz="1200" b="1" dirty="0" smtClean="0"/>
        </a:p>
        <a:p>
          <a:r>
            <a:rPr lang="en-US" sz="1200" dirty="0" smtClean="0"/>
            <a:t>Lab-level process established: </a:t>
          </a:r>
        </a:p>
        <a:p>
          <a:r>
            <a:rPr lang="en-US" sz="1200" dirty="0" smtClean="0"/>
            <a:t>LMS-PROC-64, </a:t>
          </a:r>
          <a:r>
            <a:rPr lang="en-US" sz="1200" i="1" dirty="0" smtClean="0"/>
            <a:t>Non-Experimental WPC</a:t>
          </a:r>
        </a:p>
        <a:p>
          <a:r>
            <a:rPr lang="en-US" sz="1200" dirty="0" smtClean="0"/>
            <a:t>LMS-PROC-79,  </a:t>
          </a:r>
          <a:r>
            <a:rPr lang="en-US" sz="1200" i="1" dirty="0" smtClean="0"/>
            <a:t>Experimental WPC</a:t>
          </a:r>
        </a:p>
        <a:p>
          <a:r>
            <a:rPr lang="en-US" sz="1200" dirty="0" smtClean="0"/>
            <a:t>WPC electronic tool (ANL-886) goes live</a:t>
          </a:r>
          <a:endParaRPr lang="en-US" sz="1200" dirty="0"/>
        </a:p>
      </dgm:t>
    </dgm:pt>
    <dgm:pt modelId="{5678FCA8-00EF-4744-8AC0-9731D1202D4A}" type="parTrans" cxnId="{1195D7B1-052A-4DB5-B6F8-22A39B64981A}">
      <dgm:prSet/>
      <dgm:spPr/>
      <dgm:t>
        <a:bodyPr/>
        <a:lstStyle/>
        <a:p>
          <a:endParaRPr lang="en-US"/>
        </a:p>
      </dgm:t>
    </dgm:pt>
    <dgm:pt modelId="{0D3A826A-96B9-40C9-A5F0-012EFCA8BC4F}" type="sibTrans" cxnId="{1195D7B1-052A-4DB5-B6F8-22A39B64981A}">
      <dgm:prSet/>
      <dgm:spPr/>
      <dgm:t>
        <a:bodyPr/>
        <a:lstStyle/>
        <a:p>
          <a:endParaRPr lang="en-US"/>
        </a:p>
      </dgm:t>
    </dgm:pt>
    <dgm:pt modelId="{FED8EE2B-FD0F-4B3E-9905-5D6F124D0BBD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1400" b="1" dirty="0" smtClean="0"/>
            <a:t>2011</a:t>
          </a:r>
        </a:p>
        <a:p>
          <a:r>
            <a:rPr lang="en-US" sz="1200" dirty="0" smtClean="0"/>
            <a:t>Lab-level process revised: </a:t>
          </a:r>
        </a:p>
        <a:p>
          <a:r>
            <a:rPr lang="en-US" sz="1200" dirty="0" smtClean="0"/>
            <a:t>LMS-POL-16, </a:t>
          </a:r>
          <a:r>
            <a:rPr lang="en-US" sz="1200" i="1" dirty="0" smtClean="0"/>
            <a:t>WPC</a:t>
          </a:r>
        </a:p>
        <a:p>
          <a:r>
            <a:rPr lang="en-US" sz="1200" dirty="0" smtClean="0"/>
            <a:t>LMS-PROC-200 </a:t>
          </a:r>
          <a:r>
            <a:rPr lang="en-US" sz="1200" i="1" dirty="0" smtClean="0"/>
            <a:t>Local WPC Implementing Procedures </a:t>
          </a:r>
        </a:p>
        <a:p>
          <a:r>
            <a:rPr lang="en-US" sz="1200" i="0" dirty="0" smtClean="0"/>
            <a:t>WPC web-app release 1.9 goes into production</a:t>
          </a:r>
          <a:endParaRPr lang="en-US" sz="1200" i="0" dirty="0"/>
        </a:p>
      </dgm:t>
    </dgm:pt>
    <dgm:pt modelId="{1349741D-0CD0-4975-8378-E7F9459ED561}" type="parTrans" cxnId="{3DE355AB-A62D-4F23-B880-952C29058B0F}">
      <dgm:prSet/>
      <dgm:spPr/>
      <dgm:t>
        <a:bodyPr/>
        <a:lstStyle/>
        <a:p>
          <a:endParaRPr lang="en-US"/>
        </a:p>
      </dgm:t>
    </dgm:pt>
    <dgm:pt modelId="{1E5E44E2-8942-4590-AE52-9327EB1A4A94}" type="sibTrans" cxnId="{3DE355AB-A62D-4F23-B880-952C29058B0F}">
      <dgm:prSet/>
      <dgm:spPr/>
      <dgm:t>
        <a:bodyPr/>
        <a:lstStyle/>
        <a:p>
          <a:endParaRPr lang="en-US"/>
        </a:p>
      </dgm:t>
    </dgm:pt>
    <dgm:pt modelId="{39173452-B0A3-47A3-B32B-1E5F3E29CE1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1400" b="1" dirty="0" smtClean="0"/>
            <a:t>2012</a:t>
          </a:r>
          <a:endParaRPr lang="en-US" sz="2000" b="1" dirty="0" smtClean="0"/>
        </a:p>
        <a:p>
          <a:r>
            <a:rPr lang="en-US" sz="1200" dirty="0" smtClean="0"/>
            <a:t>WPC web-app release 2.0 goes into production</a:t>
          </a:r>
        </a:p>
        <a:p>
          <a:r>
            <a:rPr lang="en-US" sz="1200" dirty="0" smtClean="0"/>
            <a:t>WAE web-app goes into production</a:t>
          </a:r>
          <a:endParaRPr lang="en-US" sz="1200" dirty="0"/>
        </a:p>
      </dgm:t>
    </dgm:pt>
    <dgm:pt modelId="{D978090C-9D9C-4673-8F42-2F3D87B6F1C2}" type="parTrans" cxnId="{78B4A97B-C19D-4D36-969F-D8071992CFBC}">
      <dgm:prSet/>
      <dgm:spPr/>
      <dgm:t>
        <a:bodyPr/>
        <a:lstStyle/>
        <a:p>
          <a:endParaRPr lang="en-US"/>
        </a:p>
      </dgm:t>
    </dgm:pt>
    <dgm:pt modelId="{20D0E130-B949-4D1A-BCBE-CE148B865D4E}" type="sibTrans" cxnId="{78B4A97B-C19D-4D36-969F-D8071992CFBC}">
      <dgm:prSet/>
      <dgm:spPr/>
      <dgm:t>
        <a:bodyPr/>
        <a:lstStyle/>
        <a:p>
          <a:endParaRPr lang="en-US"/>
        </a:p>
      </dgm:t>
    </dgm:pt>
    <dgm:pt modelId="{AF594B9B-E259-485F-8B83-197CBF85B7C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1400" b="1" dirty="0" smtClean="0"/>
            <a:t>2015</a:t>
          </a:r>
        </a:p>
        <a:p>
          <a:r>
            <a:rPr lang="en-US" sz="1200" dirty="0" smtClean="0"/>
            <a:t>Electronic signature in WAE web-app</a:t>
          </a:r>
        </a:p>
      </dgm:t>
    </dgm:pt>
    <dgm:pt modelId="{A5A99985-5347-400A-8F83-05B42DB805AC}" type="parTrans" cxnId="{8351D7CB-D9D7-40DA-BEB3-02633F0EA64B}">
      <dgm:prSet/>
      <dgm:spPr/>
      <dgm:t>
        <a:bodyPr/>
        <a:lstStyle/>
        <a:p>
          <a:endParaRPr lang="en-US"/>
        </a:p>
      </dgm:t>
    </dgm:pt>
    <dgm:pt modelId="{FFFBBC02-2D78-4A44-85E6-84EFC633A74F}" type="sibTrans" cxnId="{8351D7CB-D9D7-40DA-BEB3-02633F0EA64B}">
      <dgm:prSet/>
      <dgm:spPr/>
      <dgm:t>
        <a:bodyPr/>
        <a:lstStyle/>
        <a:p>
          <a:endParaRPr lang="en-US"/>
        </a:p>
      </dgm:t>
    </dgm:pt>
    <dgm:pt modelId="{520AEFAE-4F32-4F4D-B9A0-0E0792522CCF}" type="pres">
      <dgm:prSet presAssocID="{3D2F6DC2-51B2-430A-8A86-0A3628EAAADD}" presName="CompostProcess" presStyleCnt="0">
        <dgm:presLayoutVars>
          <dgm:dir/>
          <dgm:resizeHandles val="exact"/>
        </dgm:presLayoutVars>
      </dgm:prSet>
      <dgm:spPr/>
    </dgm:pt>
    <dgm:pt modelId="{B0083D55-0FC2-4EFB-B0A7-6A3BC4BE5492}" type="pres">
      <dgm:prSet presAssocID="{3D2F6DC2-51B2-430A-8A86-0A3628EAAADD}" presName="arrow" presStyleLbl="bgShp" presStyleIdx="0" presStyleCnt="1"/>
      <dgm:spPr>
        <a:solidFill>
          <a:srgbClr val="92D050"/>
        </a:solidFill>
      </dgm:spPr>
    </dgm:pt>
    <dgm:pt modelId="{A36ADC84-68BD-4D4F-9E49-16FDE8BAF685}" type="pres">
      <dgm:prSet presAssocID="{3D2F6DC2-51B2-430A-8A86-0A3628EAAADD}" presName="linearProcess" presStyleCnt="0"/>
      <dgm:spPr/>
    </dgm:pt>
    <dgm:pt modelId="{E4EFB3B0-934F-42D5-99F1-8D12FAFF7F77}" type="pres">
      <dgm:prSet presAssocID="{4E9C5970-7C73-4418-A090-909F61095985}" presName="textNode" presStyleLbl="node1" presStyleIdx="0" presStyleCnt="6" custScaleX="99025" custScaleY="86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7434D-F8D3-44AF-96AE-3AA402585F40}" type="pres">
      <dgm:prSet presAssocID="{DF5A99A7-E0EE-46F3-A391-44E2CB6B741B}" presName="sibTrans" presStyleCnt="0"/>
      <dgm:spPr/>
    </dgm:pt>
    <dgm:pt modelId="{C93BE059-6D85-470B-B302-7D9126906F22}" type="pres">
      <dgm:prSet presAssocID="{65181AE5-0481-40FB-B3E9-47D8C715DFE6}" presName="textNode" presStyleLbl="node1" presStyleIdx="1" presStyleCnt="6" custScaleY="102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1EDB7-9907-42DD-86C7-EB28865D1CCE}" type="pres">
      <dgm:prSet presAssocID="{D490F4C2-AD5B-4D2E-A2F5-516218C28ADB}" presName="sibTrans" presStyleCnt="0"/>
      <dgm:spPr/>
    </dgm:pt>
    <dgm:pt modelId="{6C322C87-EEB3-43F0-8E0D-0B3A0AC254EC}" type="pres">
      <dgm:prSet presAssocID="{30820BD9-1575-4FBA-9E99-22666423DA47}" presName="textNode" presStyleLbl="node1" presStyleIdx="2" presStyleCnt="6" custScaleY="145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93CFC-AD95-4975-9434-1FA56D3C7CE4}" type="pres">
      <dgm:prSet presAssocID="{0D3A826A-96B9-40C9-A5F0-012EFCA8BC4F}" presName="sibTrans" presStyleCnt="0"/>
      <dgm:spPr/>
    </dgm:pt>
    <dgm:pt modelId="{21D039B9-8ED6-44DB-A069-F9E90A4DFCF3}" type="pres">
      <dgm:prSet presAssocID="{FED8EE2B-FD0F-4B3E-9905-5D6F124D0BBD}" presName="textNode" presStyleLbl="node1" presStyleIdx="3" presStyleCnt="6" custScaleY="138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AA8A8-0A78-46A7-8C0B-97179D01CE51}" type="pres">
      <dgm:prSet presAssocID="{1E5E44E2-8942-4590-AE52-9327EB1A4A94}" presName="sibTrans" presStyleCnt="0"/>
      <dgm:spPr/>
    </dgm:pt>
    <dgm:pt modelId="{DFED89EA-50C9-4E2A-A298-94AAE0F68FEE}" type="pres">
      <dgm:prSet presAssocID="{39173452-B0A3-47A3-B32B-1E5F3E29CE10}" presName="textNode" presStyleLbl="node1" presStyleIdx="4" presStyleCnt="6" custScaleY="82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0E8D6-3BFB-4ECF-B637-C02534B55A32}" type="pres">
      <dgm:prSet presAssocID="{20D0E130-B949-4D1A-BCBE-CE148B865D4E}" presName="sibTrans" presStyleCnt="0"/>
      <dgm:spPr/>
    </dgm:pt>
    <dgm:pt modelId="{72F9B78D-E59E-4E18-A0A3-A85DD8DA19CA}" type="pres">
      <dgm:prSet presAssocID="{AF594B9B-E259-485F-8B83-197CBF85B7C5}" presName="textNode" presStyleLbl="node1" presStyleIdx="5" presStyleCnt="6" custScaleY="55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0057E-F289-4B43-9042-5AFE423A094E}" type="presOf" srcId="{AF594B9B-E259-485F-8B83-197CBF85B7C5}" destId="{72F9B78D-E59E-4E18-A0A3-A85DD8DA19CA}" srcOrd="0" destOrd="0" presId="urn:microsoft.com/office/officeart/2005/8/layout/hProcess9"/>
    <dgm:cxn modelId="{F052BC59-2B94-455D-BE69-1B5A859922E4}" type="presOf" srcId="{65181AE5-0481-40FB-B3E9-47D8C715DFE6}" destId="{C93BE059-6D85-470B-B302-7D9126906F22}" srcOrd="0" destOrd="0" presId="urn:microsoft.com/office/officeart/2005/8/layout/hProcess9"/>
    <dgm:cxn modelId="{11697D43-FFAA-4BCD-97B1-C425ABADB205}" srcId="{3D2F6DC2-51B2-430A-8A86-0A3628EAAADD}" destId="{4E9C5970-7C73-4418-A090-909F61095985}" srcOrd="0" destOrd="0" parTransId="{A0A0A25C-9578-4EA3-9075-F2212D1C8B0E}" sibTransId="{DF5A99A7-E0EE-46F3-A391-44E2CB6B741B}"/>
    <dgm:cxn modelId="{78B4A97B-C19D-4D36-969F-D8071992CFBC}" srcId="{3D2F6DC2-51B2-430A-8A86-0A3628EAAADD}" destId="{39173452-B0A3-47A3-B32B-1E5F3E29CE10}" srcOrd="4" destOrd="0" parTransId="{D978090C-9D9C-4673-8F42-2F3D87B6F1C2}" sibTransId="{20D0E130-B949-4D1A-BCBE-CE148B865D4E}"/>
    <dgm:cxn modelId="{18DA9C50-294E-4CE0-BBED-D46C34B507E7}" type="presOf" srcId="{FED8EE2B-FD0F-4B3E-9905-5D6F124D0BBD}" destId="{21D039B9-8ED6-44DB-A069-F9E90A4DFCF3}" srcOrd="0" destOrd="0" presId="urn:microsoft.com/office/officeart/2005/8/layout/hProcess9"/>
    <dgm:cxn modelId="{07AD9016-6F19-4B9D-91B5-B13D8F13F6BE}" type="presOf" srcId="{30820BD9-1575-4FBA-9E99-22666423DA47}" destId="{6C322C87-EEB3-43F0-8E0D-0B3A0AC254EC}" srcOrd="0" destOrd="0" presId="urn:microsoft.com/office/officeart/2005/8/layout/hProcess9"/>
    <dgm:cxn modelId="{4584440F-6876-4A59-9242-5F1B6BD5946A}" type="presOf" srcId="{3D2F6DC2-51B2-430A-8A86-0A3628EAAADD}" destId="{520AEFAE-4F32-4F4D-B9A0-0E0792522CCF}" srcOrd="0" destOrd="0" presId="urn:microsoft.com/office/officeart/2005/8/layout/hProcess9"/>
    <dgm:cxn modelId="{3C3AE8E3-B406-4882-8E0A-A38FAB79571E}" type="presOf" srcId="{4E9C5970-7C73-4418-A090-909F61095985}" destId="{E4EFB3B0-934F-42D5-99F1-8D12FAFF7F77}" srcOrd="0" destOrd="0" presId="urn:microsoft.com/office/officeart/2005/8/layout/hProcess9"/>
    <dgm:cxn modelId="{3DE355AB-A62D-4F23-B880-952C29058B0F}" srcId="{3D2F6DC2-51B2-430A-8A86-0A3628EAAADD}" destId="{FED8EE2B-FD0F-4B3E-9905-5D6F124D0BBD}" srcOrd="3" destOrd="0" parTransId="{1349741D-0CD0-4975-8378-E7F9459ED561}" sibTransId="{1E5E44E2-8942-4590-AE52-9327EB1A4A94}"/>
    <dgm:cxn modelId="{1195D7B1-052A-4DB5-B6F8-22A39B64981A}" srcId="{3D2F6DC2-51B2-430A-8A86-0A3628EAAADD}" destId="{30820BD9-1575-4FBA-9E99-22666423DA47}" srcOrd="2" destOrd="0" parTransId="{5678FCA8-00EF-4744-8AC0-9731D1202D4A}" sibTransId="{0D3A826A-96B9-40C9-A5F0-012EFCA8BC4F}"/>
    <dgm:cxn modelId="{67E9B040-F2CB-4853-88DE-A55CA624418F}" srcId="{3D2F6DC2-51B2-430A-8A86-0A3628EAAADD}" destId="{65181AE5-0481-40FB-B3E9-47D8C715DFE6}" srcOrd="1" destOrd="0" parTransId="{D0887518-54B1-4B35-9267-4952870A3209}" sibTransId="{D490F4C2-AD5B-4D2E-A2F5-516218C28ADB}"/>
    <dgm:cxn modelId="{BAB507D4-F724-4947-8D58-46F8730AE63A}" type="presOf" srcId="{39173452-B0A3-47A3-B32B-1E5F3E29CE10}" destId="{DFED89EA-50C9-4E2A-A298-94AAE0F68FEE}" srcOrd="0" destOrd="0" presId="urn:microsoft.com/office/officeart/2005/8/layout/hProcess9"/>
    <dgm:cxn modelId="{8351D7CB-D9D7-40DA-BEB3-02633F0EA64B}" srcId="{3D2F6DC2-51B2-430A-8A86-0A3628EAAADD}" destId="{AF594B9B-E259-485F-8B83-197CBF85B7C5}" srcOrd="5" destOrd="0" parTransId="{A5A99985-5347-400A-8F83-05B42DB805AC}" sibTransId="{FFFBBC02-2D78-4A44-85E6-84EFC633A74F}"/>
    <dgm:cxn modelId="{C4DF2479-6481-4026-83C3-11223A2AA55C}" type="presParOf" srcId="{520AEFAE-4F32-4F4D-B9A0-0E0792522CCF}" destId="{B0083D55-0FC2-4EFB-B0A7-6A3BC4BE5492}" srcOrd="0" destOrd="0" presId="urn:microsoft.com/office/officeart/2005/8/layout/hProcess9"/>
    <dgm:cxn modelId="{563FC411-7211-4EE0-A3AE-7E354360BC7F}" type="presParOf" srcId="{520AEFAE-4F32-4F4D-B9A0-0E0792522CCF}" destId="{A36ADC84-68BD-4D4F-9E49-16FDE8BAF685}" srcOrd="1" destOrd="0" presId="urn:microsoft.com/office/officeart/2005/8/layout/hProcess9"/>
    <dgm:cxn modelId="{63EB3F91-EAC1-4561-AE39-547A37E7E27F}" type="presParOf" srcId="{A36ADC84-68BD-4D4F-9E49-16FDE8BAF685}" destId="{E4EFB3B0-934F-42D5-99F1-8D12FAFF7F77}" srcOrd="0" destOrd="0" presId="urn:microsoft.com/office/officeart/2005/8/layout/hProcess9"/>
    <dgm:cxn modelId="{10EB364B-18D1-408D-86FD-F0679FADC308}" type="presParOf" srcId="{A36ADC84-68BD-4D4F-9E49-16FDE8BAF685}" destId="{F947434D-F8D3-44AF-96AE-3AA402585F40}" srcOrd="1" destOrd="0" presId="urn:microsoft.com/office/officeart/2005/8/layout/hProcess9"/>
    <dgm:cxn modelId="{DD5FA276-75DB-4BE0-A260-56A44E9BA386}" type="presParOf" srcId="{A36ADC84-68BD-4D4F-9E49-16FDE8BAF685}" destId="{C93BE059-6D85-470B-B302-7D9126906F22}" srcOrd="2" destOrd="0" presId="urn:microsoft.com/office/officeart/2005/8/layout/hProcess9"/>
    <dgm:cxn modelId="{E47B13D0-480F-41CB-825B-9FDE4C66FCF5}" type="presParOf" srcId="{A36ADC84-68BD-4D4F-9E49-16FDE8BAF685}" destId="{18E1EDB7-9907-42DD-86C7-EB28865D1CCE}" srcOrd="3" destOrd="0" presId="urn:microsoft.com/office/officeart/2005/8/layout/hProcess9"/>
    <dgm:cxn modelId="{33D0A900-A75D-4EA0-A81F-CC63A4EE619A}" type="presParOf" srcId="{A36ADC84-68BD-4D4F-9E49-16FDE8BAF685}" destId="{6C322C87-EEB3-43F0-8E0D-0B3A0AC254EC}" srcOrd="4" destOrd="0" presId="urn:microsoft.com/office/officeart/2005/8/layout/hProcess9"/>
    <dgm:cxn modelId="{A7378119-C9E7-45BB-A920-3038A31C33A3}" type="presParOf" srcId="{A36ADC84-68BD-4D4F-9E49-16FDE8BAF685}" destId="{54693CFC-AD95-4975-9434-1FA56D3C7CE4}" srcOrd="5" destOrd="0" presId="urn:microsoft.com/office/officeart/2005/8/layout/hProcess9"/>
    <dgm:cxn modelId="{8BE7E1DF-B623-4BE5-9F37-15A2D30A0804}" type="presParOf" srcId="{A36ADC84-68BD-4D4F-9E49-16FDE8BAF685}" destId="{21D039B9-8ED6-44DB-A069-F9E90A4DFCF3}" srcOrd="6" destOrd="0" presId="urn:microsoft.com/office/officeart/2005/8/layout/hProcess9"/>
    <dgm:cxn modelId="{28DD18BB-8510-4032-8BE6-8C3CD20B73A9}" type="presParOf" srcId="{A36ADC84-68BD-4D4F-9E49-16FDE8BAF685}" destId="{B17AA8A8-0A78-46A7-8C0B-97179D01CE51}" srcOrd="7" destOrd="0" presId="urn:microsoft.com/office/officeart/2005/8/layout/hProcess9"/>
    <dgm:cxn modelId="{4CFE4615-2CF4-45E0-B3F6-DCBB6E7FA9B0}" type="presParOf" srcId="{A36ADC84-68BD-4D4F-9E49-16FDE8BAF685}" destId="{DFED89EA-50C9-4E2A-A298-94AAE0F68FEE}" srcOrd="8" destOrd="0" presId="urn:microsoft.com/office/officeart/2005/8/layout/hProcess9"/>
    <dgm:cxn modelId="{EADC52BC-6672-4E7B-B596-03CF9E6923A3}" type="presParOf" srcId="{A36ADC84-68BD-4D4F-9E49-16FDE8BAF685}" destId="{72D0E8D6-3BFB-4ECF-B637-C02534B55A32}" srcOrd="9" destOrd="0" presId="urn:microsoft.com/office/officeart/2005/8/layout/hProcess9"/>
    <dgm:cxn modelId="{C6996F92-FE46-4F65-AFCC-7105539CE6A1}" type="presParOf" srcId="{A36ADC84-68BD-4D4F-9E49-16FDE8BAF685}" destId="{72F9B78D-E59E-4E18-A0A3-A85DD8DA19CA}" srcOrd="10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83D55-0FC2-4EFB-B0A7-6A3BC4BE5492}">
      <dsp:nvSpPr>
        <dsp:cNvPr id="0" name=""/>
        <dsp:cNvSpPr/>
      </dsp:nvSpPr>
      <dsp:spPr>
        <a:xfrm>
          <a:off x="627967" y="0"/>
          <a:ext cx="7116965" cy="5258863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FB3B0-934F-42D5-99F1-8D12FAFF7F77}">
      <dsp:nvSpPr>
        <dsp:cNvPr id="0" name=""/>
        <dsp:cNvSpPr/>
      </dsp:nvSpPr>
      <dsp:spPr>
        <a:xfrm>
          <a:off x="1890" y="1718828"/>
          <a:ext cx="1214540" cy="1821207"/>
        </a:xfrm>
        <a:prstGeom prst="roundRect">
          <a:avLst/>
        </a:prstGeom>
        <a:solidFill>
          <a:schemeClr val="accent2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/>
            <a:t>Pre-2008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WPC at the division-level. Reviews typ. include Lab-defined </a:t>
          </a:r>
          <a:r>
            <a:rPr lang="en-US" sz="1200" i="1" kern="1200" dirty="0" smtClean="0"/>
            <a:t>Experimental Safety Review</a:t>
          </a:r>
          <a:endParaRPr lang="en-US" sz="1200" kern="1200" dirty="0"/>
        </a:p>
      </dsp:txBody>
      <dsp:txXfrm>
        <a:off x="61179" y="1778117"/>
        <a:ext cx="1095962" cy="1702629"/>
      </dsp:txXfrm>
    </dsp:sp>
    <dsp:sp modelId="{C93BE059-6D85-470B-B302-7D9126906F22}">
      <dsp:nvSpPr>
        <dsp:cNvPr id="0" name=""/>
        <dsp:cNvSpPr/>
      </dsp:nvSpPr>
      <dsp:spPr>
        <a:xfrm>
          <a:off x="1420848" y="1549008"/>
          <a:ext cx="1226499" cy="2160846"/>
        </a:xfrm>
        <a:prstGeom prst="roundRect">
          <a:avLst/>
        </a:prstGeom>
        <a:solidFill>
          <a:schemeClr val="accent2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2008</a:t>
          </a:r>
          <a:r>
            <a:rPr lang="en-US" sz="12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MSD incidents: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March 3: Arsenic oxide release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March 11: Carbon monoxide exposure</a:t>
          </a:r>
        </a:p>
      </dsp:txBody>
      <dsp:txXfrm>
        <a:off x="1480721" y="1608881"/>
        <a:ext cx="1106753" cy="2041100"/>
      </dsp:txXfrm>
    </dsp:sp>
    <dsp:sp modelId="{6C322C87-EEB3-43F0-8E0D-0B3A0AC254EC}">
      <dsp:nvSpPr>
        <dsp:cNvPr id="0" name=""/>
        <dsp:cNvSpPr/>
      </dsp:nvSpPr>
      <dsp:spPr>
        <a:xfrm>
          <a:off x="2851763" y="1100270"/>
          <a:ext cx="1226499" cy="3058323"/>
        </a:xfrm>
        <a:prstGeom prst="roundRect">
          <a:avLst/>
        </a:prstGeom>
        <a:solidFill>
          <a:schemeClr val="accent2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2009</a:t>
          </a:r>
          <a:endParaRPr lang="en-US" sz="12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Lab-level process established: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LMS-PROC-64, </a:t>
          </a:r>
          <a:r>
            <a:rPr lang="en-US" sz="1200" i="1" kern="1200" dirty="0" smtClean="0"/>
            <a:t>Non-Experimental WPC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LMS-PROC-79,  </a:t>
          </a:r>
          <a:r>
            <a:rPr lang="en-US" sz="1200" i="1" kern="1200" dirty="0" smtClean="0"/>
            <a:t>Experimental WPC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WPC electronic tool (ANL-886) goes live</a:t>
          </a:r>
          <a:endParaRPr lang="en-US" sz="1200" kern="1200" dirty="0"/>
        </a:p>
      </dsp:txBody>
      <dsp:txXfrm>
        <a:off x="2911636" y="1160143"/>
        <a:ext cx="1106753" cy="2938577"/>
      </dsp:txXfrm>
    </dsp:sp>
    <dsp:sp modelId="{21D039B9-8ED6-44DB-A069-F9E90A4DFCF3}">
      <dsp:nvSpPr>
        <dsp:cNvPr id="0" name=""/>
        <dsp:cNvSpPr/>
      </dsp:nvSpPr>
      <dsp:spPr>
        <a:xfrm>
          <a:off x="4282679" y="1170191"/>
          <a:ext cx="1226499" cy="2918480"/>
        </a:xfrm>
        <a:prstGeom prst="roundRect">
          <a:avLst/>
        </a:prstGeom>
        <a:solidFill>
          <a:schemeClr val="accent2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Lab-level process revised: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LMS-POL-16, </a:t>
          </a:r>
          <a:r>
            <a:rPr lang="en-US" sz="1200" i="1" kern="1200" dirty="0" smtClean="0"/>
            <a:t>WPC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LMS-PROC-200 </a:t>
          </a:r>
          <a:r>
            <a:rPr lang="en-US" sz="1200" i="1" kern="1200" dirty="0" smtClean="0"/>
            <a:t>Local WPC Implementing Procedures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/>
            <a:t>WPC web-app release 1.9 goes into production</a:t>
          </a:r>
          <a:endParaRPr lang="en-US" sz="1200" i="0" kern="1200" dirty="0"/>
        </a:p>
      </dsp:txBody>
      <dsp:txXfrm>
        <a:off x="4342552" y="1230064"/>
        <a:ext cx="1106753" cy="2798734"/>
      </dsp:txXfrm>
    </dsp:sp>
    <dsp:sp modelId="{DFED89EA-50C9-4E2A-A298-94AAE0F68FEE}">
      <dsp:nvSpPr>
        <dsp:cNvPr id="0" name=""/>
        <dsp:cNvSpPr/>
      </dsp:nvSpPr>
      <dsp:spPr>
        <a:xfrm>
          <a:off x="5713595" y="1761204"/>
          <a:ext cx="1226499" cy="1736455"/>
        </a:xfrm>
        <a:prstGeom prst="roundRect">
          <a:avLst/>
        </a:prstGeom>
        <a:solidFill>
          <a:schemeClr val="accent2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2012</a:t>
          </a:r>
          <a:endParaRPr lang="en-US" sz="20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WPC web-app release 2.0 goes into production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WAE web-app goes into production</a:t>
          </a:r>
          <a:endParaRPr lang="en-US" sz="1200" kern="1200" dirty="0"/>
        </a:p>
      </dsp:txBody>
      <dsp:txXfrm>
        <a:off x="5773468" y="1821077"/>
        <a:ext cx="1106753" cy="1616709"/>
      </dsp:txXfrm>
    </dsp:sp>
    <dsp:sp modelId="{72F9B78D-E59E-4E18-A0A3-A85DD8DA19CA}">
      <dsp:nvSpPr>
        <dsp:cNvPr id="0" name=""/>
        <dsp:cNvSpPr/>
      </dsp:nvSpPr>
      <dsp:spPr>
        <a:xfrm>
          <a:off x="7144510" y="2048001"/>
          <a:ext cx="1226499" cy="1162861"/>
        </a:xfrm>
        <a:prstGeom prst="roundRect">
          <a:avLst/>
        </a:prstGeom>
        <a:solidFill>
          <a:schemeClr val="accent2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Electronic signature in WAE web-app</a:t>
          </a:r>
        </a:p>
      </dsp:txBody>
      <dsp:txXfrm>
        <a:off x="7201276" y="2104767"/>
        <a:ext cx="1112967" cy="1049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8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2009/2010</a:t>
            </a:r>
            <a:r>
              <a:rPr lang="en-US" baseline="0" dirty="0" smtClean="0"/>
              <a:t>, </a:t>
            </a:r>
            <a:r>
              <a:rPr lang="en-US" dirty="0" smtClean="0"/>
              <a:t>Eric Isaacs,</a:t>
            </a:r>
            <a:r>
              <a:rPr lang="en-US" baseline="0" dirty="0" smtClean="0"/>
              <a:t> our former Lab Director, and now the University of Chicago VP for National Laboratories, chartered an issues analysis team with a goal of recommending changes and improvements to streamline Argonne WPC processes.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interim Laboratory Director, Paul Kearns, joined Argonne as Deputy Lab Director for Operations/COO in 2010.  Paul was then, and continues to be, Argonne’s WPC Program Manager – recognizing that WPC impacts the entire Laboratory.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Paul was supported by Betsy Dunn through much of the evolution – she was Argonne’s WPC Project Manager, originally on the team appointed by Eric Isaacs and then asked to implement the recommendations of the team.  Today, Betsy is our HSE Director.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Sue Baumann joined the team as our WPC Systems Engineer in 2013 – you’ll hear from Sue this afternoon as she helps you drill down into our process and tool.  Today, she is typically a key point of contact for work planners across the site.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5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8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4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6318955"/>
            <a:ext cx="3711039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www.anl.gov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4" name="Text Placeholder 21"/>
          <p:cNvSpPr txBox="1">
            <a:spLocks/>
          </p:cNvSpPr>
          <p:nvPr userDrawn="1"/>
        </p:nvSpPr>
        <p:spPr>
          <a:xfrm>
            <a:off x="469900" y="337748"/>
            <a:ext cx="3542542" cy="1319601"/>
          </a:xfrm>
          <a:prstGeom prst="rect">
            <a:avLst/>
          </a:prstGeom>
          <a:noFill/>
        </p:spPr>
        <p:txBody>
          <a:bodyPr vert="horz" lIns="0" tIns="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Wingdings" pitchFamily="2" charset="2"/>
              <a:buNone/>
              <a:defRPr sz="18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 smtClean="0">
                <a:solidFill>
                  <a:srgbClr val="47484A"/>
                </a:solidFill>
              </a:rPr>
              <a:t>We start with yes.</a:t>
            </a:r>
            <a:endParaRPr lang="en-US" dirty="0">
              <a:solidFill>
                <a:srgbClr val="47484A"/>
              </a:solidFill>
            </a:endParaRP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251" name="TextBox 25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smtClean="0">
                <a:solidFill>
                  <a:srgbClr val="000000"/>
                </a:solidFill>
              </a:rPr>
              <a:t>Type in name </a:t>
            </a:r>
            <a:r>
              <a:rPr lang="en-US" sz="1000" b="0" cap="all" dirty="0" smtClean="0">
                <a:solidFill>
                  <a:srgbClr val="000000"/>
                </a:solidFill>
              </a:rPr>
              <a:t>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69" r:id="rId18"/>
    <p:sldLayoutId id="2147483770" r:id="rId19"/>
    <p:sldLayoutId id="2147483771" r:id="rId20"/>
    <p:sldLayoutId id="2147483772" r:id="rId21"/>
    <p:sldLayoutId id="2147483761" r:id="rId22"/>
    <p:sldLayoutId id="2147483762" r:id="rId23"/>
    <p:sldLayoutId id="2147483763" r:id="rId24"/>
    <p:sldLayoutId id="2147483765" r:id="rId25"/>
    <p:sldLayoutId id="214748376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/>
          <p:cNvSpPr>
            <a:spLocks noGrp="1"/>
          </p:cNvSpPr>
          <p:nvPr>
            <p:ph type="body" sz="quarter" idx="10"/>
          </p:nvPr>
        </p:nvSpPr>
        <p:spPr>
          <a:solidFill>
            <a:schemeClr val="tx2">
              <a:alpha val="85000"/>
            </a:schemeClr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April 26,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Betsy Dunn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899" y="4960384"/>
            <a:ext cx="6309723" cy="914400"/>
          </a:xfrm>
        </p:spPr>
        <p:txBody>
          <a:bodyPr/>
          <a:lstStyle/>
          <a:p>
            <a:r>
              <a:rPr lang="en-US" dirty="0" smtClean="0"/>
              <a:t>Director, Health, Safety, and Environment Division</a:t>
            </a:r>
          </a:p>
          <a:p>
            <a:r>
              <a:rPr lang="en-US" dirty="0" smtClean="0"/>
              <a:t>Argonne National Laboratory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www.anl.gov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689100"/>
            <a:ext cx="4863723" cy="2706624"/>
          </a:xfrm>
        </p:spPr>
        <p:txBody>
          <a:bodyPr/>
          <a:lstStyle/>
          <a:p>
            <a:r>
              <a:rPr lang="en-US" dirty="0" smtClean="0"/>
              <a:t>Argonne </a:t>
            </a:r>
            <a:br>
              <a:rPr lang="en-US" dirty="0" smtClean="0"/>
            </a:br>
            <a:r>
              <a:rPr lang="en-US" dirty="0" smtClean="0"/>
              <a:t>WPC update</a:t>
            </a:r>
            <a:endParaRPr lang="en-US" dirty="0"/>
          </a:p>
        </p:txBody>
      </p:sp>
      <p:pic>
        <p:nvPicPr>
          <p:cNvPr id="13" name="Picture Placeholder 7" descr="Untitled.png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r="67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13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3467875997_229c008c7e_o[1].JPG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 l="3862" t="-142" r="4334" b="142"/>
          <a:stretch/>
        </p:blipFill>
        <p:spPr>
          <a:xfrm>
            <a:off x="243191" y="0"/>
            <a:ext cx="947768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WPC Evolution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66336"/>
              </p:ext>
            </p:extLst>
          </p:nvPr>
        </p:nvGraphicFramePr>
        <p:xfrm>
          <a:off x="457200" y="1442329"/>
          <a:ext cx="8372901" cy="525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Driving continuous improvement in work planning and control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534474" y="1714389"/>
            <a:ext cx="2212684" cy="7445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Lab Director formed a team to identify WPC improvements</a:t>
            </a:r>
            <a:endParaRPr lang="en-US" sz="1200" dirty="0"/>
          </a:p>
        </p:txBody>
      </p:sp>
      <p:sp>
        <p:nvSpPr>
          <p:cNvPr id="19" name="Down Arrow 18"/>
          <p:cNvSpPr/>
          <p:nvPr/>
        </p:nvSpPr>
        <p:spPr>
          <a:xfrm>
            <a:off x="4549698" y="2458975"/>
            <a:ext cx="167268" cy="4627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00047" y="5648925"/>
            <a:ext cx="2165248" cy="9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Organizations developed local WPC implementing procedures</a:t>
            </a:r>
            <a:endParaRPr lang="en-US" sz="1200" dirty="0"/>
          </a:p>
        </p:txBody>
      </p:sp>
      <p:sp>
        <p:nvSpPr>
          <p:cNvPr id="22" name="Down Arrow 21"/>
          <p:cNvSpPr/>
          <p:nvPr/>
        </p:nvSpPr>
        <p:spPr>
          <a:xfrm rot="10800000">
            <a:off x="5987568" y="4927523"/>
            <a:ext cx="190208" cy="72140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Current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863" y="961122"/>
            <a:ext cx="4702238" cy="4422776"/>
          </a:xfrm>
        </p:spPr>
        <p:txBody>
          <a:bodyPr/>
          <a:lstStyle/>
          <a:p>
            <a:r>
              <a:rPr lang="en-US" dirty="0" smtClean="0"/>
              <a:t>Lab-level WPC policy and procedure aligned </a:t>
            </a:r>
            <a:r>
              <a:rPr lang="en-US" dirty="0" smtClean="0"/>
              <a:t>with Integrated Safety </a:t>
            </a:r>
            <a:r>
              <a:rPr lang="en-US" dirty="0" smtClean="0"/>
              <a:t>Management</a:t>
            </a:r>
            <a:endParaRPr lang="en-US" dirty="0"/>
          </a:p>
          <a:p>
            <a:r>
              <a:rPr lang="en-US" dirty="0" smtClean="0"/>
              <a:t>Formality of work control is dependent on </a:t>
            </a:r>
            <a:r>
              <a:rPr lang="en-US" i="1" dirty="0" smtClean="0"/>
              <a:t>rigor</a:t>
            </a:r>
            <a:r>
              <a:rPr lang="en-US" dirty="0" smtClean="0"/>
              <a:t> – considers complexity &amp; consequence</a:t>
            </a:r>
          </a:p>
          <a:p>
            <a:r>
              <a:rPr lang="en-US" dirty="0"/>
              <a:t>A</a:t>
            </a:r>
            <a:r>
              <a:rPr lang="en-US" dirty="0" smtClean="0"/>
              <a:t>llows for work control using: </a:t>
            </a:r>
          </a:p>
          <a:p>
            <a:pPr lvl="1"/>
            <a:r>
              <a:rPr lang="en-US" dirty="0" smtClean="0"/>
              <a:t>Skill-of-the-worker</a:t>
            </a:r>
          </a:p>
          <a:p>
            <a:pPr lvl="1"/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Task-specific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For example, </a:t>
            </a:r>
            <a:r>
              <a:rPr lang="en-US" i="1" dirty="0" smtClean="0"/>
              <a:t>a local WPC </a:t>
            </a:r>
            <a:r>
              <a:rPr lang="en-US" i="1" dirty="0"/>
              <a:t>procedure may </a:t>
            </a:r>
            <a:r>
              <a:rPr lang="en-US" i="1" dirty="0" smtClean="0"/>
              <a:t>allow work to be performed using skill-of-the-worker when activity is low rigor, </a:t>
            </a:r>
            <a:r>
              <a:rPr lang="en-US" i="1" dirty="0"/>
              <a:t>provided that workers are familiar with the </a:t>
            </a:r>
            <a:r>
              <a:rPr lang="en-US" i="1" dirty="0" smtClean="0"/>
              <a:t>hazards </a:t>
            </a:r>
            <a:r>
              <a:rPr lang="en-US" i="1" dirty="0"/>
              <a:t>and the necessary </a:t>
            </a:r>
            <a:r>
              <a:rPr lang="en-US" i="1" dirty="0" smtClean="0"/>
              <a:t>controls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 smtClean="0"/>
              <a:t>Issue: </a:t>
            </a:r>
            <a:r>
              <a:rPr lang="en-US" dirty="0" smtClean="0"/>
              <a:t>often, work control document is “task-specific”, yet is so broadly-defined that it actually results in “skill-of-the-worker”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1122"/>
            <a:ext cx="3465499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feedback and improvement </a:t>
            </a:r>
            <a:br>
              <a:rPr lang="en-US" dirty="0" smtClean="0"/>
            </a:br>
            <a:r>
              <a:rPr lang="en-US" dirty="0" smtClean="0"/>
              <a:t>on our WPC Tool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r="30291" b="7103"/>
          <a:stretch/>
        </p:blipFill>
        <p:spPr>
          <a:xfrm>
            <a:off x="432881" y="1242797"/>
            <a:ext cx="3910519" cy="42825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42797"/>
            <a:ext cx="4413744" cy="44227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</a:t>
            </a:r>
            <a:r>
              <a:rPr lang="en-US" dirty="0" smtClean="0"/>
              <a:t>eports are cumbersome – too many pages, too much content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People developing work control documents are often not the workers</a:t>
            </a:r>
          </a:p>
          <a:p>
            <a:pPr>
              <a:spcAft>
                <a:spcPts val="600"/>
              </a:spcAft>
            </a:pPr>
            <a:r>
              <a:rPr lang="en-US" dirty="0"/>
              <a:t>D</a:t>
            </a:r>
            <a:r>
              <a:rPr lang="en-US" dirty="0" smtClean="0"/>
              <a:t>ocuments are often broadly scoped, or too tightly defined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WPC tool “typically sufficient control set” choices are limited – difficult to anticipate all scenarios, yet keep the selections reasonable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People who infrequently develop work control documents express frustration – the system is not completely intuitive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561D54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2117723"/>
            <a:ext cx="9144000" cy="2923120"/>
            <a:chOff x="0" y="1260473"/>
            <a:chExt cx="9144000" cy="2923120"/>
          </a:xfrm>
        </p:grpSpPr>
        <p:sp>
          <p:nvSpPr>
            <p:cNvPr id="16" name="TextBox 15"/>
            <p:cNvSpPr txBox="1"/>
            <p:nvPr/>
          </p:nvSpPr>
          <p:spPr>
            <a:xfrm>
              <a:off x="0" y="1260473"/>
              <a:ext cx="9144000" cy="2919943"/>
            </a:xfrm>
            <a:prstGeom prst="rect">
              <a:avLst/>
            </a:prstGeom>
            <a:solidFill>
              <a:srgbClr val="0082CA">
                <a:alpha val="70000"/>
              </a:srgbClr>
            </a:solidFill>
            <a:ln>
              <a:noFill/>
            </a:ln>
          </p:spPr>
          <p:txBody>
            <a:bodyPr wrap="square" tIns="91440" bIns="91440" rtlCol="0">
              <a:noAutofit/>
            </a:bodyPr>
            <a:lstStyle/>
            <a:p>
              <a:pPr>
                <a:lnSpc>
                  <a:spcPct val="95000"/>
                </a:lnSpc>
              </a:pPr>
              <a:endPara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1263650"/>
              <a:ext cx="231775" cy="29199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tIns="91440" bIns="91440" rtlCol="0">
              <a:noAutofit/>
            </a:bodyPr>
            <a:lstStyle/>
            <a:p>
              <a:pPr>
                <a:lnSpc>
                  <a:spcPct val="95000"/>
                </a:lnSpc>
              </a:pPr>
              <a:endPara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753" y="2800351"/>
            <a:ext cx="4376891" cy="11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95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x3 General 111715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4x3 General 111715</Template>
  <TotalTime>3618</TotalTime>
  <Words>482</Words>
  <Application>Microsoft Office PowerPoint</Application>
  <PresentationFormat>On-screen Show (4:3)</PresentationFormat>
  <Paragraphs>62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4x3 General 111715</vt:lpstr>
      <vt:lpstr>Argonne  WPC update</vt:lpstr>
      <vt:lpstr>WPC Evolution</vt:lpstr>
      <vt:lpstr>Current process</vt:lpstr>
      <vt:lpstr>feedback and improvement  on our WPC Tool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Miesen</dc:creator>
  <cp:lastModifiedBy>Dunn, Elizabeth F.</cp:lastModifiedBy>
  <cp:revision>102</cp:revision>
  <cp:lastPrinted>2017-03-31T14:24:44Z</cp:lastPrinted>
  <dcterms:created xsi:type="dcterms:W3CDTF">2015-11-17T23:08:18Z</dcterms:created>
  <dcterms:modified xsi:type="dcterms:W3CDTF">2017-04-24T14:21:51Z</dcterms:modified>
</cp:coreProperties>
</file>