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6" r:id="rId4"/>
  </p:sldMasterIdLst>
  <p:notesMasterIdLst>
    <p:notesMasterId r:id="rId6"/>
  </p:notesMasterIdLst>
  <p:sldIdLst>
    <p:sldId id="257" r:id="rId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E2AF"/>
    <a:srgbClr val="FFEBC6"/>
    <a:srgbClr val="BFE3D3"/>
    <a:srgbClr val="F1D2D1"/>
    <a:srgbClr val="000000"/>
    <a:srgbClr val="E1EFE8"/>
    <a:srgbClr val="F2F8F5"/>
    <a:srgbClr val="D9E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8468" autoAdjust="0"/>
  </p:normalViewPr>
  <p:slideViewPr>
    <p:cSldViewPr snapToGrid="0" showGuides="1">
      <p:cViewPr varScale="1">
        <p:scale>
          <a:sx n="114" d="100"/>
          <a:sy n="114" d="100"/>
        </p:scale>
        <p:origin x="2238" y="84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9"/>
          </a:xfrm>
          <a:prstGeom prst="rect">
            <a:avLst/>
          </a:prstGeom>
        </p:spPr>
        <p:txBody>
          <a:bodyPr vert="horz" lIns="91019" tIns="45509" rIns="91019" bIns="45509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0"/>
            <a:ext cx="3038475" cy="465139"/>
          </a:xfrm>
          <a:prstGeom prst="rect">
            <a:avLst/>
          </a:prstGeom>
        </p:spPr>
        <p:txBody>
          <a:bodyPr vert="horz" lIns="91019" tIns="45509" rIns="91019" bIns="45509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DEA29D-27E3-4DC6-BCC6-C4A6B24AED91}" type="datetimeFigureOut">
              <a:rPr lang="en-US"/>
              <a:pPr>
                <a:defRPr/>
              </a:pPr>
              <a:t>4/17/2017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5325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9" tIns="45509" rIns="91019" bIns="4550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6"/>
            <a:ext cx="5607050" cy="4183063"/>
          </a:xfrm>
          <a:prstGeom prst="rect">
            <a:avLst/>
          </a:prstGeom>
        </p:spPr>
        <p:txBody>
          <a:bodyPr vert="horz" lIns="91019" tIns="45509" rIns="91019" bIns="4550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6"/>
            <a:ext cx="3038475" cy="465139"/>
          </a:xfrm>
          <a:prstGeom prst="rect">
            <a:avLst/>
          </a:prstGeom>
        </p:spPr>
        <p:txBody>
          <a:bodyPr vert="horz" lIns="91019" tIns="45509" rIns="91019" bIns="45509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829676"/>
            <a:ext cx="3038475" cy="465139"/>
          </a:xfrm>
          <a:prstGeom prst="rect">
            <a:avLst/>
          </a:prstGeom>
        </p:spPr>
        <p:txBody>
          <a:bodyPr vert="horz" lIns="91019" tIns="45509" rIns="91019" bIns="45509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A23753-9BF9-4F23-9FF1-5C333C3E9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01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6426099"/>
            <a:ext cx="9144000" cy="4319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6200000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085342" y="0"/>
            <a:ext cx="3071004" cy="6426099"/>
          </a:xfrm>
          <a:prstGeom prst="rect">
            <a:avLst/>
          </a:prstGeom>
          <a:gradFill flip="none" rotWithShape="1">
            <a:gsLst>
              <a:gs pos="0">
                <a:srgbClr val="008657">
                  <a:shade val="30000"/>
                  <a:satMod val="115000"/>
                </a:srgbClr>
              </a:gs>
              <a:gs pos="50000">
                <a:srgbClr val="008657">
                  <a:shade val="67500"/>
                  <a:satMod val="115000"/>
                </a:srgbClr>
              </a:gs>
              <a:gs pos="100000">
                <a:srgbClr val="008657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877163"/>
          </a:xfrm>
        </p:spPr>
        <p:txBody>
          <a:bodyPr/>
          <a:lstStyle>
            <a:lvl1pPr algn="l">
              <a:defRPr>
                <a:solidFill>
                  <a:srgbClr val="00865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3"/>
            <a:ext cx="3255297" cy="4247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 descr="New_DOE_Logo_Color_042808.png"/>
          <p:cNvPicPr>
            <a:picLocks noChangeAspect="1"/>
          </p:cNvPicPr>
          <p:nvPr/>
        </p:nvPicPr>
        <p:blipFill rotWithShape="1">
          <a:blip r:embed="rId2" cstate="print"/>
          <a:srcRect l="-1" t="-11082" r="-3675" b="-11082"/>
          <a:stretch/>
        </p:blipFill>
        <p:spPr bwMode="auto">
          <a:xfrm>
            <a:off x="303417" y="6437974"/>
            <a:ext cx="1417315" cy="42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452" y="6485683"/>
            <a:ext cx="2404872" cy="3050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5" b="6294"/>
          <a:stretch/>
        </p:blipFill>
        <p:spPr>
          <a:xfrm>
            <a:off x="6085342" y="283"/>
            <a:ext cx="3075160" cy="64258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33" y="660860"/>
            <a:ext cx="4626281" cy="46634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99060" y="6556164"/>
            <a:ext cx="23425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900" kern="1200" dirty="0">
              <a:solidFill>
                <a:schemeClr val="bg1">
                  <a:lumMod val="75000"/>
                </a:schemeClr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9270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0" y="6426099"/>
            <a:ext cx="9144000" cy="43190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38100" dir="189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452" y="6485683"/>
            <a:ext cx="2404872" cy="30508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2910" y="177800"/>
            <a:ext cx="8229600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6560" y="1291787"/>
            <a:ext cx="82296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688586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8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98420" y="65461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B1D3645-9EB5-46AA-9C20-44EEFE4FA5F2}" type="datetime1">
              <a:rPr lang="en-US" smtClean="0"/>
              <a:t>4/17/2017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65" r:id="rId8"/>
  </p:sldLayoutIdLst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file:///\\portal.ornl.gov@SSL\DavWWWRoot\Organization%20Charts\hs_div.pptx" TargetMode="External"/><Relationship Id="rId2" Type="http://schemas.openxmlformats.org/officeDocument/2006/relationships/hyperlink" Target="file:///\\portal.ornl.gov@SSL\DavWWWRoot\Organization%20Charts\epws_div.pptx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file:///\\portal.ornl.gov@SSL\DavWWWRoot\Organization%20Charts\NRP_div.pptx" TargetMode="External"/><Relationship Id="rId4" Type="http://schemas.openxmlformats.org/officeDocument/2006/relationships/hyperlink" Target="file:///\\portal.ornl.gov@SSL\DavWWWRoot\Organization%20Charts\SS_div.ppt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 flipV="1">
            <a:off x="2729799" y="2884834"/>
            <a:ext cx="2828319" cy="6991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</p:spPr>
      </p:cxnSp>
      <p:sp>
        <p:nvSpPr>
          <p:cNvPr id="33" name="Rectangle 381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2547128" y="3927487"/>
            <a:ext cx="1608138" cy="960437"/>
          </a:xfrm>
          <a:prstGeom prst="rect">
            <a:avLst/>
          </a:prstGeom>
          <a:solidFill>
            <a:srgbClr val="FFEBC6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tIns="91440" anchor="ctr"/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000" b="1" dirty="0">
                <a:latin typeface="Arial Narrow" pitchFamily="34" charset="0"/>
              </a:rPr>
              <a:t>Environmental</a:t>
            </a:r>
            <a:br>
              <a:rPr lang="en-US" sz="1000" b="1" dirty="0">
                <a:latin typeface="Arial Narrow" pitchFamily="34" charset="0"/>
              </a:rPr>
            </a:br>
            <a:r>
              <a:rPr lang="en-US" sz="1000" b="1" dirty="0">
                <a:latin typeface="Arial Narrow" pitchFamily="34" charset="0"/>
              </a:rPr>
              <a:t>Protection Division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000" dirty="0">
                <a:latin typeface="Arial Narrow" pitchFamily="34" charset="0"/>
              </a:rPr>
              <a:t>David Skipper, Director</a:t>
            </a:r>
          </a:p>
        </p:txBody>
      </p:sp>
      <p:sp>
        <p:nvSpPr>
          <p:cNvPr id="34" name="Rectangle 382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4663971" y="3903995"/>
            <a:ext cx="1608137" cy="960437"/>
          </a:xfrm>
          <a:prstGeom prst="rect">
            <a:avLst/>
          </a:prstGeom>
          <a:solidFill>
            <a:srgbClr val="FFEBC6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tIns="91440" anchor="ctr"/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000" b="1" dirty="0">
                <a:latin typeface="+mn-lt"/>
              </a:rPr>
              <a:t>Health </a:t>
            </a:r>
            <a:br>
              <a:rPr lang="en-US" sz="1000" b="1" dirty="0">
                <a:latin typeface="+mn-lt"/>
              </a:rPr>
            </a:br>
            <a:r>
              <a:rPr lang="en-US" sz="1000" b="1" dirty="0">
                <a:latin typeface="+mn-lt"/>
              </a:rPr>
              <a:t>Services</a:t>
            </a:r>
            <a:br>
              <a:rPr lang="en-US" sz="1000" b="1" dirty="0">
                <a:latin typeface="+mn-lt"/>
              </a:rPr>
            </a:br>
            <a:r>
              <a:rPr lang="en-US" sz="1000" b="1" dirty="0">
                <a:latin typeface="+mn-lt"/>
              </a:rPr>
              <a:t>Division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000" dirty="0">
                <a:latin typeface="+mn-lt"/>
              </a:rPr>
              <a:t>Carol Scott, Director</a:t>
            </a:r>
            <a:endParaRPr lang="en-US" sz="1000" b="1" dirty="0">
              <a:latin typeface="+mn-lt"/>
            </a:endParaRPr>
          </a:p>
        </p:txBody>
      </p:sp>
      <p:sp>
        <p:nvSpPr>
          <p:cNvPr id="35" name="Rectangle 384">
            <a:hlinkClick r:id="rId4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1554451" y="4986190"/>
            <a:ext cx="1608137" cy="952180"/>
          </a:xfrm>
          <a:prstGeom prst="rect">
            <a:avLst/>
          </a:prstGeom>
          <a:solidFill>
            <a:srgbClr val="FFEBC6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tIns="91440" anchor="ctr"/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000" b="1" dirty="0">
                <a:latin typeface="+mn-lt"/>
              </a:rPr>
              <a:t>Office of Technical Training Division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000" dirty="0">
                <a:latin typeface="+mn-lt"/>
              </a:rPr>
              <a:t>Ava Harvey, Interim</a:t>
            </a:r>
          </a:p>
        </p:txBody>
      </p:sp>
      <p:sp>
        <p:nvSpPr>
          <p:cNvPr id="37" name="Rectangle 386"/>
          <p:cNvSpPr>
            <a:spLocks noChangeArrowheads="1"/>
          </p:cNvSpPr>
          <p:nvPr/>
        </p:nvSpPr>
        <p:spPr bwMode="auto">
          <a:xfrm>
            <a:off x="3254188" y="2356892"/>
            <a:ext cx="2303930" cy="1000026"/>
          </a:xfrm>
          <a:prstGeom prst="rect">
            <a:avLst/>
          </a:prstGeom>
          <a:solidFill>
            <a:schemeClr val="bg1"/>
          </a:solidFill>
          <a:ln w="9525">
            <a:solidFill>
              <a:srgbClr val="5F5F5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en-US" sz="1200" b="1" dirty="0">
                <a:latin typeface="Arial Narrow" pitchFamily="34" charset="0"/>
              </a:rPr>
              <a:t>Environment, Safety, and Health</a:t>
            </a:r>
          </a:p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en-US" sz="1200" b="1" dirty="0">
                <a:latin typeface="Arial Narrow" pitchFamily="34" charset="0"/>
              </a:rPr>
              <a:t>John Powell, Director</a:t>
            </a:r>
          </a:p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en-US" sz="1200" dirty="0">
                <a:latin typeface="Arial Narrow" pitchFamily="34" charset="0"/>
              </a:rPr>
              <a:t>Gina O’Brien, Executive</a:t>
            </a:r>
            <a:r>
              <a:rPr lang="en-US" sz="1200" b="1" dirty="0">
                <a:latin typeface="Arial Narrow" pitchFamily="34" charset="0"/>
              </a:rPr>
              <a:t> </a:t>
            </a:r>
            <a:r>
              <a:rPr lang="en-US" sz="1200" dirty="0">
                <a:latin typeface="Arial Narrow" pitchFamily="34" charset="0"/>
              </a:rPr>
              <a:t>Assistant</a:t>
            </a:r>
          </a:p>
        </p:txBody>
      </p:sp>
      <p:sp>
        <p:nvSpPr>
          <p:cNvPr id="42" name="Rectangle 395">
            <a:hlinkClick r:id="rId5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6880085" y="3903995"/>
            <a:ext cx="1608137" cy="960437"/>
          </a:xfrm>
          <a:prstGeom prst="rect">
            <a:avLst/>
          </a:prstGeom>
          <a:solidFill>
            <a:srgbClr val="FFEBC6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tIns="91440" anchor="ctr"/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000" b="1" dirty="0">
                <a:latin typeface="+mn-lt"/>
              </a:rPr>
              <a:t>Nuclear and Radiological Protection Division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000" dirty="0">
                <a:latin typeface="+mn-lt"/>
              </a:rPr>
              <a:t>Mike Stafford, Director</a:t>
            </a:r>
            <a:endParaRPr lang="en-US" sz="1000" b="1" dirty="0">
              <a:latin typeface="+mn-lt"/>
            </a:endParaRPr>
          </a:p>
        </p:txBody>
      </p:sp>
      <p:cxnSp>
        <p:nvCxnSpPr>
          <p:cNvPr id="43" name="Elbow Connector 42"/>
          <p:cNvCxnSpPr/>
          <p:nvPr/>
        </p:nvCxnSpPr>
        <p:spPr>
          <a:xfrm>
            <a:off x="1188855" y="3572734"/>
            <a:ext cx="6572643" cy="17334"/>
          </a:xfrm>
          <a:prstGeom prst="straightConnector1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</p:spPr>
      </p:cxnSp>
      <p:sp>
        <p:nvSpPr>
          <p:cNvPr id="17" name="Rectangle 384">
            <a:hlinkClick r:id="rId4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3685939" y="4974278"/>
            <a:ext cx="1566083" cy="960437"/>
          </a:xfrm>
          <a:prstGeom prst="rect">
            <a:avLst/>
          </a:prstGeom>
          <a:solidFill>
            <a:srgbClr val="FFEBC6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tIns="91440" anchor="ctr"/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000" b="1" dirty="0">
                <a:latin typeface="+mn-lt"/>
              </a:rPr>
              <a:t>Safety Services Division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000" dirty="0">
                <a:latin typeface="+mn-lt"/>
              </a:rPr>
              <a:t>Sharon Kohler, Directo</a:t>
            </a:r>
            <a:r>
              <a:rPr lang="en-US" sz="1100" dirty="0">
                <a:latin typeface="+mn-lt"/>
              </a:rPr>
              <a:t>r</a:t>
            </a:r>
          </a:p>
        </p:txBody>
      </p:sp>
      <p:cxnSp>
        <p:nvCxnSpPr>
          <p:cNvPr id="23" name="Straight Connector 22"/>
          <p:cNvCxnSpPr>
            <a:endCxn id="33" idx="0"/>
          </p:cNvCxnSpPr>
          <p:nvPr/>
        </p:nvCxnSpPr>
        <p:spPr>
          <a:xfrm>
            <a:off x="3351197" y="3583795"/>
            <a:ext cx="0" cy="343692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</p:spPr>
      </p:cxnSp>
      <p:cxnSp>
        <p:nvCxnSpPr>
          <p:cNvPr id="24" name="Straight Connector 23"/>
          <p:cNvCxnSpPr/>
          <p:nvPr/>
        </p:nvCxnSpPr>
        <p:spPr>
          <a:xfrm>
            <a:off x="7761498" y="3590069"/>
            <a:ext cx="0" cy="331144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</p:spPr>
      </p:cxnSp>
      <p:cxnSp>
        <p:nvCxnSpPr>
          <p:cNvPr id="28" name="Straight Connector 27"/>
          <p:cNvCxnSpPr>
            <a:stCxn id="37" idx="2"/>
          </p:cNvCxnSpPr>
          <p:nvPr/>
        </p:nvCxnSpPr>
        <p:spPr>
          <a:xfrm>
            <a:off x="4406153" y="3356918"/>
            <a:ext cx="7601" cy="1617360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</p:spPr>
      </p:cxnSp>
      <p:cxnSp>
        <p:nvCxnSpPr>
          <p:cNvPr id="30" name="Straight Connector 29"/>
          <p:cNvCxnSpPr/>
          <p:nvPr/>
        </p:nvCxnSpPr>
        <p:spPr>
          <a:xfrm>
            <a:off x="6576096" y="3579065"/>
            <a:ext cx="0" cy="1584278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</p:spPr>
      </p:cxnSp>
      <p:cxnSp>
        <p:nvCxnSpPr>
          <p:cNvPr id="32" name="Straight Connector 31"/>
          <p:cNvCxnSpPr>
            <a:endCxn id="34" idx="0"/>
          </p:cNvCxnSpPr>
          <p:nvPr/>
        </p:nvCxnSpPr>
        <p:spPr>
          <a:xfrm>
            <a:off x="5462842" y="3580773"/>
            <a:ext cx="5198" cy="323222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</p:spPr>
      </p:cxnSp>
      <p:sp>
        <p:nvSpPr>
          <p:cNvPr id="67" name="TextBox 66"/>
          <p:cNvSpPr txBox="1"/>
          <p:nvPr/>
        </p:nvSpPr>
        <p:spPr>
          <a:xfrm>
            <a:off x="95436" y="5983878"/>
            <a:ext cx="1347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April 2017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43317" y="2539435"/>
            <a:ext cx="1286482" cy="6516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en-US" sz="1000" b="1" dirty="0">
                <a:latin typeface="+mn-lt"/>
              </a:rPr>
              <a:t>Safety Culture Mentors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800" dirty="0">
                <a:latin typeface="+mn-lt"/>
              </a:rPr>
              <a:t>- </a:t>
            </a:r>
            <a:r>
              <a:rPr lang="en-US" sz="1000" dirty="0">
                <a:latin typeface="+mn-lt"/>
              </a:rPr>
              <a:t>Chris Patton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000" dirty="0">
                <a:latin typeface="+mn-lt"/>
              </a:rPr>
              <a:t>- Mike McIntosh</a:t>
            </a:r>
          </a:p>
        </p:txBody>
      </p:sp>
      <p:sp>
        <p:nvSpPr>
          <p:cNvPr id="21" name="Rectangle 384">
            <a:hlinkClick r:id="rId4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5736144" y="4986190"/>
            <a:ext cx="1608137" cy="933777"/>
          </a:xfrm>
          <a:prstGeom prst="rect">
            <a:avLst/>
          </a:prstGeom>
          <a:solidFill>
            <a:srgbClr val="FFEBC6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tIns="91440" anchor="ctr"/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000" b="1" dirty="0">
                <a:latin typeface="+mn-lt"/>
              </a:rPr>
              <a:t>Transportation and Waste Management Division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000" dirty="0">
                <a:latin typeface="+mn-lt"/>
              </a:rPr>
              <a:t>Jeff Shelton, Director</a:t>
            </a:r>
            <a:endParaRPr lang="en-US" sz="1000" b="1" dirty="0">
              <a:latin typeface="+mn-lt"/>
            </a:endParaRP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endParaRPr lang="en-US" sz="1100" dirty="0">
              <a:latin typeface="+mn-lt"/>
            </a:endParaRPr>
          </a:p>
        </p:txBody>
      </p:sp>
      <p:sp>
        <p:nvSpPr>
          <p:cNvPr id="22" name="Rectangle 384">
            <a:hlinkClick r:id="rId4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446431" y="3923686"/>
            <a:ext cx="1608137" cy="960437"/>
          </a:xfrm>
          <a:prstGeom prst="rect">
            <a:avLst/>
          </a:prstGeom>
          <a:solidFill>
            <a:srgbClr val="FFEBC6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tIns="91440" anchor="ctr"/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000" b="1" dirty="0">
                <a:latin typeface="Arial Narrow" pitchFamily="34" charset="0"/>
              </a:rPr>
              <a:t>Engineering Management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000" b="1" dirty="0">
                <a:latin typeface="Arial Narrow" pitchFamily="34" charset="0"/>
              </a:rPr>
              <a:t>Division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000" dirty="0">
                <a:latin typeface="Arial Narrow" pitchFamily="34" charset="0"/>
              </a:rPr>
              <a:t>Doug Freels, Director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188855" y="3579065"/>
            <a:ext cx="1" cy="336582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</p:spPr>
      </p:cxnSp>
      <p:cxnSp>
        <p:nvCxnSpPr>
          <p:cNvPr id="38" name="Straight Connector 37"/>
          <p:cNvCxnSpPr>
            <a:endCxn id="35" idx="0"/>
          </p:cNvCxnSpPr>
          <p:nvPr/>
        </p:nvCxnSpPr>
        <p:spPr>
          <a:xfrm>
            <a:off x="2358519" y="3550556"/>
            <a:ext cx="1" cy="1435634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</p:spPr>
      </p:cxnSp>
      <p:sp>
        <p:nvSpPr>
          <p:cNvPr id="25" name="Rectangle 66"/>
          <p:cNvSpPr>
            <a:spLocks noChangeArrowheads="1"/>
          </p:cNvSpPr>
          <p:nvPr/>
        </p:nvSpPr>
        <p:spPr bwMode="auto">
          <a:xfrm>
            <a:off x="2982772" y="625114"/>
            <a:ext cx="2861963" cy="1280613"/>
          </a:xfrm>
          <a:prstGeom prst="rect">
            <a:avLst/>
          </a:prstGeom>
          <a:solidFill>
            <a:srgbClr val="92D05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0" rIns="0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Laboratory Director’s Office</a:t>
            </a:r>
          </a:p>
          <a:p>
            <a:pPr marL="0" marR="0" lvl="0" indent="0" algn="ctr" defTabSz="914400" eaLnBrk="0" fontAlgn="auto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Thomas Mason</a:t>
            </a:r>
            <a:b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Laboratory Director</a:t>
            </a:r>
          </a:p>
        </p:txBody>
      </p:sp>
      <p:sp>
        <p:nvSpPr>
          <p:cNvPr id="39" name="Rectangle 69"/>
          <p:cNvSpPr>
            <a:spLocks noChangeArrowheads="1"/>
          </p:cNvSpPr>
          <p:nvPr/>
        </p:nvSpPr>
        <p:spPr bwMode="auto">
          <a:xfrm>
            <a:off x="2808804" y="1293001"/>
            <a:ext cx="1660176" cy="47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Thomas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Zacharia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eputy for Science </a:t>
            </a:r>
            <a:b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and Technology</a:t>
            </a:r>
          </a:p>
        </p:txBody>
      </p:sp>
      <p:sp>
        <p:nvSpPr>
          <p:cNvPr id="40" name="Rectangle 70"/>
          <p:cNvSpPr>
            <a:spLocks noChangeArrowheads="1"/>
          </p:cNvSpPr>
          <p:nvPr/>
        </p:nvSpPr>
        <p:spPr bwMode="auto">
          <a:xfrm>
            <a:off x="4664712" y="1300835"/>
            <a:ext cx="1033463" cy="47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Jeff Smith</a:t>
            </a:r>
            <a:b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Deputy for</a:t>
            </a:r>
            <a:b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201168" y="116064"/>
            <a:ext cx="8628678" cy="45489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sz="2400" dirty="0"/>
              <a:t>Oak Ridge National Laboratory</a:t>
            </a:r>
          </a:p>
        </p:txBody>
      </p:sp>
      <p:cxnSp>
        <p:nvCxnSpPr>
          <p:cNvPr id="44" name="Straight Connector 43"/>
          <p:cNvCxnSpPr>
            <a:endCxn id="37" idx="0"/>
          </p:cNvCxnSpPr>
          <p:nvPr/>
        </p:nvCxnSpPr>
        <p:spPr>
          <a:xfrm>
            <a:off x="4406152" y="1907294"/>
            <a:ext cx="1" cy="449598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RNL 2012">
      <a:dk1>
        <a:sysClr val="windowText" lastClr="000000"/>
      </a:dk1>
      <a:lt1>
        <a:sysClr val="window" lastClr="FFFFFF"/>
      </a:lt1>
      <a:dk2>
        <a:srgbClr val="008657"/>
      </a:dk2>
      <a:lt2>
        <a:srgbClr val="FFFFFF"/>
      </a:lt2>
      <a:accent1>
        <a:srgbClr val="4F81BD"/>
      </a:accent1>
      <a:accent2>
        <a:srgbClr val="C0504D"/>
      </a:accent2>
      <a:accent3>
        <a:srgbClr val="00B274"/>
      </a:accent3>
      <a:accent4>
        <a:srgbClr val="F79646"/>
      </a:accent4>
      <a:accent5>
        <a:srgbClr val="4BACC6"/>
      </a:accent5>
      <a:accent6>
        <a:srgbClr val="8064A2"/>
      </a:accent6>
      <a:hlink>
        <a:srgbClr val="1F497D"/>
      </a:hlink>
      <a:folHlink>
        <a:srgbClr val="008657"/>
      </a:folHlink>
    </a:clrScheme>
    <a:fontScheme name="ORNL theme">
      <a:majorFont>
        <a:latin typeface="Arial Black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AxSourceListID xmlns="cc12b512-875f-4d3f-8b1c-22f1bbe70b4e" xsi:nil="true"/>
    <AxSourceItemID xmlns="cc12b512-875f-4d3f-8b1c-22f1bbe70b4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4C38E689738C4B9256C691CD66C106" ma:contentTypeVersion="4" ma:contentTypeDescription="Create a new document." ma:contentTypeScope="" ma:versionID="aff51973f5a2eacaf43c722179e9513a">
  <xsd:schema xmlns:xsd="http://www.w3.org/2001/XMLSchema" xmlns:xs="http://www.w3.org/2001/XMLSchema" xmlns:p="http://schemas.microsoft.com/office/2006/metadata/properties" xmlns:ns2="cc12b512-875f-4d3f-8b1c-22f1bbe70b4e" targetNamespace="http://schemas.microsoft.com/office/2006/metadata/properties" ma:root="true" ma:fieldsID="dcbfa248dbeac0ab6c45e5d01572fd1b" ns2:_="">
    <xsd:import namespace="cc12b512-875f-4d3f-8b1c-22f1bbe70b4e"/>
    <xsd:element name="properties">
      <xsd:complexType>
        <xsd:sequence>
          <xsd:element name="documentManagement">
            <xsd:complexType>
              <xsd:all>
                <xsd:element ref="ns2:AxSourceItemID" minOccurs="0"/>
                <xsd:element ref="ns2:AxSourceL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12b512-875f-4d3f-8b1c-22f1bbe70b4e" elementFormDefault="qualified">
    <xsd:import namespace="http://schemas.microsoft.com/office/2006/documentManagement/types"/>
    <xsd:import namespace="http://schemas.microsoft.com/office/infopath/2007/PartnerControls"/>
    <xsd:element name="AxSourceItemID" ma:index="8" nillable="true" ma:displayName="AxSourceItemID" ma:hidden="true" ma:internalName="AxSourceItemID">
      <xsd:simpleType>
        <xsd:restriction base="dms:Unknown"/>
      </xsd:simpleType>
    </xsd:element>
    <xsd:element name="AxSourceListID" ma:index="9" nillable="true" ma:displayName="AxSourceListID" ma:hidden="true" ma:internalName="AxSourceListID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3D341E-09AE-472D-92AE-C3619FB1AEDA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c12b512-875f-4d3f-8b1c-22f1bbe70b4e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0050807-3D6C-472D-8696-97CEE4259C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D219BD-DFD6-4801-A0B6-7D4DA614AF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12b512-875f-4d3f-8b1c-22f1bbe70b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2077</TotalTime>
  <Words>85</Words>
  <Application>Microsoft Office PowerPoint</Application>
  <PresentationFormat>On-screen Show (4:3)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Arial Narrow</vt:lpstr>
      <vt:lpstr>Calibri</vt:lpstr>
      <vt:lpstr>Default Theme</vt:lpstr>
      <vt:lpstr>PowerPoint Presentation</vt:lpstr>
    </vt:vector>
  </TitlesOfParts>
  <Company>ORNL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Donna Jo Roy</dc:creator>
  <cp:lastModifiedBy>Powell, John E.</cp:lastModifiedBy>
  <cp:revision>111</cp:revision>
  <cp:lastPrinted>2016-10-18T14:59:10Z</cp:lastPrinted>
  <dcterms:created xsi:type="dcterms:W3CDTF">2008-12-10T13:33:36Z</dcterms:created>
  <dcterms:modified xsi:type="dcterms:W3CDTF">2017-04-17T17:30:30Z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0x010100494C38E689738C4B9256C691CD66C106</vt:lpwstr>
  </property>
</Properties>
</file>