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5"/>
  </p:notesMasterIdLst>
  <p:handoutMasterIdLst>
    <p:handoutMasterId r:id="rId26"/>
  </p:handoutMasterIdLst>
  <p:sldIdLst>
    <p:sldId id="277" r:id="rId3"/>
    <p:sldId id="529" r:id="rId4"/>
    <p:sldId id="547" r:id="rId5"/>
    <p:sldId id="550" r:id="rId6"/>
    <p:sldId id="548" r:id="rId7"/>
    <p:sldId id="537" r:id="rId8"/>
    <p:sldId id="541" r:id="rId9"/>
    <p:sldId id="554" r:id="rId10"/>
    <p:sldId id="538" r:id="rId11"/>
    <p:sldId id="553" r:id="rId12"/>
    <p:sldId id="549" r:id="rId13"/>
    <p:sldId id="551" r:id="rId14"/>
    <p:sldId id="552" r:id="rId15"/>
    <p:sldId id="546" r:id="rId16"/>
    <p:sldId id="533" r:id="rId17"/>
    <p:sldId id="531" r:id="rId18"/>
    <p:sldId id="540" r:id="rId19"/>
    <p:sldId id="536" r:id="rId20"/>
    <p:sldId id="534" r:id="rId21"/>
    <p:sldId id="543" r:id="rId22"/>
    <p:sldId id="544" r:id="rId23"/>
    <p:sldId id="535" r:id="rId24"/>
  </p:sldIdLst>
  <p:sldSz cx="9144000" cy="6858000" type="screen4x3"/>
  <p:notesSz cx="6985000" cy="9283700"/>
  <p:custShowLst>
    <p:custShow name="Custom Show 5a" id="0">
      <p:sldLst/>
    </p:custShow>
    <p:custShow name="Custom Show 5b" id="1">
      <p:sldLst>
        <p:sld r:id="rId17"/>
        <p:sld r:id="rId21"/>
        <p:sld r:id="rId24"/>
        <p:sld r:id="rId20"/>
      </p:sldLst>
    </p:custShow>
    <p:custShow name="Custom Show 6" id="2">
      <p:sldLst/>
    </p:custShow>
    <p:custShow name="Custom Show 11" id="3">
      <p:sldLst/>
    </p:custShow>
    <p:custShow name="Custom Show 7" id="4">
      <p:sldLst>
        <p:sld r:id="rId4"/>
      </p:sldLst>
    </p:custShow>
    <p:custShow name="Custom Show 4" id="5">
      <p:sldLst/>
    </p:custShow>
    <p:custShow name="Custom Show 9" id="6">
      <p:sldLst/>
    </p:custShow>
    <p:custShow name="Custom Show 3" id="7">
      <p:sldLst/>
    </p:custShow>
    <p:custShow name="Custom Show 8" id="8">
      <p:sldLst/>
    </p:custShow>
    <p:custShow name="Custom Show 10" id="9">
      <p:sldLst/>
    </p:custShow>
    <p:custShow name="Custom Show 12" id="10">
      <p:sldLst/>
    </p:custShow>
    <p:custShow name="Custom Show 2" id="11">
      <p:sldLst/>
    </p:custShow>
    <p:custShow name="Custom Show 1" id="1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9112" autoAdjust="0"/>
  </p:normalViewPr>
  <p:slideViewPr>
    <p:cSldViewPr>
      <p:cViewPr>
        <p:scale>
          <a:sx n="97" d="100"/>
          <a:sy n="97" d="100"/>
        </p:scale>
        <p:origin x="-1099"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5" y="0"/>
            <a:ext cx="3027466" cy="464503"/>
          </a:xfrm>
          <a:prstGeom prst="rect">
            <a:avLst/>
          </a:prstGeom>
        </p:spPr>
        <p:txBody>
          <a:bodyPr vert="horz" lIns="91221" tIns="45610" rIns="91221" bIns="45610" rtlCol="0"/>
          <a:lstStyle>
            <a:lvl1pPr algn="r">
              <a:defRPr sz="1200"/>
            </a:lvl1pPr>
          </a:lstStyle>
          <a:p>
            <a:fld id="{EC2DDB04-C51E-47D6-816C-EEE610902B8A}" type="datetimeFigureOut">
              <a:rPr lang="en-US" smtClean="0"/>
              <a:t>4/21/2017</a:t>
            </a:fld>
            <a:endParaRPr lang="en-US"/>
          </a:p>
        </p:txBody>
      </p:sp>
      <p:sp>
        <p:nvSpPr>
          <p:cNvPr id="4" name="Footer Placeholder 3"/>
          <p:cNvSpPr>
            <a:spLocks noGrp="1"/>
          </p:cNvSpPr>
          <p:nvPr>
            <p:ph type="ftr" sz="quarter" idx="2"/>
          </p:nvPr>
        </p:nvSpPr>
        <p:spPr>
          <a:xfrm>
            <a:off x="3"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5" y="8817612"/>
            <a:ext cx="3027466" cy="464503"/>
          </a:xfrm>
          <a:prstGeom prst="rect">
            <a:avLst/>
          </a:prstGeom>
        </p:spPr>
        <p:txBody>
          <a:bodyPr vert="horz" lIns="91221" tIns="45610" rIns="91221" bIns="45610" rtlCol="0" anchor="b"/>
          <a:lstStyle>
            <a:lvl1pPr algn="r">
              <a:defRPr sz="1200"/>
            </a:lvl1pPr>
          </a:lstStyle>
          <a:p>
            <a:fld id="{7C000B00-D9E1-4611-8EF7-C332E5D0D8E9}" type="slidenum">
              <a:rPr lang="en-US" smtClean="0"/>
              <a:t>‹#›</a:t>
            </a:fld>
            <a:endParaRPr lang="en-US"/>
          </a:p>
        </p:txBody>
      </p:sp>
    </p:spTree>
    <p:extLst>
      <p:ext uri="{BB962C8B-B14F-4D97-AF65-F5344CB8AC3E}">
        <p14:creationId xmlns:p14="http://schemas.microsoft.com/office/powerpoint/2010/main" val="3090074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DEEBF727-A3B6-46BA-BAEB-C182E39AC97E}" type="datetimeFigureOut">
              <a:rPr lang="en-US" smtClean="0"/>
              <a:t>4/21/2017</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4FBFBE49-6C77-4DDF-889C-A75E40D881C8}" type="slidenum">
              <a:rPr lang="en-US" smtClean="0"/>
              <a:t>‹#›</a:t>
            </a:fld>
            <a:endParaRPr lang="en-US" dirty="0"/>
          </a:p>
        </p:txBody>
      </p:sp>
    </p:spTree>
    <p:extLst>
      <p:ext uri="{BB962C8B-B14F-4D97-AF65-F5344CB8AC3E}">
        <p14:creationId xmlns:p14="http://schemas.microsoft.com/office/powerpoint/2010/main" val="195074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solidFill>
                  <a:prstClr val="black"/>
                </a:solidFill>
              </a:rPr>
              <a:pPr/>
              <a:t>4/21/2017</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smtClean="0">
                <a:solidFill>
                  <a:prstClr val="black"/>
                </a:solidFill>
              </a:rPr>
              <a:pPr/>
              <a:t>1</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16</a:t>
            </a:fld>
            <a:endParaRPr lang="en-US" dirty="0"/>
          </a:p>
        </p:txBody>
      </p:sp>
    </p:spTree>
    <p:extLst>
      <p:ext uri="{BB962C8B-B14F-4D97-AF65-F5344CB8AC3E}">
        <p14:creationId xmlns:p14="http://schemas.microsoft.com/office/powerpoint/2010/main" val="357030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17</a:t>
            </a:fld>
            <a:endParaRPr lang="en-US" dirty="0"/>
          </a:p>
        </p:txBody>
      </p:sp>
    </p:spTree>
    <p:extLst>
      <p:ext uri="{BB962C8B-B14F-4D97-AF65-F5344CB8AC3E}">
        <p14:creationId xmlns:p14="http://schemas.microsoft.com/office/powerpoint/2010/main" val="271066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FBE49-6C77-4DDF-889C-A75E40D881C8}" type="slidenum">
              <a:rPr lang="en-US" smtClean="0"/>
              <a:t>18</a:t>
            </a:fld>
            <a:endParaRPr lang="en-US" dirty="0"/>
          </a:p>
        </p:txBody>
      </p:sp>
    </p:spTree>
    <p:extLst>
      <p:ext uri="{BB962C8B-B14F-4D97-AF65-F5344CB8AC3E}">
        <p14:creationId xmlns:p14="http://schemas.microsoft.com/office/powerpoint/2010/main" val="395516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FBE49-6C77-4DDF-889C-A75E40D881C8}" type="slidenum">
              <a:rPr lang="en-US" smtClean="0"/>
              <a:t>19</a:t>
            </a:fld>
            <a:endParaRPr lang="en-US" dirty="0"/>
          </a:p>
        </p:txBody>
      </p:sp>
    </p:spTree>
    <p:extLst>
      <p:ext uri="{BB962C8B-B14F-4D97-AF65-F5344CB8AC3E}">
        <p14:creationId xmlns:p14="http://schemas.microsoft.com/office/powerpoint/2010/main" val="297767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20</a:t>
            </a:fld>
            <a:endParaRPr lang="en-US" dirty="0"/>
          </a:p>
        </p:txBody>
      </p:sp>
    </p:spTree>
    <p:extLst>
      <p:ext uri="{BB962C8B-B14F-4D97-AF65-F5344CB8AC3E}">
        <p14:creationId xmlns:p14="http://schemas.microsoft.com/office/powerpoint/2010/main" val="2598519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21</a:t>
            </a:fld>
            <a:endParaRPr lang="en-US" dirty="0"/>
          </a:p>
        </p:txBody>
      </p:sp>
    </p:spTree>
    <p:extLst>
      <p:ext uri="{BB962C8B-B14F-4D97-AF65-F5344CB8AC3E}">
        <p14:creationId xmlns:p14="http://schemas.microsoft.com/office/powerpoint/2010/main" val="277344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22</a:t>
            </a:fld>
            <a:endParaRPr lang="en-US" dirty="0"/>
          </a:p>
        </p:txBody>
      </p:sp>
    </p:spTree>
    <p:extLst>
      <p:ext uri="{BB962C8B-B14F-4D97-AF65-F5344CB8AC3E}">
        <p14:creationId xmlns:p14="http://schemas.microsoft.com/office/powerpoint/2010/main" val="381159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2</a:t>
            </a:fld>
            <a:endParaRPr lang="en-US" dirty="0"/>
          </a:p>
        </p:txBody>
      </p:sp>
    </p:spTree>
    <p:extLst>
      <p:ext uri="{BB962C8B-B14F-4D97-AF65-F5344CB8AC3E}">
        <p14:creationId xmlns:p14="http://schemas.microsoft.com/office/powerpoint/2010/main" val="198275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6</a:t>
            </a:fld>
            <a:endParaRPr lang="en-US" dirty="0"/>
          </a:p>
        </p:txBody>
      </p:sp>
    </p:spTree>
    <p:extLst>
      <p:ext uri="{BB962C8B-B14F-4D97-AF65-F5344CB8AC3E}">
        <p14:creationId xmlns:p14="http://schemas.microsoft.com/office/powerpoint/2010/main" val="90774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7</a:t>
            </a:fld>
            <a:endParaRPr lang="en-US" dirty="0"/>
          </a:p>
        </p:txBody>
      </p:sp>
    </p:spTree>
    <p:extLst>
      <p:ext uri="{BB962C8B-B14F-4D97-AF65-F5344CB8AC3E}">
        <p14:creationId xmlns:p14="http://schemas.microsoft.com/office/powerpoint/2010/main" val="370432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9</a:t>
            </a:fld>
            <a:endParaRPr lang="en-US" dirty="0"/>
          </a:p>
        </p:txBody>
      </p:sp>
    </p:spTree>
    <p:extLst>
      <p:ext uri="{BB962C8B-B14F-4D97-AF65-F5344CB8AC3E}">
        <p14:creationId xmlns:p14="http://schemas.microsoft.com/office/powerpoint/2010/main" val="334927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that is presented here as is based on the elements required for successful change management but has been modified to suit our unique situation and already reflects feedback from the first transition with Photon Science.</a:t>
            </a:r>
          </a:p>
          <a:p>
            <a:r>
              <a:rPr lang="en-US" dirty="0" smtClean="0"/>
              <a:t>The process flowchart is a working document that has been developed with Sue Perino, who has been involved in two previous field deployment efforts with HR and F&amp;O.</a:t>
            </a:r>
          </a:p>
          <a:p>
            <a:r>
              <a:rPr lang="en-US" dirty="0" smtClean="0"/>
              <a:t>1</a:t>
            </a:r>
            <a:r>
              <a:rPr lang="en-US" baseline="30000" dirty="0" smtClean="0"/>
              <a:t>st</a:t>
            </a:r>
            <a:r>
              <a:rPr lang="en-US" dirty="0" smtClean="0"/>
              <a:t> – we have held a number of meetings with the ALDs and other senior managers to identify benefits &amp; expectations; and these will continue.</a:t>
            </a:r>
          </a:p>
          <a:p>
            <a:r>
              <a:rPr lang="en-US" dirty="0" smtClean="0"/>
              <a:t>2</a:t>
            </a:r>
            <a:r>
              <a:rPr lang="en-US" baseline="30000" dirty="0" smtClean="0"/>
              <a:t>nd</a:t>
            </a:r>
            <a:r>
              <a:rPr lang="en-US" dirty="0" smtClean="0"/>
              <a:t> – we engage the stakeholders at various levels to ….</a:t>
            </a:r>
          </a:p>
          <a:p>
            <a:r>
              <a:rPr lang="en-US" dirty="0" smtClean="0"/>
              <a:t>3</a:t>
            </a:r>
            <a:r>
              <a:rPr lang="en-US" baseline="30000" dirty="0" smtClean="0"/>
              <a:t>rd</a:t>
            </a:r>
            <a:r>
              <a:rPr lang="en-US" dirty="0" smtClean="0"/>
              <a:t> – we prepare and execute a transition plan</a:t>
            </a:r>
          </a:p>
          <a:p>
            <a:r>
              <a:rPr lang="en-US" dirty="0" smtClean="0"/>
              <a:t>4</a:t>
            </a:r>
            <a:r>
              <a:rPr lang="en-US" baseline="30000" dirty="0" smtClean="0"/>
              <a:t>th</a:t>
            </a:r>
            <a:r>
              <a:rPr lang="en-US" dirty="0" smtClean="0"/>
              <a:t> – only after the first 3 steps will we implement a staff change. We are committed to a phased implementation for the directorates only when we agree that we are ready to proceed. There is no specific timeline.</a:t>
            </a:r>
          </a:p>
          <a:p>
            <a:r>
              <a:rPr lang="en-US" dirty="0" smtClean="0"/>
              <a:t>5</a:t>
            </a:r>
            <a:r>
              <a:rPr lang="en-US" baseline="30000" dirty="0" smtClean="0"/>
              <a:t>th</a:t>
            </a:r>
            <a:r>
              <a:rPr lang="en-US" dirty="0" smtClean="0"/>
              <a:t> – we follow-up with a monitoring process. </a:t>
            </a:r>
            <a:endParaRPr lang="en-US" dirty="0"/>
          </a:p>
        </p:txBody>
      </p:sp>
      <p:sp>
        <p:nvSpPr>
          <p:cNvPr id="4" name="Slide Number Placeholder 3"/>
          <p:cNvSpPr>
            <a:spLocks noGrp="1"/>
          </p:cNvSpPr>
          <p:nvPr>
            <p:ph type="sldNum" sz="quarter" idx="10"/>
          </p:nvPr>
        </p:nvSpPr>
        <p:spPr>
          <a:xfrm>
            <a:off x="3956552" y="8817905"/>
            <a:ext cx="3026833" cy="464185"/>
          </a:xfrm>
          <a:prstGeom prst="rect">
            <a:avLst/>
          </a:prstGeom>
        </p:spPr>
        <p:txBody>
          <a:bodyPr/>
          <a:lstStyle/>
          <a:p>
            <a:fld id="{3D36FF1F-BB55-9742-9591-B404ADCC081F}" type="slidenum">
              <a:rPr lang="en-US" smtClean="0"/>
              <a:pPr/>
              <a:t>11</a:t>
            </a:fld>
            <a:endParaRPr lang="en-US"/>
          </a:p>
        </p:txBody>
      </p:sp>
    </p:spTree>
    <p:extLst>
      <p:ext uri="{BB962C8B-B14F-4D97-AF65-F5344CB8AC3E}">
        <p14:creationId xmlns:p14="http://schemas.microsoft.com/office/powerpoint/2010/main" val="276788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56552" y="8817905"/>
            <a:ext cx="3026833" cy="464185"/>
          </a:xfrm>
          <a:prstGeom prst="rect">
            <a:avLst/>
          </a:prstGeom>
        </p:spPr>
        <p:txBody>
          <a:bodyPr/>
          <a:lstStyle/>
          <a:p>
            <a:fld id="{3D36FF1F-BB55-9742-9591-B404ADCC081F}" type="slidenum">
              <a:rPr lang="en-US" smtClean="0"/>
              <a:pPr/>
              <a:t>12</a:t>
            </a:fld>
            <a:endParaRPr lang="en-US"/>
          </a:p>
        </p:txBody>
      </p:sp>
    </p:spTree>
    <p:extLst>
      <p:ext uri="{BB962C8B-B14F-4D97-AF65-F5344CB8AC3E}">
        <p14:creationId xmlns:p14="http://schemas.microsoft.com/office/powerpoint/2010/main" val="276788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our plan going forward?</a:t>
            </a:r>
          </a:p>
          <a:p>
            <a:endParaRPr lang="en-US" dirty="0"/>
          </a:p>
          <a:p>
            <a:r>
              <a:rPr lang="en-US" dirty="0" smtClean="0"/>
              <a:t>…………………….</a:t>
            </a:r>
          </a:p>
          <a:p>
            <a:r>
              <a:rPr lang="en-US" dirty="0" smtClean="0"/>
              <a:t>And Sue will serve as our objective source for information sharing. </a:t>
            </a:r>
          </a:p>
          <a:p>
            <a:endParaRPr lang="en-US" dirty="0"/>
          </a:p>
          <a:p>
            <a:r>
              <a:rPr lang="en-US" dirty="0" smtClean="0"/>
              <a:t>Please remember that “ The </a:t>
            </a:r>
            <a:r>
              <a:rPr lang="en-US" dirty="0"/>
              <a:t>goal is to establish a risk balanced, efficient ESH service model that supports and enhances </a:t>
            </a:r>
            <a:r>
              <a:rPr lang="en-US" dirty="0" smtClean="0"/>
              <a:t>your operational </a:t>
            </a:r>
            <a:r>
              <a:rPr lang="en-US" dirty="0"/>
              <a:t>requirements</a:t>
            </a:r>
            <a:r>
              <a:rPr lang="en-US" dirty="0" smtClean="0"/>
              <a:t>.”</a:t>
            </a:r>
            <a:endParaRPr lang="en-US" dirty="0"/>
          </a:p>
          <a:p>
            <a:endParaRPr lang="en-US" dirty="0"/>
          </a:p>
        </p:txBody>
      </p:sp>
      <p:sp>
        <p:nvSpPr>
          <p:cNvPr id="4" name="Slide Number Placeholder 3"/>
          <p:cNvSpPr>
            <a:spLocks noGrp="1"/>
          </p:cNvSpPr>
          <p:nvPr>
            <p:ph type="sldNum" sz="quarter" idx="10"/>
          </p:nvPr>
        </p:nvSpPr>
        <p:spPr>
          <a:xfrm>
            <a:off x="3956552" y="8817905"/>
            <a:ext cx="3026833" cy="464185"/>
          </a:xfrm>
          <a:prstGeom prst="rect">
            <a:avLst/>
          </a:prstGeom>
        </p:spPr>
        <p:txBody>
          <a:bodyPr/>
          <a:lstStyle/>
          <a:p>
            <a:fld id="{3D36FF1F-BB55-9742-9591-B404ADCC081F}" type="slidenum">
              <a:rPr lang="en-US" smtClean="0"/>
              <a:pPr/>
              <a:t>13</a:t>
            </a:fld>
            <a:endParaRPr lang="en-US"/>
          </a:p>
        </p:txBody>
      </p:sp>
    </p:spTree>
    <p:extLst>
      <p:ext uri="{BB962C8B-B14F-4D97-AF65-F5344CB8AC3E}">
        <p14:creationId xmlns:p14="http://schemas.microsoft.com/office/powerpoint/2010/main" val="276788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FBE49-6C77-4DDF-889C-A75E40D881C8}" type="slidenum">
              <a:rPr lang="en-US" smtClean="0"/>
              <a:t>15</a:t>
            </a:fld>
            <a:endParaRPr lang="en-US" dirty="0"/>
          </a:p>
        </p:txBody>
      </p:sp>
    </p:spTree>
    <p:extLst>
      <p:ext uri="{BB962C8B-B14F-4D97-AF65-F5344CB8AC3E}">
        <p14:creationId xmlns:p14="http://schemas.microsoft.com/office/powerpoint/2010/main" val="1312043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42692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A6FCD14-2C95-4423-A08D-9AD5D29DD8FE}" type="datetime1">
              <a:rPr lang="en-US" smtClean="0">
                <a:solidFill>
                  <a:srgbClr val="4F81BD"/>
                </a:solidFill>
              </a:rPr>
              <a:t>4/21/2017</a:t>
            </a:fld>
            <a:endParaRPr lang="en-US" dirty="0">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12361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F255002-419D-450A-921D-23E0FB9C9448}" type="datetime1">
              <a:rPr lang="en-US" smtClean="0">
                <a:solidFill>
                  <a:srgbClr val="4F81BD"/>
                </a:solidFill>
              </a:rPr>
              <a:t>4/21/2017</a:t>
            </a:fld>
            <a:endParaRPr lang="en-US" dirty="0">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372657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0"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endParaRPr>
          </a:p>
        </p:txBody>
      </p:sp>
      <p:sp>
        <p:nvSpPr>
          <p:cNvPr id="5" name="Text Box 5"/>
          <p:cNvSpPr txBox="1">
            <a:spLocks noChangeArrowheads="1"/>
          </p:cNvSpPr>
          <p:nvPr userDrawn="1"/>
        </p:nvSpPr>
        <p:spPr bwMode="auto">
          <a:xfrm>
            <a:off x="4027488" y="6284913"/>
            <a:ext cx="1349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defTabSz="457200">
              <a:tabLst>
                <a:tab pos="2286000" algn="l"/>
              </a:tabLst>
              <a:defRPr>
                <a:solidFill>
                  <a:schemeClr val="tx1"/>
                </a:solidFill>
                <a:latin typeface="Arial Narrow" pitchFamily="34" charset="0"/>
                <a:ea typeface="Osaka"/>
                <a:cs typeface="Osaka"/>
              </a:defRPr>
            </a:lvl1pPr>
            <a:lvl2pPr marL="742950" indent="-285750" defTabSz="457200">
              <a:tabLst>
                <a:tab pos="2286000" algn="l"/>
              </a:tabLst>
              <a:defRPr>
                <a:solidFill>
                  <a:schemeClr val="tx1"/>
                </a:solidFill>
                <a:latin typeface="Arial Narrow" pitchFamily="34" charset="0"/>
                <a:ea typeface="Osaka"/>
                <a:cs typeface="Osaka"/>
              </a:defRPr>
            </a:lvl2pPr>
            <a:lvl3pPr marL="1143000" indent="-228600" defTabSz="457200">
              <a:tabLst>
                <a:tab pos="2286000" algn="l"/>
              </a:tabLst>
              <a:defRPr>
                <a:solidFill>
                  <a:schemeClr val="tx1"/>
                </a:solidFill>
                <a:latin typeface="Arial Narrow" pitchFamily="34" charset="0"/>
                <a:ea typeface="Osaka"/>
                <a:cs typeface="Osaka"/>
              </a:defRPr>
            </a:lvl3pPr>
            <a:lvl4pPr marL="1600200" indent="-228600" defTabSz="457200">
              <a:tabLst>
                <a:tab pos="2286000" algn="l"/>
              </a:tabLst>
              <a:defRPr>
                <a:solidFill>
                  <a:schemeClr val="tx1"/>
                </a:solidFill>
                <a:latin typeface="Arial Narrow" pitchFamily="34" charset="0"/>
                <a:ea typeface="Osaka"/>
                <a:cs typeface="Osaka"/>
              </a:defRPr>
            </a:lvl4pPr>
            <a:lvl5pPr marL="2057400" indent="-228600" defTabSz="457200">
              <a:tabLst>
                <a:tab pos="2286000" algn="l"/>
              </a:tabLst>
              <a:defRPr>
                <a:solidFill>
                  <a:schemeClr val="tx1"/>
                </a:solidFill>
                <a:latin typeface="Arial Narrow" pitchFamily="34" charset="0"/>
                <a:ea typeface="Osaka"/>
                <a:cs typeface="Osaka"/>
              </a:defRPr>
            </a:lvl5pPr>
            <a:lvl6pPr marL="25146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6pPr>
            <a:lvl7pPr marL="29718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7pPr>
            <a:lvl8pPr marL="34290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8pPr>
            <a:lvl9pPr marL="38862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9pPr>
          </a:lstStyle>
          <a:p>
            <a:pPr eaLnBrk="0" fontAlgn="base" hangingPunct="0">
              <a:lnSpc>
                <a:spcPct val="110000"/>
              </a:lnSpc>
              <a:spcBef>
                <a:spcPct val="50000"/>
              </a:spcBef>
              <a:spcAft>
                <a:spcPct val="0"/>
              </a:spcAft>
              <a:buClr>
                <a:srgbClr val="FF0000"/>
              </a:buClr>
              <a:buSzPct val="135000"/>
              <a:defRPr/>
            </a:pPr>
            <a:endParaRPr lang="en-US" altLang="en-US" dirty="0" smtClean="0">
              <a:solidFill>
                <a:srgbClr val="000000"/>
              </a:solidFill>
            </a:endParaRPr>
          </a:p>
        </p:txBody>
      </p:sp>
      <p:sp>
        <p:nvSpPr>
          <p:cNvPr id="6" name="Text Box 6"/>
          <p:cNvSpPr txBox="1">
            <a:spLocks noChangeArrowheads="1"/>
          </p:cNvSpPr>
          <p:nvPr userDrawn="1"/>
        </p:nvSpPr>
        <p:spPr bwMode="auto">
          <a:xfrm>
            <a:off x="4475163" y="6553200"/>
            <a:ext cx="38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Arial Narrow" pitchFamily="34" charset="0"/>
                <a:ea typeface="Osaka"/>
                <a:cs typeface="Osaka"/>
              </a:defRPr>
            </a:lvl1pPr>
            <a:lvl2pPr marL="742950" indent="-285750">
              <a:defRPr>
                <a:solidFill>
                  <a:schemeClr val="tx1"/>
                </a:solidFill>
                <a:latin typeface="Arial Narrow" pitchFamily="34" charset="0"/>
                <a:ea typeface="Osaka"/>
                <a:cs typeface="Osaka"/>
              </a:defRPr>
            </a:lvl2pPr>
            <a:lvl3pPr marL="1143000" indent="-228600">
              <a:defRPr>
                <a:solidFill>
                  <a:schemeClr val="tx1"/>
                </a:solidFill>
                <a:latin typeface="Arial Narrow" pitchFamily="34" charset="0"/>
                <a:ea typeface="Osaka"/>
                <a:cs typeface="Osaka"/>
              </a:defRPr>
            </a:lvl3pPr>
            <a:lvl4pPr marL="1600200" indent="-228600">
              <a:defRPr>
                <a:solidFill>
                  <a:schemeClr val="tx1"/>
                </a:solidFill>
                <a:latin typeface="Arial Narrow" pitchFamily="34" charset="0"/>
                <a:ea typeface="Osaka"/>
                <a:cs typeface="Osaka"/>
              </a:defRPr>
            </a:lvl4pPr>
            <a:lvl5pPr marL="2057400" indent="-228600">
              <a:defRPr>
                <a:solidFill>
                  <a:schemeClr val="tx1"/>
                </a:solidFill>
                <a:latin typeface="Arial Narrow"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itchFamily="34" charset="0"/>
                <a:ea typeface="Osaka"/>
                <a:cs typeface="Osaka"/>
              </a:defRPr>
            </a:lvl9pPr>
          </a:lstStyle>
          <a:p>
            <a:pPr eaLnBrk="0" fontAlgn="base" hangingPunct="0">
              <a:lnSpc>
                <a:spcPct val="90000"/>
              </a:lnSpc>
              <a:spcBef>
                <a:spcPct val="50000"/>
              </a:spcBef>
              <a:spcAft>
                <a:spcPct val="0"/>
              </a:spcAft>
              <a:buClr>
                <a:srgbClr val="FF0000"/>
              </a:buClr>
              <a:buSzPct val="135000"/>
              <a:defRPr/>
            </a:pPr>
            <a:fld id="{FBA2E860-7F4D-4524-8051-4EACED4339BF}" type="slidenum">
              <a:rPr lang="en-US" altLang="en-US" sz="2000" smtClean="0">
                <a:solidFill>
                  <a:srgbClr val="000000"/>
                </a:solidFill>
                <a:latin typeface="Times New Roman" pitchFamily="18" charset="0"/>
              </a:rPr>
              <a:pPr eaLnBrk="0" fontAlgn="base" hangingPunct="0">
                <a:lnSpc>
                  <a:spcPct val="90000"/>
                </a:lnSpc>
                <a:spcBef>
                  <a:spcPct val="50000"/>
                </a:spcBef>
                <a:spcAft>
                  <a:spcPct val="0"/>
                </a:spcAft>
                <a:buClr>
                  <a:srgbClr val="FF0000"/>
                </a:buClr>
                <a:buSzPct val="135000"/>
                <a:defRPr/>
              </a:pPr>
              <a:t>‹#›</a:t>
            </a:fld>
            <a:endParaRPr lang="en-US" altLang="en-US" sz="2000" dirty="0" smtClean="0">
              <a:solidFill>
                <a:srgbClr val="000000"/>
              </a:solidFill>
              <a:latin typeface="Times New Roman" pitchFamily="18" charset="0"/>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7641"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pitchFamily="34" charset="0"/>
                  <a:ea typeface="Osaka" charset="-128"/>
                </a:defRPr>
              </a:lvl1pPr>
              <a:lvl2pPr marL="742950" indent="-285750" eaLnBrk="0" hangingPunct="0">
                <a:defRPr>
                  <a:solidFill>
                    <a:schemeClr val="tx1"/>
                  </a:solidFill>
                  <a:latin typeface="Arial Narrow" pitchFamily="34" charset="0"/>
                  <a:ea typeface="Osaka" charset="-128"/>
                </a:defRPr>
              </a:lvl2pPr>
              <a:lvl3pPr marL="1143000" indent="-228600" eaLnBrk="0" hangingPunct="0">
                <a:defRPr>
                  <a:solidFill>
                    <a:schemeClr val="tx1"/>
                  </a:solidFill>
                  <a:latin typeface="Arial Narrow" pitchFamily="34" charset="0"/>
                  <a:ea typeface="Osaka" charset="-128"/>
                </a:defRPr>
              </a:lvl3pPr>
              <a:lvl4pPr marL="1600200" indent="-228600" eaLnBrk="0" hangingPunct="0">
                <a:defRPr>
                  <a:solidFill>
                    <a:schemeClr val="tx1"/>
                  </a:solidFill>
                  <a:latin typeface="Arial Narrow" pitchFamily="34" charset="0"/>
                  <a:ea typeface="Osaka" charset="-128"/>
                </a:defRPr>
              </a:lvl4pPr>
              <a:lvl5pPr marL="2057400" indent="-228600" eaLnBrk="0" hangingPunct="0">
                <a:defRPr>
                  <a:solidFill>
                    <a:schemeClr val="tx1"/>
                  </a:solidFill>
                  <a:latin typeface="Arial Narrow" pitchFamily="34" charset="0"/>
                  <a:ea typeface="Osaka" charset="-128"/>
                </a:defRPr>
              </a:lvl5pPr>
              <a:lvl6pPr marL="2514600" indent="-228600" eaLnBrk="0" fontAlgn="base" hangingPunct="0">
                <a:spcBef>
                  <a:spcPct val="0"/>
                </a:spcBef>
                <a:spcAft>
                  <a:spcPct val="0"/>
                </a:spcAft>
                <a:defRPr>
                  <a:solidFill>
                    <a:schemeClr val="tx1"/>
                  </a:solidFill>
                  <a:latin typeface="Arial Narrow" pitchFamily="34" charset="0"/>
                  <a:ea typeface="Osaka" charset="-128"/>
                </a:defRPr>
              </a:lvl6pPr>
              <a:lvl7pPr marL="2971800" indent="-228600" eaLnBrk="0" fontAlgn="base" hangingPunct="0">
                <a:spcBef>
                  <a:spcPct val="0"/>
                </a:spcBef>
                <a:spcAft>
                  <a:spcPct val="0"/>
                </a:spcAft>
                <a:defRPr>
                  <a:solidFill>
                    <a:schemeClr val="tx1"/>
                  </a:solidFill>
                  <a:latin typeface="Arial Narrow" pitchFamily="34" charset="0"/>
                  <a:ea typeface="Osaka" charset="-128"/>
                </a:defRPr>
              </a:lvl7pPr>
              <a:lvl8pPr marL="3429000" indent="-228600" eaLnBrk="0" fontAlgn="base" hangingPunct="0">
                <a:spcBef>
                  <a:spcPct val="0"/>
                </a:spcBef>
                <a:spcAft>
                  <a:spcPct val="0"/>
                </a:spcAft>
                <a:defRPr>
                  <a:solidFill>
                    <a:schemeClr val="tx1"/>
                  </a:solidFill>
                  <a:latin typeface="Arial Narrow" pitchFamily="34" charset="0"/>
                  <a:ea typeface="Osaka" charset="-128"/>
                </a:defRPr>
              </a:lvl8pPr>
              <a:lvl9pPr marL="3886200" indent="-228600" eaLnBrk="0" fontAlgn="base" hangingPunct="0">
                <a:spcBef>
                  <a:spcPct val="0"/>
                </a:spcBef>
                <a:spcAft>
                  <a:spcPct val="0"/>
                </a:spcAft>
                <a:defRPr>
                  <a:solidFill>
                    <a:schemeClr val="tx1"/>
                  </a:solidFill>
                  <a:latin typeface="Arial Narrow" pitchFamily="34" charset="0"/>
                  <a:ea typeface="Osaka" charset="-128"/>
                </a:defRPr>
              </a:lvl9pPr>
            </a:lstStyle>
            <a:p>
              <a:pPr fontAlgn="base">
                <a:lnSpc>
                  <a:spcPct val="90000"/>
                </a:lnSpc>
                <a:spcBef>
                  <a:spcPct val="50000"/>
                </a:spcBef>
                <a:spcAft>
                  <a:spcPct val="0"/>
                </a:spcAft>
                <a:buClr>
                  <a:srgbClr val="FF0000"/>
                </a:buClr>
                <a:buSzPct val="135000"/>
                <a:defRPr/>
              </a:pPr>
              <a:r>
                <a:rPr lang="en-US" sz="900" dirty="0" smtClean="0">
                  <a:solidFill>
                    <a:srgbClr val="000000"/>
                  </a:solidFill>
                </a:rPr>
                <a:t>BROOKHAVEN SCIENCE ASSOCIATES</a:t>
              </a:r>
            </a:p>
          </p:txBody>
        </p:sp>
      </p:grpSp>
      <p:pic>
        <p:nvPicPr>
          <p:cNvPr id="10" name="Picture 17" descr="New_DOE_Logo_Color_042808.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038" y="6372225"/>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0435" name="Rectangle 3"/>
          <p:cNvSpPr>
            <a:spLocks noGrp="1" noChangeArrowheads="1"/>
          </p:cNvSpPr>
          <p:nvPr>
            <p:ph type="ctrTitle"/>
          </p:nvPr>
        </p:nvSpPr>
        <p:spPr>
          <a:xfrm>
            <a:off x="0" y="-163773"/>
            <a:ext cx="9144000" cy="1455738"/>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4402473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2278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89084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3960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5647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22676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7818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97477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E6B72FF-3D5B-4450-B141-DBA6EEFEE79C}" type="datetime1">
              <a:rPr lang="en-US" smtClean="0">
                <a:solidFill>
                  <a:srgbClr val="4F81BD"/>
                </a:solidFill>
              </a:rPr>
              <a:t>4/21/2017</a:t>
            </a:fld>
            <a:endParaRPr lang="en-US" dirty="0">
              <a:solidFill>
                <a:srgbClr val="4F81BD"/>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8519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71151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3462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927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4950" y="1274763"/>
            <a:ext cx="4238625" cy="473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5975" y="1274763"/>
            <a:ext cx="4238625"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5975" y="3717925"/>
            <a:ext cx="4238625" cy="229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0281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92053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DCE6051-9B9F-434D-98A2-754372734DBF}" type="datetime1">
              <a:rPr lang="en-US" smtClean="0">
                <a:solidFill>
                  <a:srgbClr val="4F81BD"/>
                </a:solidFill>
              </a:rPr>
              <a:t>4/21/2017</a:t>
            </a:fld>
            <a:endParaRPr lang="en-US" dirty="0">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41108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6C00B56-F4F0-407A-91E4-8B95D033254D}" type="datetime1">
              <a:rPr lang="en-US" smtClean="0">
                <a:solidFill>
                  <a:srgbClr val="4F81BD"/>
                </a:solidFill>
              </a:rPr>
              <a:t>4/21/2017</a:t>
            </a:fld>
            <a:endParaRPr lang="en-US" dirty="0">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15190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44AA558-4DFE-4D83-97E0-2E51036C0FA2}" type="datetime1">
              <a:rPr lang="en-US" smtClean="0">
                <a:solidFill>
                  <a:srgbClr val="4F81BD"/>
                </a:solidFill>
              </a:rPr>
              <a:t>4/21/2017</a:t>
            </a:fld>
            <a:endParaRPr lang="en-US" dirty="0">
              <a:solidFill>
                <a:srgbClr val="1F497D"/>
              </a:solidFill>
            </a:endParaRPr>
          </a:p>
        </p:txBody>
      </p:sp>
      <p:sp>
        <p:nvSpPr>
          <p:cNvPr id="8"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9"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254852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B997560-4F2B-46E0-845B-B2E9C7F1E0C1}" type="datetime1">
              <a:rPr lang="en-US" smtClean="0">
                <a:solidFill>
                  <a:srgbClr val="4F81BD"/>
                </a:solidFill>
              </a:rPr>
              <a:t>4/21/2017</a:t>
            </a:fld>
            <a:endParaRPr lang="en-US" dirty="0">
              <a:solidFill>
                <a:srgbClr val="4F81BD"/>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2517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433D859-F638-4E5F-9B8D-B78EDE2C65C9}" type="datetime1">
              <a:rPr lang="en-US" smtClean="0">
                <a:solidFill>
                  <a:srgbClr val="4F81BD"/>
                </a:solidFill>
              </a:rPr>
              <a:t>4/21/2017</a:t>
            </a:fld>
            <a:endParaRPr lang="en-US" dirty="0">
              <a:solidFill>
                <a:srgbClr val="4F81BD"/>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A3F7CB7D-F184-43C7-B6FD-03D728E1BBF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52108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39AEE3A-8E46-42FB-8A1F-4FEE65A097F1}" type="datetime1">
              <a:rPr lang="en-US" smtClean="0">
                <a:solidFill>
                  <a:srgbClr val="4F81BD"/>
                </a:solidFill>
              </a:rPr>
              <a:t>4/21/2017</a:t>
            </a:fld>
            <a:endParaRPr lang="en-US" dirty="0">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131083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B2C08AB-1874-40AF-813D-29D2C67B95DC}" type="datetime1">
              <a:rPr lang="en-US" smtClean="0">
                <a:solidFill>
                  <a:srgbClr val="4F81BD"/>
                </a:solidFill>
              </a:rPr>
              <a:t>4/21/2017</a:t>
            </a:fld>
            <a:endParaRPr lang="en-US" dirty="0">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lgn="r"/>
            <a:endParaRPr lang="en-US" dirty="0">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Tree>
    <p:extLst>
      <p:ext uri="{BB962C8B-B14F-4D97-AF65-F5344CB8AC3E}">
        <p14:creationId xmlns:p14="http://schemas.microsoft.com/office/powerpoint/2010/main" val="11585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w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defRPr>
            </a:lvl1pPr>
          </a:lstStyle>
          <a:p>
            <a:fld id="{BFB36A2D-E2DB-4694-B916-07EB5EF39107}" type="datetime1">
              <a:rPr lang="en-US" smtClean="0">
                <a:solidFill>
                  <a:srgbClr val="4F81BD"/>
                </a:solidFill>
              </a:rPr>
              <a:t>4/21/2017</a:t>
            </a:fld>
            <a:endParaRPr lang="en-US" dirty="0">
              <a:solidFill>
                <a:srgbClr val="1F497D"/>
              </a:solidFill>
            </a:endParaRPr>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lgn="r"/>
            <a:endParaRPr lang="en-US" dirty="0">
              <a:solidFill>
                <a:srgbClr val="1F497D"/>
              </a:solidFill>
            </a:endParaRPr>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pPr algn="ctr"/>
            <a:fld id="{8F82E0A0-C266-4798-8C8F-B9F91E9DA37E}" type="slidenum">
              <a:rPr lang="en-US" b="1" smtClean="0">
                <a:solidFill>
                  <a:srgbClr val="FFFFFF"/>
                </a:solidFill>
              </a:rPr>
              <a:pPr algn="ctr"/>
              <a:t>‹#›</a:t>
            </a:fld>
            <a:endParaRPr lang="en-US" b="1" dirty="0">
              <a:solidFill>
                <a:srgbClr val="FFFFFF"/>
              </a:solidFill>
            </a:endParaRPr>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346002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80000"/>
        </a:lnSpc>
        <a:spcBef>
          <a:spcPct val="0"/>
        </a:spcBef>
        <a:spcAft>
          <a:spcPct val="0"/>
        </a:spcAft>
        <a:defRPr sz="3600" b="1">
          <a:solidFill>
            <a:srgbClr val="042B7F"/>
          </a:solidFill>
          <a:latin typeface="+mj-lt"/>
          <a:ea typeface="+mj-ea"/>
          <a:cs typeface="+mj-cs"/>
        </a:defRPr>
      </a:lvl1pPr>
      <a:lvl2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pitchFamily="-112"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srgbClr val="000000"/>
              </a:solidFill>
            </a:endParaRPr>
          </a:p>
        </p:txBody>
      </p:sp>
      <p:sp>
        <p:nvSpPr>
          <p:cNvPr id="2051" name="Rectangle 3"/>
          <p:cNvSpPr>
            <a:spLocks noGrp="1" noChangeArrowheads="1"/>
          </p:cNvSpPr>
          <p:nvPr>
            <p:ph type="title"/>
          </p:nvPr>
        </p:nvSpPr>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1"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5"/>
          <p:cNvSpPr txBox="1">
            <a:spLocks noChangeArrowheads="1"/>
          </p:cNvSpPr>
          <p:nvPr/>
        </p:nvSpPr>
        <p:spPr bwMode="auto">
          <a:xfrm>
            <a:off x="4027488" y="6284913"/>
            <a:ext cx="1349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defTabSz="457200">
              <a:tabLst>
                <a:tab pos="2286000" algn="l"/>
              </a:tabLst>
              <a:defRPr>
                <a:solidFill>
                  <a:schemeClr val="tx1"/>
                </a:solidFill>
                <a:latin typeface="Arial Narrow" pitchFamily="34" charset="0"/>
                <a:ea typeface="Osaka"/>
                <a:cs typeface="Osaka"/>
              </a:defRPr>
            </a:lvl1pPr>
            <a:lvl2pPr marL="742950" indent="-285750" defTabSz="457200">
              <a:tabLst>
                <a:tab pos="2286000" algn="l"/>
              </a:tabLst>
              <a:defRPr>
                <a:solidFill>
                  <a:schemeClr val="tx1"/>
                </a:solidFill>
                <a:latin typeface="Arial Narrow" pitchFamily="34" charset="0"/>
                <a:ea typeface="Osaka"/>
                <a:cs typeface="Osaka"/>
              </a:defRPr>
            </a:lvl2pPr>
            <a:lvl3pPr marL="1143000" indent="-228600" defTabSz="457200">
              <a:tabLst>
                <a:tab pos="2286000" algn="l"/>
              </a:tabLst>
              <a:defRPr>
                <a:solidFill>
                  <a:schemeClr val="tx1"/>
                </a:solidFill>
                <a:latin typeface="Arial Narrow" pitchFamily="34" charset="0"/>
                <a:ea typeface="Osaka"/>
                <a:cs typeface="Osaka"/>
              </a:defRPr>
            </a:lvl3pPr>
            <a:lvl4pPr marL="1600200" indent="-228600" defTabSz="457200">
              <a:tabLst>
                <a:tab pos="2286000" algn="l"/>
              </a:tabLst>
              <a:defRPr>
                <a:solidFill>
                  <a:schemeClr val="tx1"/>
                </a:solidFill>
                <a:latin typeface="Arial Narrow" pitchFamily="34" charset="0"/>
                <a:ea typeface="Osaka"/>
                <a:cs typeface="Osaka"/>
              </a:defRPr>
            </a:lvl4pPr>
            <a:lvl5pPr marL="2057400" indent="-228600" defTabSz="457200">
              <a:tabLst>
                <a:tab pos="2286000" algn="l"/>
              </a:tabLst>
              <a:defRPr>
                <a:solidFill>
                  <a:schemeClr val="tx1"/>
                </a:solidFill>
                <a:latin typeface="Arial Narrow" pitchFamily="34" charset="0"/>
                <a:ea typeface="Osaka"/>
                <a:cs typeface="Osaka"/>
              </a:defRPr>
            </a:lvl5pPr>
            <a:lvl6pPr marL="25146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6pPr>
            <a:lvl7pPr marL="29718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7pPr>
            <a:lvl8pPr marL="34290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8pPr>
            <a:lvl9pPr marL="3886200" indent="-228600" defTabSz="457200" eaLnBrk="0" fontAlgn="base" hangingPunct="0">
              <a:spcBef>
                <a:spcPct val="0"/>
              </a:spcBef>
              <a:spcAft>
                <a:spcPct val="0"/>
              </a:spcAft>
              <a:tabLst>
                <a:tab pos="2286000" algn="l"/>
              </a:tabLst>
              <a:defRPr>
                <a:solidFill>
                  <a:schemeClr val="tx1"/>
                </a:solidFill>
                <a:latin typeface="Arial Narrow" pitchFamily="34" charset="0"/>
                <a:ea typeface="Osaka"/>
                <a:cs typeface="Osaka"/>
              </a:defRPr>
            </a:lvl9pPr>
          </a:lstStyle>
          <a:p>
            <a:pPr eaLnBrk="0" fontAlgn="base" hangingPunct="0">
              <a:lnSpc>
                <a:spcPct val="110000"/>
              </a:lnSpc>
              <a:spcBef>
                <a:spcPct val="50000"/>
              </a:spcBef>
              <a:spcAft>
                <a:spcPct val="0"/>
              </a:spcAft>
              <a:buClr>
                <a:srgbClr val="FF0000"/>
              </a:buClr>
              <a:buSzPct val="135000"/>
              <a:defRPr/>
            </a:pPr>
            <a:endParaRPr lang="en-US" altLang="en-US" dirty="0" smtClean="0">
              <a:solidFill>
                <a:srgbClr val="000000"/>
              </a:solidFill>
            </a:endParaRPr>
          </a:p>
        </p:txBody>
      </p:sp>
      <p:sp>
        <p:nvSpPr>
          <p:cNvPr id="2054" name="Text Box 6"/>
          <p:cNvSpPr txBox="1">
            <a:spLocks noChangeArrowheads="1"/>
          </p:cNvSpPr>
          <p:nvPr/>
        </p:nvSpPr>
        <p:spPr bwMode="auto">
          <a:xfrm>
            <a:off x="4475163" y="6553200"/>
            <a:ext cx="38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Arial Narrow" pitchFamily="34" charset="0"/>
                <a:ea typeface="Osaka"/>
                <a:cs typeface="Osaka"/>
              </a:defRPr>
            </a:lvl1pPr>
            <a:lvl2pPr marL="742950" indent="-285750">
              <a:defRPr>
                <a:solidFill>
                  <a:schemeClr val="tx1"/>
                </a:solidFill>
                <a:latin typeface="Arial Narrow" pitchFamily="34" charset="0"/>
                <a:ea typeface="Osaka"/>
                <a:cs typeface="Osaka"/>
              </a:defRPr>
            </a:lvl2pPr>
            <a:lvl3pPr marL="1143000" indent="-228600">
              <a:defRPr>
                <a:solidFill>
                  <a:schemeClr val="tx1"/>
                </a:solidFill>
                <a:latin typeface="Arial Narrow" pitchFamily="34" charset="0"/>
                <a:ea typeface="Osaka"/>
                <a:cs typeface="Osaka"/>
              </a:defRPr>
            </a:lvl3pPr>
            <a:lvl4pPr marL="1600200" indent="-228600">
              <a:defRPr>
                <a:solidFill>
                  <a:schemeClr val="tx1"/>
                </a:solidFill>
                <a:latin typeface="Arial Narrow" pitchFamily="34" charset="0"/>
                <a:ea typeface="Osaka"/>
                <a:cs typeface="Osaka"/>
              </a:defRPr>
            </a:lvl4pPr>
            <a:lvl5pPr marL="2057400" indent="-228600">
              <a:defRPr>
                <a:solidFill>
                  <a:schemeClr val="tx1"/>
                </a:solidFill>
                <a:latin typeface="Arial Narrow"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itchFamily="34" charset="0"/>
                <a:ea typeface="Osaka"/>
                <a:cs typeface="Osaka"/>
              </a:defRPr>
            </a:lvl9pPr>
          </a:lstStyle>
          <a:p>
            <a:pPr eaLnBrk="0" fontAlgn="base" hangingPunct="0">
              <a:lnSpc>
                <a:spcPct val="90000"/>
              </a:lnSpc>
              <a:spcBef>
                <a:spcPct val="50000"/>
              </a:spcBef>
              <a:spcAft>
                <a:spcPct val="0"/>
              </a:spcAft>
              <a:buClr>
                <a:srgbClr val="FF0000"/>
              </a:buClr>
              <a:buSzPct val="135000"/>
              <a:defRPr/>
            </a:pPr>
            <a:fld id="{7323BA96-F54A-434E-87B2-7F744D56EF9C}" type="slidenum">
              <a:rPr lang="en-US" altLang="en-US" sz="2000" smtClean="0">
                <a:solidFill>
                  <a:srgbClr val="000000"/>
                </a:solidFill>
                <a:latin typeface="Times New Roman" pitchFamily="18" charset="0"/>
              </a:rPr>
              <a:pPr eaLnBrk="0" fontAlgn="base" hangingPunct="0">
                <a:lnSpc>
                  <a:spcPct val="90000"/>
                </a:lnSpc>
                <a:spcBef>
                  <a:spcPct val="50000"/>
                </a:spcBef>
                <a:spcAft>
                  <a:spcPct val="0"/>
                </a:spcAft>
                <a:buClr>
                  <a:srgbClr val="FF0000"/>
                </a:buClr>
                <a:buSzPct val="135000"/>
                <a:defRPr/>
              </a:pPr>
              <a:t>‹#›</a:t>
            </a:fld>
            <a:endParaRPr lang="en-US" altLang="en-US" sz="2000" dirty="0" smtClean="0">
              <a:solidFill>
                <a:srgbClr val="000000"/>
              </a:solidFill>
              <a:latin typeface="Times New Roman" pitchFamily="18" charset="0"/>
            </a:endParaRPr>
          </a:p>
        </p:txBody>
      </p:sp>
      <p:grpSp>
        <p:nvGrpSpPr>
          <p:cNvPr id="2055" name="Group 8"/>
          <p:cNvGrpSpPr>
            <a:grpSpLocks/>
          </p:cNvGrpSpPr>
          <p:nvPr/>
        </p:nvGrpSpPr>
        <p:grpSpPr bwMode="auto">
          <a:xfrm>
            <a:off x="7116763" y="6135688"/>
            <a:ext cx="1943100" cy="722312"/>
            <a:chOff x="3380" y="3865"/>
            <a:chExt cx="1224" cy="455"/>
          </a:xfrm>
        </p:grpSpPr>
        <p:graphicFrame>
          <p:nvGraphicFramePr>
            <p:cNvPr id="2057"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6618" name="Document" r:id="rId16" imgW="1943100" imgH="723900" progId="Word.Document.8">
                    <p:embed/>
                  </p:oleObj>
                </mc:Choice>
                <mc:Fallback>
                  <p:oleObj name="Document" r:id="rId16" imgW="1943100" imgH="723900" progId="Word.Document.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2058" name="Text Box 10"/>
            <p:cNvSpPr txBox="1">
              <a:spLocks noChangeArrowheads="1"/>
            </p:cNvSpPr>
            <p:nvPr userDrawn="1"/>
          </p:nvSpPr>
          <p:spPr bwMode="auto">
            <a:xfrm>
              <a:off x="3458" y="4174"/>
              <a:ext cx="11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pitchFamily="34" charset="0"/>
                  <a:ea typeface="Osaka" charset="-128"/>
                </a:defRPr>
              </a:lvl1pPr>
              <a:lvl2pPr marL="742950" indent="-285750" eaLnBrk="0" hangingPunct="0">
                <a:defRPr>
                  <a:solidFill>
                    <a:schemeClr val="tx1"/>
                  </a:solidFill>
                  <a:latin typeface="Arial Narrow" pitchFamily="34" charset="0"/>
                  <a:ea typeface="Osaka" charset="-128"/>
                </a:defRPr>
              </a:lvl2pPr>
              <a:lvl3pPr marL="1143000" indent="-228600" eaLnBrk="0" hangingPunct="0">
                <a:defRPr>
                  <a:solidFill>
                    <a:schemeClr val="tx1"/>
                  </a:solidFill>
                  <a:latin typeface="Arial Narrow" pitchFamily="34" charset="0"/>
                  <a:ea typeface="Osaka" charset="-128"/>
                </a:defRPr>
              </a:lvl3pPr>
              <a:lvl4pPr marL="1600200" indent="-228600" eaLnBrk="0" hangingPunct="0">
                <a:defRPr>
                  <a:solidFill>
                    <a:schemeClr val="tx1"/>
                  </a:solidFill>
                  <a:latin typeface="Arial Narrow" pitchFamily="34" charset="0"/>
                  <a:ea typeface="Osaka" charset="-128"/>
                </a:defRPr>
              </a:lvl4pPr>
              <a:lvl5pPr marL="2057400" indent="-228600" eaLnBrk="0" hangingPunct="0">
                <a:defRPr>
                  <a:solidFill>
                    <a:schemeClr val="tx1"/>
                  </a:solidFill>
                  <a:latin typeface="Arial Narrow" pitchFamily="34" charset="0"/>
                  <a:ea typeface="Osaka" charset="-128"/>
                </a:defRPr>
              </a:lvl5pPr>
              <a:lvl6pPr marL="2514600" indent="-228600" eaLnBrk="0" fontAlgn="base" hangingPunct="0">
                <a:spcBef>
                  <a:spcPct val="0"/>
                </a:spcBef>
                <a:spcAft>
                  <a:spcPct val="0"/>
                </a:spcAft>
                <a:defRPr>
                  <a:solidFill>
                    <a:schemeClr val="tx1"/>
                  </a:solidFill>
                  <a:latin typeface="Arial Narrow" pitchFamily="34" charset="0"/>
                  <a:ea typeface="Osaka" charset="-128"/>
                </a:defRPr>
              </a:lvl6pPr>
              <a:lvl7pPr marL="2971800" indent="-228600" eaLnBrk="0" fontAlgn="base" hangingPunct="0">
                <a:spcBef>
                  <a:spcPct val="0"/>
                </a:spcBef>
                <a:spcAft>
                  <a:spcPct val="0"/>
                </a:spcAft>
                <a:defRPr>
                  <a:solidFill>
                    <a:schemeClr val="tx1"/>
                  </a:solidFill>
                  <a:latin typeface="Arial Narrow" pitchFamily="34" charset="0"/>
                  <a:ea typeface="Osaka" charset="-128"/>
                </a:defRPr>
              </a:lvl7pPr>
              <a:lvl8pPr marL="3429000" indent="-228600" eaLnBrk="0" fontAlgn="base" hangingPunct="0">
                <a:spcBef>
                  <a:spcPct val="0"/>
                </a:spcBef>
                <a:spcAft>
                  <a:spcPct val="0"/>
                </a:spcAft>
                <a:defRPr>
                  <a:solidFill>
                    <a:schemeClr val="tx1"/>
                  </a:solidFill>
                  <a:latin typeface="Arial Narrow" pitchFamily="34" charset="0"/>
                  <a:ea typeface="Osaka" charset="-128"/>
                </a:defRPr>
              </a:lvl8pPr>
              <a:lvl9pPr marL="3886200" indent="-228600" eaLnBrk="0" fontAlgn="base" hangingPunct="0">
                <a:spcBef>
                  <a:spcPct val="0"/>
                </a:spcBef>
                <a:spcAft>
                  <a:spcPct val="0"/>
                </a:spcAft>
                <a:defRPr>
                  <a:solidFill>
                    <a:schemeClr val="tx1"/>
                  </a:solidFill>
                  <a:latin typeface="Arial Narrow" pitchFamily="34" charset="0"/>
                  <a:ea typeface="Osaka" charset="-128"/>
                </a:defRPr>
              </a:lvl9pPr>
            </a:lstStyle>
            <a:p>
              <a:pPr fontAlgn="base">
                <a:lnSpc>
                  <a:spcPct val="90000"/>
                </a:lnSpc>
                <a:spcBef>
                  <a:spcPct val="50000"/>
                </a:spcBef>
                <a:spcAft>
                  <a:spcPct val="0"/>
                </a:spcAft>
                <a:buClr>
                  <a:srgbClr val="FF0000"/>
                </a:buClr>
                <a:buSzPct val="135000"/>
                <a:defRPr/>
              </a:pPr>
              <a:r>
                <a:rPr lang="en-US" sz="900" dirty="0" smtClean="0">
                  <a:solidFill>
                    <a:srgbClr val="000000"/>
                  </a:solidFill>
                </a:rPr>
                <a:t>BROOKHAVEN SCIENCE ASSOCIATES</a:t>
              </a:r>
            </a:p>
          </p:txBody>
        </p:sp>
      </p:grpSp>
      <p:pic>
        <p:nvPicPr>
          <p:cNvPr id="2056" name="Picture 10" descr="New_DOE_Logo_Color_042808.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6038" y="6372225"/>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803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a:defRPr>
      </a:lvl1pPr>
      <a:lvl2pPr marL="690563" indent="-23336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914400" y="381000"/>
            <a:ext cx="8077200" cy="2590800"/>
          </a:xfrm>
        </p:spPr>
        <p:txBody>
          <a:bodyPr>
            <a:normAutofit fontScale="90000"/>
          </a:bodyPr>
          <a:lstStyle/>
          <a:p>
            <a:pPr algn="l">
              <a:lnSpc>
                <a:spcPct val="120000"/>
              </a:lnSpc>
            </a:pPr>
            <a:r>
              <a:rPr lang="en-US" dirty="0" smtClean="0"/>
              <a:t>Environment, Safety and Health </a:t>
            </a:r>
            <a:br>
              <a:rPr lang="en-US" dirty="0" smtClean="0"/>
            </a:br>
            <a:r>
              <a:rPr lang="en-US" dirty="0" smtClean="0"/>
              <a:t>Field Deployed Services Model (FDSM) at BNL</a:t>
            </a:r>
            <a:br>
              <a:rPr lang="en-US" dirty="0" smtClean="0"/>
            </a:br>
            <a:endParaRPr lang="en-US" dirty="0">
              <a:effectLst>
                <a:glow rad="63500">
                  <a:schemeClr val="accent2">
                    <a:satMod val="175000"/>
                    <a:alpha val="40000"/>
                  </a:schemeClr>
                </a:glow>
                <a:outerShdw blurRad="50800" dist="38100" dir="2700000" algn="tl" rotWithShape="0">
                  <a:prstClr val="black">
                    <a:alpha val="43000"/>
                  </a:prstClr>
                </a:outerShdw>
              </a:effectLst>
            </a:endParaRPr>
          </a:p>
        </p:txBody>
      </p:sp>
      <p:sp>
        <p:nvSpPr>
          <p:cNvPr id="3" name="TextBox 2"/>
          <p:cNvSpPr txBox="1"/>
          <p:nvPr/>
        </p:nvSpPr>
        <p:spPr>
          <a:xfrm>
            <a:off x="2209800" y="3124200"/>
            <a:ext cx="5657929" cy="1200329"/>
          </a:xfrm>
          <a:prstGeom prst="rect">
            <a:avLst/>
          </a:prstGeom>
          <a:noFill/>
        </p:spPr>
        <p:txBody>
          <a:bodyPr wrap="square" rtlCol="0">
            <a:spAutoFit/>
          </a:bodyPr>
          <a:lstStyle/>
          <a:p>
            <a:pPr algn="r"/>
            <a:r>
              <a:rPr lang="en-US" sz="2400" dirty="0" smtClean="0">
                <a:solidFill>
                  <a:schemeClr val="bg1"/>
                </a:solidFill>
              </a:rPr>
              <a:t>Gail Mattson</a:t>
            </a:r>
          </a:p>
          <a:p>
            <a:pPr algn="r"/>
            <a:r>
              <a:rPr lang="en-US" sz="2400" dirty="0" smtClean="0">
                <a:solidFill>
                  <a:schemeClr val="bg1"/>
                </a:solidFill>
              </a:rPr>
              <a:t>Associate Laboratory Director, ES&amp;H</a:t>
            </a:r>
          </a:p>
          <a:p>
            <a:pPr algn="r"/>
            <a:r>
              <a:rPr lang="en-US" sz="2400" dirty="0" smtClean="0">
                <a:solidFill>
                  <a:schemeClr val="bg1"/>
                </a:solidFill>
              </a:rPr>
              <a:t>April 2017</a:t>
            </a:r>
            <a:endParaRPr lang="en-US" sz="2400" dirty="0">
              <a:solidFill>
                <a:schemeClr val="bg1"/>
              </a:solidFill>
            </a:endParaRPr>
          </a:p>
        </p:txBody>
      </p:sp>
    </p:spTree>
    <p:extLst>
      <p:ext uri="{BB962C8B-B14F-4D97-AF65-F5344CB8AC3E}">
        <p14:creationId xmlns:p14="http://schemas.microsoft.com/office/powerpoint/2010/main" val="243731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3" name="Content Placeholder 2"/>
          <p:cNvSpPr>
            <a:spLocks noGrp="1"/>
          </p:cNvSpPr>
          <p:nvPr>
            <p:ph idx="1"/>
          </p:nvPr>
        </p:nvSpPr>
        <p:spPr/>
        <p:txBody>
          <a:bodyPr/>
          <a:lstStyle/>
          <a:p>
            <a:pPr marL="0" indent="0">
              <a:buNone/>
            </a:pPr>
            <a:r>
              <a:rPr lang="en-US" sz="4000" dirty="0" smtClean="0"/>
              <a:t>ES&amp;H FDSM Process</a:t>
            </a:r>
            <a:endParaRPr lang="en-US" sz="4000"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355920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090613"/>
          </a:xfrm>
        </p:spPr>
        <p:txBody>
          <a:bodyPr>
            <a:normAutofit/>
          </a:bodyPr>
          <a:lstStyle/>
          <a:p>
            <a:r>
              <a:rPr lang="en-US" dirty="0" smtClean="0"/>
              <a:t>ES&amp;H FDSM Process:</a:t>
            </a:r>
            <a:endParaRPr lang="en-US" dirty="0"/>
          </a:p>
        </p:txBody>
      </p:sp>
      <p:sp>
        <p:nvSpPr>
          <p:cNvPr id="2" name="Content Placeholder 1"/>
          <p:cNvSpPr>
            <a:spLocks noGrp="1"/>
          </p:cNvSpPr>
          <p:nvPr>
            <p:ph idx="1"/>
          </p:nvPr>
        </p:nvSpPr>
        <p:spPr>
          <a:xfrm>
            <a:off x="533400" y="1219200"/>
            <a:ext cx="7848600" cy="4953000"/>
          </a:xfrm>
        </p:spPr>
        <p:txBody>
          <a:bodyPr/>
          <a:lstStyle/>
          <a:p>
            <a:r>
              <a:rPr lang="en-US" b="1" dirty="0" smtClean="0"/>
              <a:t>Clarify FDSM Expectations </a:t>
            </a:r>
          </a:p>
          <a:p>
            <a:pPr lvl="1"/>
            <a:r>
              <a:rPr lang="en-US" dirty="0" smtClean="0"/>
              <a:t>Identify &amp; communicate </a:t>
            </a:r>
            <a:r>
              <a:rPr lang="en-US" dirty="0"/>
              <a:t>b</a:t>
            </a:r>
            <a:r>
              <a:rPr lang="en-US" dirty="0" smtClean="0"/>
              <a:t>enefits &amp; expectations</a:t>
            </a:r>
            <a:endParaRPr lang="en-US" dirty="0"/>
          </a:p>
          <a:p>
            <a:r>
              <a:rPr lang="en-US" b="1" dirty="0" smtClean="0"/>
              <a:t>Engage </a:t>
            </a:r>
            <a:r>
              <a:rPr lang="en-US" b="1" dirty="0"/>
              <a:t>Key </a:t>
            </a:r>
            <a:r>
              <a:rPr lang="en-US" b="1" dirty="0" smtClean="0"/>
              <a:t>Stakeholders</a:t>
            </a:r>
          </a:p>
          <a:p>
            <a:pPr lvl="1"/>
            <a:r>
              <a:rPr lang="en-US" dirty="0" smtClean="0"/>
              <a:t>Identify </a:t>
            </a:r>
            <a:r>
              <a:rPr lang="en-US" dirty="0"/>
              <a:t>risks, benefits </a:t>
            </a:r>
            <a:r>
              <a:rPr lang="en-US" dirty="0" smtClean="0"/>
              <a:t>and impacts </a:t>
            </a:r>
            <a:r>
              <a:rPr lang="en-US" dirty="0"/>
              <a:t>to people, </a:t>
            </a:r>
            <a:r>
              <a:rPr lang="en-US" dirty="0" smtClean="0"/>
              <a:t>systems, etc.</a:t>
            </a:r>
            <a:r>
              <a:rPr lang="en-US" dirty="0"/>
              <a:t> </a:t>
            </a:r>
            <a:endParaRPr lang="en-US" dirty="0" smtClean="0"/>
          </a:p>
          <a:p>
            <a:r>
              <a:rPr lang="en-US" b="1" dirty="0" smtClean="0"/>
              <a:t>Prepare </a:t>
            </a:r>
            <a:r>
              <a:rPr lang="en-US" b="1" dirty="0"/>
              <a:t>&amp; </a:t>
            </a:r>
            <a:r>
              <a:rPr lang="en-US" b="1" dirty="0" smtClean="0"/>
              <a:t>Execute Transition Plan </a:t>
            </a:r>
          </a:p>
          <a:p>
            <a:pPr lvl="1"/>
            <a:r>
              <a:rPr lang="en-US" dirty="0" smtClean="0"/>
              <a:t>Address </a:t>
            </a:r>
            <a:r>
              <a:rPr lang="en-US" dirty="0"/>
              <a:t>the impact to each </a:t>
            </a:r>
            <a:r>
              <a:rPr lang="en-US" dirty="0" smtClean="0"/>
              <a:t>person/group</a:t>
            </a:r>
          </a:p>
          <a:p>
            <a:r>
              <a:rPr lang="en-US" b="1" dirty="0" smtClean="0"/>
              <a:t>Implement</a:t>
            </a:r>
            <a:r>
              <a:rPr lang="en-US" dirty="0" smtClean="0"/>
              <a:t> </a:t>
            </a:r>
            <a:r>
              <a:rPr lang="en-US" b="1" dirty="0" smtClean="0"/>
              <a:t>Staff Change Process</a:t>
            </a:r>
            <a:endParaRPr lang="en-US" dirty="0" smtClean="0"/>
          </a:p>
          <a:p>
            <a:pPr lvl="1"/>
            <a:r>
              <a:rPr lang="en-US" dirty="0" smtClean="0"/>
              <a:t>Phased implementation</a:t>
            </a:r>
          </a:p>
          <a:p>
            <a:r>
              <a:rPr lang="en-US" b="1" dirty="0" smtClean="0"/>
              <a:t>Incorporate Monitoring Process </a:t>
            </a:r>
            <a:endParaRPr lang="en-US" dirty="0" smtClean="0"/>
          </a:p>
          <a:p>
            <a:pPr lvl="1"/>
            <a:r>
              <a:rPr lang="en-US" dirty="0" smtClean="0"/>
              <a:t>Risks &amp; resistance</a:t>
            </a:r>
          </a:p>
          <a:p>
            <a:pPr lvl="1"/>
            <a:r>
              <a:rPr lang="en-US" dirty="0" smtClean="0"/>
              <a:t>Success measures achieved</a:t>
            </a:r>
          </a:p>
          <a:p>
            <a:pPr lvl="1"/>
            <a:r>
              <a:rPr lang="en-US" dirty="0" smtClean="0"/>
              <a:t>Lessons Learned</a:t>
            </a:r>
          </a:p>
        </p:txBody>
      </p:sp>
      <p:sp>
        <p:nvSpPr>
          <p:cNvPr id="5" name="Rounded Rectangular Callout 4"/>
          <p:cNvSpPr/>
          <p:nvPr/>
        </p:nvSpPr>
        <p:spPr bwMode="auto">
          <a:xfrm>
            <a:off x="7543800" y="3124200"/>
            <a:ext cx="990600" cy="685800"/>
          </a:xfrm>
          <a:prstGeom prst="wedgeRoundRectCallout">
            <a:avLst>
              <a:gd name="adj1" fmla="val -71872"/>
              <a:gd name="adj2" fmla="val 100714"/>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28" charset="-128"/>
              </a:rPr>
              <a:t>Change Process</a:t>
            </a:r>
            <a:r>
              <a:rPr kumimoji="0" lang="en-US" sz="1200" b="0" i="0" u="none" strike="noStrike" cap="none" normalizeH="0" dirty="0" smtClean="0">
                <a:ln>
                  <a:noFill/>
                </a:ln>
                <a:solidFill>
                  <a:schemeClr val="tx1"/>
                </a:solidFill>
                <a:effectLst/>
                <a:latin typeface="Arial" charset="0"/>
                <a:ea typeface="ＭＳ Ｐゴシック" pitchFamily="-128" charset="-128"/>
              </a:rPr>
              <a:t> Flowchart</a:t>
            </a:r>
            <a:endParaRPr kumimoji="0" lang="en-US" sz="1200" b="0" i="0" u="none" strike="noStrike" cap="none" normalizeH="0" baseline="0" dirty="0" smtClean="0">
              <a:ln>
                <a:noFill/>
              </a:ln>
              <a:solidFill>
                <a:schemeClr val="tx1"/>
              </a:solidFill>
              <a:effectLst/>
              <a:latin typeface="Arial" charset="0"/>
              <a:ea typeface="ＭＳ Ｐゴシック" pitchFamily="-128"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97689"/>
            <a:ext cx="3048000" cy="19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0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382000" cy="1090613"/>
          </a:xfrm>
        </p:spPr>
        <p:txBody>
          <a:bodyPr>
            <a:normAutofit/>
          </a:bodyPr>
          <a:lstStyle/>
          <a:p>
            <a:r>
              <a:rPr lang="en-US" dirty="0" smtClean="0"/>
              <a:t>ES&amp;H FDSM Status:</a:t>
            </a:r>
            <a:endParaRPr lang="en-US" dirty="0"/>
          </a:p>
        </p:txBody>
      </p:sp>
      <p:sp>
        <p:nvSpPr>
          <p:cNvPr id="2" name="Content Placeholder 1"/>
          <p:cNvSpPr>
            <a:spLocks noGrp="1"/>
          </p:cNvSpPr>
          <p:nvPr>
            <p:ph idx="1"/>
          </p:nvPr>
        </p:nvSpPr>
        <p:spPr>
          <a:xfrm>
            <a:off x="533400" y="914400"/>
            <a:ext cx="8305800" cy="5507888"/>
          </a:xfrm>
        </p:spPr>
        <p:txBody>
          <a:bodyPr/>
          <a:lstStyle/>
          <a:p>
            <a:r>
              <a:rPr lang="en-US" b="1" dirty="0" smtClean="0">
                <a:solidFill>
                  <a:schemeClr val="tx1">
                    <a:lumMod val="85000"/>
                    <a:lumOff val="15000"/>
                  </a:schemeClr>
                </a:solidFill>
              </a:rPr>
              <a:t>NSLS-II Staff – Transitioned </a:t>
            </a:r>
          </a:p>
          <a:p>
            <a:pPr lvl="1"/>
            <a:r>
              <a:rPr lang="en-US" dirty="0" smtClean="0">
                <a:solidFill>
                  <a:schemeClr val="tx1">
                    <a:lumMod val="85000"/>
                    <a:lumOff val="15000"/>
                  </a:schemeClr>
                </a:solidFill>
              </a:rPr>
              <a:t>Staff transfer completed in FY16</a:t>
            </a:r>
          </a:p>
          <a:p>
            <a:pPr lvl="1"/>
            <a:r>
              <a:rPr lang="en-US" dirty="0" smtClean="0">
                <a:solidFill>
                  <a:schemeClr val="tx1">
                    <a:lumMod val="85000"/>
                    <a:lumOff val="15000"/>
                  </a:schemeClr>
                </a:solidFill>
              </a:rPr>
              <a:t>Conducted survey to identify issues </a:t>
            </a:r>
          </a:p>
          <a:p>
            <a:pPr lvl="1"/>
            <a:r>
              <a:rPr lang="en-US" dirty="0" smtClean="0">
                <a:solidFill>
                  <a:schemeClr val="tx1">
                    <a:lumMod val="85000"/>
                    <a:lumOff val="15000"/>
                  </a:schemeClr>
                </a:solidFill>
              </a:rPr>
              <a:t>Solicited staff for </a:t>
            </a:r>
            <a:r>
              <a:rPr lang="en-US" dirty="0">
                <a:solidFill>
                  <a:schemeClr val="tx1">
                    <a:lumMod val="85000"/>
                    <a:lumOff val="15000"/>
                  </a:schemeClr>
                </a:solidFill>
              </a:rPr>
              <a:t>l</a:t>
            </a:r>
            <a:r>
              <a:rPr lang="en-US" dirty="0" smtClean="0">
                <a:solidFill>
                  <a:schemeClr val="tx1">
                    <a:lumMod val="85000"/>
                    <a:lumOff val="15000"/>
                  </a:schemeClr>
                </a:solidFill>
              </a:rPr>
              <a:t>essons learned</a:t>
            </a:r>
          </a:p>
          <a:p>
            <a:r>
              <a:rPr lang="en-US" b="1" dirty="0" smtClean="0">
                <a:solidFill>
                  <a:schemeClr val="tx1">
                    <a:lumMod val="85000"/>
                    <a:lumOff val="15000"/>
                  </a:schemeClr>
                </a:solidFill>
              </a:rPr>
              <a:t>Communication with Stakeholders</a:t>
            </a:r>
          </a:p>
          <a:p>
            <a:pPr lvl="1"/>
            <a:r>
              <a:rPr lang="en-US" dirty="0" smtClean="0">
                <a:solidFill>
                  <a:schemeClr val="tx1">
                    <a:lumMod val="85000"/>
                    <a:lumOff val="15000"/>
                  </a:schemeClr>
                </a:solidFill>
              </a:rPr>
              <a:t>Captured concerns at Science Council and Policy Council</a:t>
            </a:r>
          </a:p>
          <a:p>
            <a:pPr lvl="1"/>
            <a:r>
              <a:rPr lang="en-US" dirty="0" smtClean="0">
                <a:solidFill>
                  <a:schemeClr val="tx1">
                    <a:lumMod val="85000"/>
                    <a:lumOff val="15000"/>
                  </a:schemeClr>
                </a:solidFill>
              </a:rPr>
              <a:t>Held focus groups with science and support directorates</a:t>
            </a:r>
          </a:p>
          <a:p>
            <a:pPr lvl="1"/>
            <a:r>
              <a:rPr lang="en-US" dirty="0" smtClean="0">
                <a:solidFill>
                  <a:schemeClr val="tx1">
                    <a:lumMod val="85000"/>
                    <a:lumOff val="15000"/>
                  </a:schemeClr>
                </a:solidFill>
              </a:rPr>
              <a:t>Have held series of meetings with Level I &amp; II Managers to identify directorate-specific concerns and requirements </a:t>
            </a:r>
          </a:p>
          <a:p>
            <a:pPr lvl="1"/>
            <a:r>
              <a:rPr lang="en-US" dirty="0" smtClean="0">
                <a:solidFill>
                  <a:schemeClr val="tx1">
                    <a:lumMod val="85000"/>
                    <a:lumOff val="15000"/>
                  </a:schemeClr>
                </a:solidFill>
              </a:rPr>
              <a:t>Transition plans now being developed that also outline specific communication aspects and mitigation efforts</a:t>
            </a:r>
          </a:p>
          <a:p>
            <a:r>
              <a:rPr lang="en-US" b="1" dirty="0" smtClean="0">
                <a:solidFill>
                  <a:schemeClr val="tx1">
                    <a:lumMod val="85000"/>
                    <a:lumOff val="15000"/>
                  </a:schemeClr>
                </a:solidFill>
              </a:rPr>
              <a:t>Planning for parallel and follow-on phases underway</a:t>
            </a:r>
          </a:p>
          <a:p>
            <a:pPr lvl="1"/>
            <a:r>
              <a:rPr lang="en-US" dirty="0" smtClean="0">
                <a:solidFill>
                  <a:schemeClr val="tx1">
                    <a:lumMod val="85000"/>
                    <a:lumOff val="15000"/>
                  </a:schemeClr>
                </a:solidFill>
              </a:rPr>
              <a:t>Developed Solutions Oriented Services Training</a:t>
            </a:r>
          </a:p>
          <a:p>
            <a:pPr lvl="1"/>
            <a:r>
              <a:rPr lang="en-US" dirty="0">
                <a:solidFill>
                  <a:schemeClr val="tx1">
                    <a:lumMod val="85000"/>
                    <a:lumOff val="15000"/>
                  </a:schemeClr>
                </a:solidFill>
              </a:rPr>
              <a:t>I</a:t>
            </a:r>
            <a:r>
              <a:rPr lang="en-US" dirty="0" smtClean="0">
                <a:solidFill>
                  <a:schemeClr val="tx1">
                    <a:lumMod val="85000"/>
                    <a:lumOff val="15000"/>
                  </a:schemeClr>
                </a:solidFill>
              </a:rPr>
              <a:t>ncorporating lessons learned</a:t>
            </a:r>
          </a:p>
          <a:p>
            <a:pPr lvl="1"/>
            <a:r>
              <a:rPr lang="en-US" dirty="0" smtClean="0">
                <a:solidFill>
                  <a:schemeClr val="tx1">
                    <a:lumMod val="85000"/>
                    <a:lumOff val="15000"/>
                  </a:schemeClr>
                </a:solidFill>
              </a:rPr>
              <a:t>Revising transitioned staff survey </a:t>
            </a:r>
          </a:p>
          <a:p>
            <a:pPr lvl="2"/>
            <a:endParaRPr lang="en-US" dirty="0" smtClean="0">
              <a:solidFill>
                <a:schemeClr val="tx1">
                  <a:lumMod val="85000"/>
                  <a:lumOff val="15000"/>
                </a:schemeClr>
              </a:solidFill>
            </a:endParaRPr>
          </a:p>
          <a:p>
            <a:pPr lvl="1"/>
            <a:endParaRPr lang="en-US" dirty="0">
              <a:solidFill>
                <a:schemeClr val="tx1">
                  <a:lumMod val="85000"/>
                  <a:lumOff val="15000"/>
                </a:schemeClr>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774700"/>
            <a:ext cx="1981200" cy="169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bwMode="auto">
          <a:xfrm>
            <a:off x="7696200" y="1981200"/>
            <a:ext cx="990600" cy="609600"/>
          </a:xfrm>
          <a:prstGeom prst="wedgeRoundRectCallout">
            <a:avLst>
              <a:gd name="adj1" fmla="val -131747"/>
              <a:gd name="adj2" fmla="val -56267"/>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28" charset="-128"/>
              </a:rPr>
              <a:t>Sample Survey</a:t>
            </a:r>
          </a:p>
        </p:txBody>
      </p:sp>
    </p:spTree>
    <p:extLst>
      <p:ext uri="{BB962C8B-B14F-4D97-AF65-F5344CB8AC3E}">
        <p14:creationId xmlns:p14="http://schemas.microsoft.com/office/powerpoint/2010/main" val="1071535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382000" cy="1090613"/>
          </a:xfrm>
        </p:spPr>
        <p:txBody>
          <a:bodyPr>
            <a:normAutofit/>
          </a:bodyPr>
          <a:lstStyle/>
          <a:p>
            <a:r>
              <a:rPr lang="en-US" dirty="0" smtClean="0"/>
              <a:t>ES&amp;H FDSM Forward Plan:</a:t>
            </a:r>
            <a:endParaRPr lang="en-US" dirty="0"/>
          </a:p>
        </p:txBody>
      </p:sp>
      <p:sp>
        <p:nvSpPr>
          <p:cNvPr id="2" name="Content Placeholder 1"/>
          <p:cNvSpPr>
            <a:spLocks noGrp="1"/>
          </p:cNvSpPr>
          <p:nvPr>
            <p:ph idx="1"/>
          </p:nvPr>
        </p:nvSpPr>
        <p:spPr>
          <a:xfrm>
            <a:off x="609600" y="1066800"/>
            <a:ext cx="7620000" cy="4724400"/>
          </a:xfrm>
        </p:spPr>
        <p:txBody>
          <a:bodyPr/>
          <a:lstStyle/>
          <a:p>
            <a:r>
              <a:rPr lang="en-US" b="1" dirty="0" smtClean="0">
                <a:solidFill>
                  <a:schemeClr val="tx1">
                    <a:lumMod val="85000"/>
                    <a:lumOff val="15000"/>
                  </a:schemeClr>
                </a:solidFill>
              </a:rPr>
              <a:t>Phased Implementation Using Change Mgmt. Tools</a:t>
            </a:r>
          </a:p>
          <a:p>
            <a:pPr lvl="1"/>
            <a:r>
              <a:rPr lang="en-US" dirty="0" smtClean="0">
                <a:solidFill>
                  <a:schemeClr val="tx1">
                    <a:lumMod val="85000"/>
                    <a:lumOff val="15000"/>
                  </a:schemeClr>
                </a:solidFill>
              </a:rPr>
              <a:t>Accommodates different schedules</a:t>
            </a:r>
          </a:p>
          <a:p>
            <a:pPr lvl="1"/>
            <a:r>
              <a:rPr lang="en-US" dirty="0" smtClean="0">
                <a:solidFill>
                  <a:schemeClr val="tx1">
                    <a:lumMod val="85000"/>
                    <a:lumOff val="15000"/>
                  </a:schemeClr>
                </a:solidFill>
              </a:rPr>
              <a:t>Improves communication</a:t>
            </a:r>
          </a:p>
          <a:p>
            <a:pPr lvl="1"/>
            <a:r>
              <a:rPr lang="en-US" dirty="0">
                <a:solidFill>
                  <a:schemeClr val="tx1">
                    <a:lumMod val="85000"/>
                    <a:lumOff val="15000"/>
                  </a:schemeClr>
                </a:solidFill>
              </a:rPr>
              <a:t>Allows </a:t>
            </a:r>
            <a:r>
              <a:rPr lang="en-US" dirty="0" smtClean="0">
                <a:solidFill>
                  <a:schemeClr val="tx1">
                    <a:lumMod val="85000"/>
                    <a:lumOff val="15000"/>
                  </a:schemeClr>
                </a:solidFill>
              </a:rPr>
              <a:t>for risk </a:t>
            </a:r>
            <a:r>
              <a:rPr lang="en-US" dirty="0">
                <a:solidFill>
                  <a:schemeClr val="tx1">
                    <a:lumMod val="85000"/>
                    <a:lumOff val="15000"/>
                  </a:schemeClr>
                </a:solidFill>
              </a:rPr>
              <a:t>m</a:t>
            </a:r>
            <a:r>
              <a:rPr lang="en-US" dirty="0" smtClean="0">
                <a:solidFill>
                  <a:schemeClr val="tx1">
                    <a:lumMod val="85000"/>
                    <a:lumOff val="15000"/>
                  </a:schemeClr>
                </a:solidFill>
              </a:rPr>
              <a:t>itigations</a:t>
            </a:r>
          </a:p>
          <a:p>
            <a:pPr lvl="1"/>
            <a:r>
              <a:rPr lang="en-US" dirty="0" smtClean="0">
                <a:solidFill>
                  <a:schemeClr val="tx1">
                    <a:lumMod val="85000"/>
                    <a:lumOff val="15000"/>
                  </a:schemeClr>
                </a:solidFill>
              </a:rPr>
              <a:t>Provides lessons learned for </a:t>
            </a:r>
            <a:r>
              <a:rPr lang="en-US" dirty="0">
                <a:solidFill>
                  <a:schemeClr val="tx1">
                    <a:lumMod val="85000"/>
                    <a:lumOff val="15000"/>
                  </a:schemeClr>
                </a:solidFill>
              </a:rPr>
              <a:t>e</a:t>
            </a:r>
            <a:r>
              <a:rPr lang="en-US" dirty="0" smtClean="0">
                <a:solidFill>
                  <a:schemeClr val="tx1">
                    <a:lumMod val="85000"/>
                    <a:lumOff val="15000"/>
                  </a:schemeClr>
                </a:solidFill>
              </a:rPr>
              <a:t>ach phase</a:t>
            </a:r>
            <a:endParaRPr lang="en-US" dirty="0">
              <a:solidFill>
                <a:schemeClr val="tx1">
                  <a:lumMod val="85000"/>
                  <a:lumOff val="15000"/>
                </a:schemeClr>
              </a:solidFill>
            </a:endParaRPr>
          </a:p>
          <a:p>
            <a:r>
              <a:rPr lang="en-US" b="1" dirty="0" smtClean="0">
                <a:solidFill>
                  <a:schemeClr val="tx1">
                    <a:lumMod val="85000"/>
                    <a:lumOff val="15000"/>
                  </a:schemeClr>
                </a:solidFill>
              </a:rPr>
              <a:t>Involve Impacted Staff </a:t>
            </a:r>
          </a:p>
          <a:p>
            <a:pPr lvl="1"/>
            <a:r>
              <a:rPr lang="en-US" dirty="0" smtClean="0">
                <a:solidFill>
                  <a:schemeClr val="tx1">
                    <a:lumMod val="85000"/>
                    <a:lumOff val="15000"/>
                  </a:schemeClr>
                </a:solidFill>
              </a:rPr>
              <a:t>One-on-one sessions with ESH ALD &amp; </a:t>
            </a:r>
            <a:r>
              <a:rPr lang="en-US" dirty="0" err="1" smtClean="0">
                <a:solidFill>
                  <a:schemeClr val="tx1">
                    <a:lumMod val="85000"/>
                    <a:lumOff val="15000"/>
                  </a:schemeClr>
                </a:solidFill>
              </a:rPr>
              <a:t>Mgrs</a:t>
            </a:r>
            <a:endParaRPr lang="en-US" dirty="0" smtClean="0">
              <a:solidFill>
                <a:schemeClr val="tx1">
                  <a:lumMod val="85000"/>
                  <a:lumOff val="15000"/>
                </a:schemeClr>
              </a:solidFill>
            </a:endParaRPr>
          </a:p>
          <a:p>
            <a:pPr lvl="1"/>
            <a:r>
              <a:rPr lang="en-US" dirty="0" smtClean="0">
                <a:solidFill>
                  <a:schemeClr val="tx1">
                    <a:lumMod val="85000"/>
                    <a:lumOff val="15000"/>
                  </a:schemeClr>
                </a:solidFill>
              </a:rPr>
              <a:t>Risk identification and mitigation </a:t>
            </a:r>
            <a:r>
              <a:rPr lang="en-US" dirty="0">
                <a:solidFill>
                  <a:schemeClr val="tx1">
                    <a:lumMod val="85000"/>
                    <a:lumOff val="15000"/>
                  </a:schemeClr>
                </a:solidFill>
              </a:rPr>
              <a:t>p</a:t>
            </a:r>
            <a:r>
              <a:rPr lang="en-US" dirty="0" smtClean="0">
                <a:solidFill>
                  <a:schemeClr val="tx1">
                    <a:lumMod val="85000"/>
                    <a:lumOff val="15000"/>
                  </a:schemeClr>
                </a:solidFill>
              </a:rPr>
              <a:t>lans </a:t>
            </a:r>
          </a:p>
          <a:p>
            <a:pPr lvl="1"/>
            <a:r>
              <a:rPr lang="en-US" dirty="0" smtClean="0">
                <a:solidFill>
                  <a:schemeClr val="tx1">
                    <a:lumMod val="85000"/>
                    <a:lumOff val="15000"/>
                  </a:schemeClr>
                </a:solidFill>
              </a:rPr>
              <a:t>Conduct staff surveys</a:t>
            </a:r>
          </a:p>
          <a:p>
            <a:pPr lvl="1"/>
            <a:r>
              <a:rPr lang="en-US" dirty="0" smtClean="0">
                <a:solidFill>
                  <a:schemeClr val="tx1">
                    <a:lumMod val="85000"/>
                    <a:lumOff val="15000"/>
                  </a:schemeClr>
                </a:solidFill>
              </a:rPr>
              <a:t>Hold feedback sessions with all staff</a:t>
            </a:r>
          </a:p>
          <a:p>
            <a:pPr lvl="1"/>
            <a:r>
              <a:rPr lang="en-US" dirty="0" smtClean="0">
                <a:solidFill>
                  <a:schemeClr val="tx1">
                    <a:lumMod val="85000"/>
                    <a:lumOff val="15000"/>
                  </a:schemeClr>
                </a:solidFill>
              </a:rPr>
              <a:t>Objective source for information sharing (Change Mgr.)</a:t>
            </a:r>
            <a:endParaRPr lang="en-US" dirty="0">
              <a:solidFill>
                <a:schemeClr val="tx1">
                  <a:lumMod val="85000"/>
                  <a:lumOff val="1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465" y="1669237"/>
            <a:ext cx="1882652" cy="328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bwMode="auto">
          <a:xfrm>
            <a:off x="7072490" y="5715000"/>
            <a:ext cx="1676400" cy="498389"/>
          </a:xfrm>
          <a:prstGeom prst="wedgeRoundRectCallout">
            <a:avLst>
              <a:gd name="adj1" fmla="val 3652"/>
              <a:gd name="adj2" fmla="val -242336"/>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28" charset="-128"/>
              </a:rPr>
              <a:t>Staff Change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28" charset="-128"/>
              </a:rPr>
              <a:t>Process Checklist</a:t>
            </a:r>
          </a:p>
        </p:txBody>
      </p:sp>
    </p:spTree>
    <p:extLst>
      <p:ext uri="{BB962C8B-B14F-4D97-AF65-F5344CB8AC3E}">
        <p14:creationId xmlns:p14="http://schemas.microsoft.com/office/powerpoint/2010/main" val="215730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Slides</a:t>
            </a: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r>
              <a:rPr lang="en-US" sz="4000" dirty="0" smtClean="0"/>
              <a:t>Benchmarking Information from PNNL, INL, ORNL and </a:t>
            </a:r>
            <a:r>
              <a:rPr lang="en-US" sz="4000" dirty="0" err="1" smtClean="0"/>
              <a:t>FermiLab</a:t>
            </a:r>
            <a:endParaRPr lang="en-US" sz="4000"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158993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685799"/>
          </a:xfrm>
        </p:spPr>
        <p:txBody>
          <a:bodyPr/>
          <a:lstStyle/>
          <a:p>
            <a:r>
              <a:rPr lang="en-US" dirty="0" smtClean="0"/>
              <a:t>Benchmarking With PNNL and INL</a:t>
            </a:r>
            <a:endParaRPr lang="en-US" dirty="0"/>
          </a:p>
        </p:txBody>
      </p:sp>
      <p:sp>
        <p:nvSpPr>
          <p:cNvPr id="3" name="Content Placeholder 2"/>
          <p:cNvSpPr>
            <a:spLocks noGrp="1"/>
          </p:cNvSpPr>
          <p:nvPr>
            <p:ph idx="1"/>
          </p:nvPr>
        </p:nvSpPr>
        <p:spPr>
          <a:xfrm>
            <a:off x="381000" y="1066800"/>
            <a:ext cx="8382000" cy="5105400"/>
          </a:xfrm>
        </p:spPr>
        <p:txBody>
          <a:bodyPr/>
          <a:lstStyle/>
          <a:p>
            <a:r>
              <a:rPr lang="en-US" b="1" dirty="0" smtClean="0"/>
              <a:t>Each Division has a Field Services Manager</a:t>
            </a:r>
          </a:p>
          <a:p>
            <a:pPr lvl="1"/>
            <a:r>
              <a:rPr lang="en-US" dirty="0" smtClean="0"/>
              <a:t>Negotiates with Line Operations Managers on Level of Effort / Purchased Service</a:t>
            </a:r>
          </a:p>
          <a:p>
            <a:pPr lvl="1"/>
            <a:r>
              <a:rPr lang="en-US" dirty="0" smtClean="0"/>
              <a:t>Responsible for performance </a:t>
            </a:r>
            <a:r>
              <a:rPr lang="en-US" dirty="0"/>
              <a:t>a</a:t>
            </a:r>
            <a:r>
              <a:rPr lang="en-US" dirty="0" smtClean="0"/>
              <a:t>ppraisals, training for assigned support / position qualification</a:t>
            </a:r>
          </a:p>
          <a:p>
            <a:pPr lvl="1"/>
            <a:r>
              <a:rPr lang="en-US" dirty="0" smtClean="0"/>
              <a:t>Quarterly meetings with Operations Managers on performance of deployed support</a:t>
            </a:r>
          </a:p>
          <a:p>
            <a:r>
              <a:rPr lang="en-US" b="1" dirty="0" smtClean="0"/>
              <a:t>Operations Manager reports to line DCOOs</a:t>
            </a:r>
          </a:p>
          <a:p>
            <a:pPr lvl="1"/>
            <a:r>
              <a:rPr lang="en-US" dirty="0" smtClean="0"/>
              <a:t>Direct and manage assigned field deployed resources</a:t>
            </a:r>
          </a:p>
          <a:p>
            <a:pPr lvl="1"/>
            <a:r>
              <a:rPr lang="en-US" dirty="0" smtClean="0"/>
              <a:t>Prioritize and assign directorate work activities</a:t>
            </a:r>
          </a:p>
          <a:p>
            <a:pPr lvl="1"/>
            <a:r>
              <a:rPr lang="en-US" dirty="0" smtClean="0"/>
              <a:t>Coordinates with Field Services Manager to address poor performance (including reassignment of resources)</a:t>
            </a:r>
          </a:p>
          <a:p>
            <a:r>
              <a:rPr lang="en-US" b="1" dirty="0" smtClean="0"/>
              <a:t>Do not have service level agreements</a:t>
            </a:r>
          </a:p>
          <a:p>
            <a:pPr lvl="1"/>
            <a:r>
              <a:rPr lang="en-US" dirty="0" smtClean="0"/>
              <a:t>Line Organizations make a commitment during budget formulation</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1971955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382000" cy="762000"/>
          </a:xfrm>
        </p:spPr>
        <p:txBody>
          <a:bodyPr/>
          <a:lstStyle/>
          <a:p>
            <a:r>
              <a:rPr lang="en-US" dirty="0" smtClean="0"/>
              <a:t>Benchmarking with PNNL</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16</a:t>
            </a:fld>
            <a:endParaRPr lang="en-US" dirty="0">
              <a:solidFill>
                <a:srgbClr val="FFFFFF"/>
              </a:solidFill>
            </a:endParaRPr>
          </a:p>
        </p:txBody>
      </p:sp>
      <p:sp>
        <p:nvSpPr>
          <p:cNvPr id="5" name="TextBox 4"/>
          <p:cNvSpPr txBox="1"/>
          <p:nvPr/>
        </p:nvSpPr>
        <p:spPr>
          <a:xfrm>
            <a:off x="7086600" y="4495800"/>
            <a:ext cx="1447800" cy="646331"/>
          </a:xfrm>
          <a:prstGeom prst="rect">
            <a:avLst/>
          </a:prstGeom>
          <a:noFill/>
        </p:spPr>
        <p:txBody>
          <a:bodyPr wrap="square" rtlCol="0">
            <a:spAutoFit/>
          </a:bodyPr>
          <a:lstStyle/>
          <a:p>
            <a:r>
              <a:rPr lang="en-US" sz="1200" dirty="0" smtClean="0"/>
              <a:t>Staff matrixed to operations managers</a:t>
            </a:r>
            <a:endParaRPr lang="en-US" sz="12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626366"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15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609599"/>
          </a:xfrm>
        </p:spPr>
        <p:txBody>
          <a:bodyPr/>
          <a:lstStyle/>
          <a:p>
            <a:r>
              <a:rPr lang="en-US" dirty="0" smtClean="0"/>
              <a:t>Benchmarking With INL</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17</a:t>
            </a:fld>
            <a:endParaRPr lang="en-US" dirty="0">
              <a:solidFill>
                <a:srgbClr val="FFFFFF"/>
              </a:solidFill>
            </a:endParaRP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8391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9800" y="3761601"/>
            <a:ext cx="1981200" cy="461665"/>
          </a:xfrm>
          <a:prstGeom prst="rect">
            <a:avLst/>
          </a:prstGeom>
          <a:noFill/>
        </p:spPr>
        <p:txBody>
          <a:bodyPr wrap="square" rtlCol="0">
            <a:spAutoFit/>
          </a:bodyPr>
          <a:lstStyle/>
          <a:p>
            <a:r>
              <a:rPr lang="en-US" sz="1200" dirty="0" smtClean="0"/>
              <a:t>Staff matrixed to operations managers</a:t>
            </a:r>
            <a:endParaRPr lang="en-US" sz="1200" dirty="0"/>
          </a:p>
        </p:txBody>
      </p:sp>
    </p:spTree>
    <p:extLst>
      <p:ext uri="{BB962C8B-B14F-4D97-AF65-F5344CB8AC3E}">
        <p14:creationId xmlns:p14="http://schemas.microsoft.com/office/powerpoint/2010/main" val="44019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609599"/>
          </a:xfrm>
        </p:spPr>
        <p:txBody>
          <a:bodyPr/>
          <a:lstStyle/>
          <a:p>
            <a:r>
              <a:rPr lang="en-US" dirty="0" smtClean="0"/>
              <a:t>Benchmarking With Oak Ridge</a:t>
            </a:r>
            <a:endParaRPr lang="en-US" dirty="0"/>
          </a:p>
        </p:txBody>
      </p:sp>
      <p:sp>
        <p:nvSpPr>
          <p:cNvPr id="3" name="Content Placeholder 2"/>
          <p:cNvSpPr>
            <a:spLocks noGrp="1"/>
          </p:cNvSpPr>
          <p:nvPr>
            <p:ph idx="1"/>
          </p:nvPr>
        </p:nvSpPr>
        <p:spPr>
          <a:xfrm>
            <a:off x="533400" y="914400"/>
            <a:ext cx="8077200" cy="5334000"/>
          </a:xfrm>
        </p:spPr>
        <p:txBody>
          <a:bodyPr/>
          <a:lstStyle/>
          <a:p>
            <a:r>
              <a:rPr lang="en-US" b="1" dirty="0" smtClean="0"/>
              <a:t>Division Directors Manage Field Deployed Staff</a:t>
            </a:r>
          </a:p>
          <a:p>
            <a:pPr lvl="1"/>
            <a:r>
              <a:rPr lang="en-US" dirty="0" smtClean="0"/>
              <a:t>Division Directors negotiate with Directorate Operations Managers (DOMs) on level of effort/ purchased service</a:t>
            </a:r>
          </a:p>
          <a:p>
            <a:pPr lvl="1"/>
            <a:r>
              <a:rPr lang="en-US" dirty="0" smtClean="0"/>
              <a:t>Responsible for coordinating with DOMs with directing and managing field deployed resources</a:t>
            </a:r>
          </a:p>
          <a:p>
            <a:pPr lvl="1"/>
            <a:r>
              <a:rPr lang="en-US" dirty="0" smtClean="0"/>
              <a:t>Responsible for performance appraisals</a:t>
            </a:r>
            <a:r>
              <a:rPr lang="en-US" dirty="0"/>
              <a:t> </a:t>
            </a:r>
            <a:r>
              <a:rPr lang="en-US" dirty="0" smtClean="0"/>
              <a:t>/ training for assigned staff</a:t>
            </a:r>
          </a:p>
          <a:p>
            <a:r>
              <a:rPr lang="en-US" b="1" dirty="0" smtClean="0"/>
              <a:t>Directorate Operations Managers</a:t>
            </a:r>
          </a:p>
          <a:p>
            <a:pPr lvl="1"/>
            <a:r>
              <a:rPr lang="en-US" dirty="0" smtClean="0"/>
              <a:t>Coordinate with Division Directors for ES&amp;H staff support / purchased services</a:t>
            </a:r>
          </a:p>
          <a:p>
            <a:pPr lvl="1"/>
            <a:r>
              <a:rPr lang="en-US" dirty="0" smtClean="0"/>
              <a:t>Coordinates with Division Directors to address poor performance or request reassignment of resources</a:t>
            </a:r>
          </a:p>
          <a:p>
            <a:pPr lvl="1"/>
            <a:r>
              <a:rPr lang="en-US" dirty="0" smtClean="0"/>
              <a:t>Do not have assigned resources </a:t>
            </a:r>
          </a:p>
          <a:p>
            <a:pPr lvl="1"/>
            <a:r>
              <a:rPr lang="en-US" dirty="0" smtClean="0"/>
              <a:t>Ensures unencumbered Directorate Operations</a:t>
            </a:r>
          </a:p>
          <a:p>
            <a:pPr lvl="1"/>
            <a:r>
              <a:rPr lang="en-US" dirty="0" smtClean="0"/>
              <a:t>Does not have direct report responsibilities</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4125215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685800"/>
          </a:xfrm>
        </p:spPr>
        <p:txBody>
          <a:bodyPr/>
          <a:lstStyle/>
          <a:p>
            <a:r>
              <a:rPr lang="en-US" dirty="0" smtClean="0"/>
              <a:t>Benchmarking With Oak Ridge</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19</a:t>
            </a:fld>
            <a:endParaRPr lang="en-US" dirty="0">
              <a:solidFill>
                <a:srgbClr val="FFFFFF"/>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599"/>
            <a:ext cx="87630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257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533400" y="1447800"/>
            <a:ext cx="7848600" cy="2819400"/>
          </a:xfrm>
        </p:spPr>
        <p:txBody>
          <a:bodyPr/>
          <a:lstStyle/>
          <a:p>
            <a:r>
              <a:rPr lang="en-US" sz="2800" dirty="0" smtClean="0"/>
              <a:t>Current Model and Challenges</a:t>
            </a:r>
          </a:p>
          <a:p>
            <a:r>
              <a:rPr lang="en-US" sz="2800" dirty="0" smtClean="0"/>
              <a:t>Field Deployed Services Model Philosophy</a:t>
            </a:r>
          </a:p>
          <a:p>
            <a:r>
              <a:rPr lang="en-US" sz="2800" dirty="0" smtClean="0"/>
              <a:t>Our Transition Process and Tools</a:t>
            </a:r>
          </a:p>
          <a:p>
            <a:r>
              <a:rPr lang="en-US" sz="2800" dirty="0" smtClean="0"/>
              <a:t>Expected Challenges and Concerns</a:t>
            </a:r>
          </a:p>
          <a:p>
            <a:r>
              <a:rPr lang="en-US" sz="2800" dirty="0" smtClean="0"/>
              <a:t>Back-up: Benchmarking </a:t>
            </a:r>
            <a:r>
              <a:rPr lang="en-US" sz="2800" dirty="0"/>
              <a:t>Results</a:t>
            </a:r>
          </a:p>
          <a:p>
            <a:pPr marL="630238" indent="-630238">
              <a:buFont typeface="Wingdings" panose="05000000000000000000" pitchFamily="2" charset="2"/>
              <a:buChar char="q"/>
            </a:pPr>
            <a:endParaRPr lang="en-US" sz="2800" dirty="0" smtClean="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2</a:t>
            </a:fld>
            <a:endParaRPr lang="en-US" dirty="0">
              <a:solidFill>
                <a:srgbClr val="FFFFFF"/>
              </a:solidFill>
            </a:endParaRPr>
          </a:p>
        </p:txBody>
      </p:sp>
      <p:sp>
        <p:nvSpPr>
          <p:cNvPr id="5" name="Rectangle 4"/>
          <p:cNvSpPr/>
          <p:nvPr/>
        </p:nvSpPr>
        <p:spPr>
          <a:xfrm>
            <a:off x="817418" y="4495800"/>
            <a:ext cx="7239000" cy="1384995"/>
          </a:xfrm>
          <a:prstGeom prst="rect">
            <a:avLst/>
          </a:prstGeom>
        </p:spPr>
        <p:txBody>
          <a:bodyPr wrap="square">
            <a:spAutoFit/>
          </a:bodyPr>
          <a:lstStyle/>
          <a:p>
            <a:pPr algn="ctr"/>
            <a:r>
              <a:rPr lang="en-US" sz="2800" b="1" i="1" dirty="0" smtClean="0"/>
              <a:t>The </a:t>
            </a:r>
            <a:r>
              <a:rPr lang="en-US" sz="2800" b="1" i="1" dirty="0"/>
              <a:t>g</a:t>
            </a:r>
            <a:r>
              <a:rPr lang="en-US" sz="2800" b="1" i="1" dirty="0" smtClean="0"/>
              <a:t>oal is to establish a risk balanced, efficient ESH service model that supports and enhances operational requirements.</a:t>
            </a:r>
            <a:endParaRPr lang="en-US" sz="2800" b="1" i="1" dirty="0"/>
          </a:p>
        </p:txBody>
      </p:sp>
    </p:spTree>
    <p:extLst>
      <p:ext uri="{BB962C8B-B14F-4D97-AF65-F5344CB8AC3E}">
        <p14:creationId xmlns:p14="http://schemas.microsoft.com/office/powerpoint/2010/main" val="93388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7010400" cy="685799"/>
          </a:xfrm>
        </p:spPr>
        <p:txBody>
          <a:bodyPr/>
          <a:lstStyle/>
          <a:p>
            <a:r>
              <a:rPr lang="en-US" dirty="0" smtClean="0"/>
              <a:t>Benchmarking with Fermi Lab</a:t>
            </a:r>
            <a:endParaRPr lang="en-US" dirty="0"/>
          </a:p>
        </p:txBody>
      </p:sp>
      <p:sp>
        <p:nvSpPr>
          <p:cNvPr id="3" name="Content Placeholder 2"/>
          <p:cNvSpPr>
            <a:spLocks noGrp="1"/>
          </p:cNvSpPr>
          <p:nvPr>
            <p:ph idx="1"/>
          </p:nvPr>
        </p:nvSpPr>
        <p:spPr>
          <a:xfrm>
            <a:off x="533400" y="1066800"/>
            <a:ext cx="8001000" cy="5029200"/>
          </a:xfrm>
        </p:spPr>
        <p:txBody>
          <a:bodyPr/>
          <a:lstStyle/>
          <a:p>
            <a:r>
              <a:rPr lang="en-US" b="1" dirty="0" smtClean="0"/>
              <a:t>July 2015 Transitioned from Field Managed to Centralized ESH&amp;Q</a:t>
            </a:r>
          </a:p>
          <a:p>
            <a:r>
              <a:rPr lang="en-US" b="1" dirty="0" smtClean="0"/>
              <a:t>Division Safety Officers (DSOs)</a:t>
            </a:r>
          </a:p>
          <a:p>
            <a:pPr lvl="1"/>
            <a:r>
              <a:rPr lang="en-US" dirty="0" smtClean="0"/>
              <a:t>Directly report to Division Managers (Line Organizations)</a:t>
            </a:r>
          </a:p>
          <a:p>
            <a:pPr lvl="1"/>
            <a:r>
              <a:rPr lang="en-US" dirty="0" smtClean="0"/>
              <a:t>Matrixed to the ESH&amp;Q Chief Safety Officer</a:t>
            </a:r>
          </a:p>
          <a:p>
            <a:pPr lvl="1"/>
            <a:r>
              <a:rPr lang="en-US" dirty="0" smtClean="0"/>
              <a:t>Serves as the Primary point of contact for assigned Line Organizations</a:t>
            </a:r>
          </a:p>
          <a:p>
            <a:pPr lvl="1"/>
            <a:r>
              <a:rPr lang="en-US" dirty="0" smtClean="0"/>
              <a:t>Coordinate and collaborate with Program Managers for ESH&amp;Q support</a:t>
            </a:r>
          </a:p>
          <a:p>
            <a:pPr lvl="1"/>
            <a:r>
              <a:rPr lang="en-US" dirty="0" smtClean="0"/>
              <a:t>Do not have direct reports (except Accelerator Division)</a:t>
            </a:r>
          </a:p>
          <a:p>
            <a:pPr lvl="1"/>
            <a:r>
              <a:rPr lang="en-US" dirty="0" smtClean="0"/>
              <a:t>Performance reviews completed by Division Managers with input from the Chief Safety Officer</a:t>
            </a:r>
          </a:p>
          <a:p>
            <a:r>
              <a:rPr lang="en-US" b="1" dirty="0" smtClean="0"/>
              <a:t>Do not have service level agreements</a:t>
            </a:r>
            <a:endParaRPr lang="en-US" b="1"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2319130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5029200" cy="685800"/>
          </a:xfrm>
        </p:spPr>
        <p:txBody>
          <a:bodyPr/>
          <a:lstStyle/>
          <a:p>
            <a:r>
              <a:rPr lang="en-US" dirty="0" smtClean="0"/>
              <a:t>Fermi Lab Model</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21</a:t>
            </a:fld>
            <a:endParaRPr lang="en-US" dirty="0">
              <a:solidFill>
                <a:srgbClr val="FFFFFF"/>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600"/>
            <a:ext cx="914400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2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685800"/>
          </a:xfrm>
        </p:spPr>
        <p:txBody>
          <a:bodyPr/>
          <a:lstStyle/>
          <a:p>
            <a:r>
              <a:rPr lang="en-US" dirty="0" smtClean="0"/>
              <a:t>Comparing / Contrasting Results</a:t>
            </a:r>
            <a:endParaRPr lang="en-US" dirty="0"/>
          </a:p>
        </p:txBody>
      </p:sp>
      <p:sp>
        <p:nvSpPr>
          <p:cNvPr id="3" name="Content Placeholder 2"/>
          <p:cNvSpPr>
            <a:spLocks noGrp="1"/>
          </p:cNvSpPr>
          <p:nvPr>
            <p:ph idx="1"/>
          </p:nvPr>
        </p:nvSpPr>
        <p:spPr>
          <a:xfrm>
            <a:off x="533400" y="1066800"/>
            <a:ext cx="8153400" cy="5105400"/>
          </a:xfrm>
        </p:spPr>
        <p:txBody>
          <a:bodyPr/>
          <a:lstStyle/>
          <a:p>
            <a:pPr marL="0" indent="0">
              <a:buNone/>
            </a:pPr>
            <a:r>
              <a:rPr lang="en-US" b="1" dirty="0" smtClean="0"/>
              <a:t>Key Implementation Differences</a:t>
            </a:r>
          </a:p>
          <a:p>
            <a:r>
              <a:rPr lang="en-US" sz="2200" dirty="0" smtClean="0"/>
              <a:t>For INL and PNNL mid-level / line operations manager for the organization prioritize, direct and assign field deployed resources</a:t>
            </a:r>
          </a:p>
          <a:p>
            <a:r>
              <a:rPr lang="en-US" sz="2200" dirty="0" smtClean="0"/>
              <a:t>For ORNL ES&amp;H Matrixed staff directed by internal ES&amp;H Division Directors with strong coordination between DOMs and ES&amp;H Division Directors</a:t>
            </a:r>
          </a:p>
          <a:p>
            <a:r>
              <a:rPr lang="en-US" sz="2200" dirty="0" smtClean="0"/>
              <a:t>For Fermi Division Safety Officers matrixed to the ESH&amp;Q</a:t>
            </a:r>
          </a:p>
          <a:p>
            <a:r>
              <a:rPr lang="en-US" sz="2200" dirty="0" smtClean="0"/>
              <a:t>Differences also in the make-up of organizational structures (i.e., Occupational medicine, safeguards and security, quality management &amp; performance management, training, risk / compliance)</a:t>
            </a:r>
            <a:endParaRPr lang="en-US" sz="2200"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328047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8587"/>
            <a:ext cx="8382000" cy="1090613"/>
          </a:xfrm>
        </p:spPr>
        <p:txBody>
          <a:bodyPr/>
          <a:lstStyle/>
          <a:p>
            <a:r>
              <a:rPr lang="en-US" dirty="0" smtClean="0"/>
              <a:t>Current Model for ES&amp;H Services</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3</a:t>
            </a:fld>
            <a:endParaRPr lang="en-US" dirty="0">
              <a:solidFill>
                <a:srgbClr val="FFFFFF"/>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4234962"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72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Current Model</a:t>
            </a:r>
            <a:endParaRPr lang="en-US" dirty="0"/>
          </a:p>
        </p:txBody>
      </p:sp>
      <p:sp>
        <p:nvSpPr>
          <p:cNvPr id="3" name="Content Placeholder 2"/>
          <p:cNvSpPr>
            <a:spLocks noGrp="1"/>
          </p:cNvSpPr>
          <p:nvPr>
            <p:ph idx="1"/>
          </p:nvPr>
        </p:nvSpPr>
        <p:spPr>
          <a:xfrm>
            <a:off x="762000" y="1219200"/>
            <a:ext cx="7848600" cy="5105400"/>
          </a:xfrm>
        </p:spPr>
        <p:txBody>
          <a:bodyPr/>
          <a:lstStyle/>
          <a:p>
            <a:r>
              <a:rPr lang="en-US" dirty="0" smtClean="0"/>
              <a:t>Inconsistent management of programs and resources are split between Line Management and ES&amp;H Directorate</a:t>
            </a:r>
          </a:p>
          <a:p>
            <a:r>
              <a:rPr lang="en-US" dirty="0" smtClean="0"/>
              <a:t>Difficult to manage deployed ES&amp;H staff assignments in conjunction with line staff roles &amp; responsibilities </a:t>
            </a:r>
          </a:p>
          <a:p>
            <a:r>
              <a:rPr lang="en-US" dirty="0" smtClean="0"/>
              <a:t>Monthly and weekly communication between deployed staff managers and line management at times not effective, timely and/or in line with mission</a:t>
            </a:r>
          </a:p>
          <a:p>
            <a:r>
              <a:rPr lang="en-US" dirty="0" smtClean="0"/>
              <a:t>ES&amp;H Directorate does not have access to line staff for resource leveling</a:t>
            </a:r>
          </a:p>
          <a:p>
            <a:r>
              <a:rPr lang="en-US" dirty="0" smtClean="0"/>
              <a:t>Limited professional development or succession planning provided for line safety and environmental staff </a:t>
            </a:r>
          </a:p>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257870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090613"/>
          </a:xfrm>
        </p:spPr>
        <p:txBody>
          <a:bodyPr/>
          <a:lstStyle/>
          <a:p>
            <a:r>
              <a:rPr lang="en-US" dirty="0" smtClean="0"/>
              <a:t>Field Deployed Service Model (FDSM)</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5</a:t>
            </a:fld>
            <a:endParaRPr lang="en-US"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68828"/>
            <a:ext cx="8763000" cy="5758543"/>
          </a:xfrm>
          <a:prstGeom prst="rect">
            <a:avLst/>
          </a:prstGeom>
        </p:spPr>
      </p:pic>
    </p:spTree>
    <p:extLst>
      <p:ext uri="{BB962C8B-B14F-4D97-AF65-F5344CB8AC3E}">
        <p14:creationId xmlns:p14="http://schemas.microsoft.com/office/powerpoint/2010/main" val="141861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686800" cy="685799"/>
          </a:xfrm>
        </p:spPr>
        <p:txBody>
          <a:bodyPr/>
          <a:lstStyle/>
          <a:p>
            <a:r>
              <a:rPr lang="en-US" dirty="0" smtClean="0"/>
              <a:t>Field Deployed Philosophy / Outcomes</a:t>
            </a:r>
            <a:endParaRPr lang="en-US" dirty="0"/>
          </a:p>
        </p:txBody>
      </p:sp>
      <p:sp>
        <p:nvSpPr>
          <p:cNvPr id="3" name="Content Placeholder 2"/>
          <p:cNvSpPr>
            <a:spLocks noGrp="1"/>
          </p:cNvSpPr>
          <p:nvPr>
            <p:ph idx="1"/>
          </p:nvPr>
        </p:nvSpPr>
        <p:spPr>
          <a:xfrm>
            <a:off x="304800" y="1219200"/>
            <a:ext cx="8458200" cy="5257800"/>
          </a:xfrm>
        </p:spPr>
        <p:txBody>
          <a:bodyPr/>
          <a:lstStyle/>
          <a:p>
            <a:r>
              <a:rPr lang="en-US" b="1" dirty="0" smtClean="0"/>
              <a:t>Management and Oversight for Achievement of Institutional Strategic Outcomes</a:t>
            </a:r>
          </a:p>
          <a:p>
            <a:pPr lvl="1"/>
            <a:r>
              <a:rPr lang="en-US" dirty="0" smtClean="0"/>
              <a:t>Consistent management of mission support resources</a:t>
            </a:r>
          </a:p>
          <a:p>
            <a:pPr lvl="1"/>
            <a:r>
              <a:rPr lang="en-US" dirty="0" smtClean="0"/>
              <a:t>Resources are in alignment with institutional programs, strategies and directorate priorities (i.e., Budget and Staffing)</a:t>
            </a:r>
          </a:p>
          <a:p>
            <a:pPr lvl="1"/>
            <a:r>
              <a:rPr lang="en-US" dirty="0" smtClean="0"/>
              <a:t>Clear roles and responsibilities</a:t>
            </a:r>
          </a:p>
          <a:p>
            <a:r>
              <a:rPr lang="en-US" b="1" dirty="0" smtClean="0"/>
              <a:t>Leverage the use of ES&amp;H expertise / consistency to drive efficiencies and effectiveness</a:t>
            </a:r>
          </a:p>
          <a:p>
            <a:pPr lvl="1"/>
            <a:r>
              <a:rPr lang="en-US" dirty="0" smtClean="0"/>
              <a:t>Consistency across the laboratory in the training and development of ES&amp;H staff</a:t>
            </a:r>
          </a:p>
          <a:p>
            <a:pPr lvl="1"/>
            <a:r>
              <a:rPr lang="en-US" dirty="0" smtClean="0"/>
              <a:t>Staffing all directorates with disciplined and credentialed ES&amp;H professionals and technical staff </a:t>
            </a:r>
          </a:p>
          <a:p>
            <a:pPr lvl="1"/>
            <a:r>
              <a:rPr lang="en-US" dirty="0" smtClean="0"/>
              <a:t>Enhance institutional ES&amp;H assurance processes / continuous improvement</a:t>
            </a:r>
          </a:p>
          <a:p>
            <a:pPr lvl="1"/>
            <a:endParaRPr lang="en-US" dirty="0" smtClean="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249005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686800" cy="685799"/>
          </a:xfrm>
        </p:spPr>
        <p:txBody>
          <a:bodyPr/>
          <a:lstStyle/>
          <a:p>
            <a:r>
              <a:rPr lang="en-US" dirty="0" smtClean="0"/>
              <a:t>Field Deployed Philosophy / Outcomes</a:t>
            </a:r>
            <a:endParaRPr lang="en-US" dirty="0"/>
          </a:p>
        </p:txBody>
      </p:sp>
      <p:sp>
        <p:nvSpPr>
          <p:cNvPr id="3" name="Content Placeholder 2"/>
          <p:cNvSpPr>
            <a:spLocks noGrp="1"/>
          </p:cNvSpPr>
          <p:nvPr>
            <p:ph idx="1"/>
          </p:nvPr>
        </p:nvSpPr>
        <p:spPr>
          <a:xfrm>
            <a:off x="304800" y="1143000"/>
            <a:ext cx="8458200" cy="5029200"/>
          </a:xfrm>
        </p:spPr>
        <p:txBody>
          <a:bodyPr/>
          <a:lstStyle/>
          <a:p>
            <a:r>
              <a:rPr lang="en-US" b="1" dirty="0" smtClean="0"/>
              <a:t>Provides benefits for  the staff</a:t>
            </a:r>
          </a:p>
          <a:p>
            <a:pPr lvl="1"/>
            <a:r>
              <a:rPr lang="en-US" dirty="0" smtClean="0"/>
              <a:t>Enhances career development, recruiting &amp; succession planning</a:t>
            </a:r>
          </a:p>
          <a:p>
            <a:pPr lvl="1"/>
            <a:r>
              <a:rPr lang="en-US" dirty="0" smtClean="0"/>
              <a:t>Cross </a:t>
            </a:r>
            <a:r>
              <a:rPr lang="en-US" dirty="0"/>
              <a:t>training to be well rounded, with broader </a:t>
            </a:r>
            <a:r>
              <a:rPr lang="en-US" dirty="0" smtClean="0"/>
              <a:t>perspectives</a:t>
            </a:r>
          </a:p>
          <a:p>
            <a:pPr lvl="1"/>
            <a:r>
              <a:rPr lang="en-US" dirty="0"/>
              <a:t>Increased networking, teaming  &amp; mentoring opportunities</a:t>
            </a:r>
          </a:p>
          <a:p>
            <a:r>
              <a:rPr lang="en-US" b="1" dirty="0" smtClean="0"/>
              <a:t>Establish the appropriate balance between ES&amp;H requirements, operations and line management needs</a:t>
            </a:r>
          </a:p>
          <a:p>
            <a:pPr lvl="1"/>
            <a:r>
              <a:rPr lang="en-US" dirty="0" smtClean="0"/>
              <a:t>Service Level Agreements (SLAs) define and specify needs</a:t>
            </a:r>
          </a:p>
          <a:p>
            <a:r>
              <a:rPr lang="en-US" b="1" dirty="0" smtClean="0"/>
              <a:t>Line Directorate management will continue to focus on safety as a top priority for safe conduct of science</a:t>
            </a:r>
          </a:p>
          <a:p>
            <a:pPr lvl="1"/>
            <a:r>
              <a:rPr lang="en-US" dirty="0" smtClean="0"/>
              <a:t>Deployed staff are located and work within assigned directorates</a:t>
            </a:r>
          </a:p>
          <a:p>
            <a:pPr lvl="1"/>
            <a:r>
              <a:rPr lang="en-US" dirty="0" smtClean="0"/>
              <a:t>Directorates will be responsible for their day-to-day direction</a:t>
            </a:r>
          </a:p>
          <a:p>
            <a:pPr lvl="1"/>
            <a:r>
              <a:rPr lang="en-US" dirty="0" smtClean="0"/>
              <a:t>ES&amp;H Managers will work collaboratively with Directorate Operations and Chief Operating Officers</a:t>
            </a:r>
          </a:p>
          <a:p>
            <a:pPr lvl="1"/>
            <a:endParaRPr lang="en-US" dirty="0" smtClean="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260154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8</a:t>
            </a:fld>
            <a:endParaRPr lang="en-US" dirty="0">
              <a:solidFill>
                <a:srgbClr val="FFFFFF"/>
              </a:solidFill>
            </a:endParaRPr>
          </a:p>
        </p:txBody>
      </p:sp>
      <p:sp>
        <p:nvSpPr>
          <p:cNvPr id="6" name="TextBox 5"/>
          <p:cNvSpPr txBox="1"/>
          <p:nvPr/>
        </p:nvSpPr>
        <p:spPr>
          <a:xfrm>
            <a:off x="0" y="6705600"/>
            <a:ext cx="9144000" cy="369332"/>
          </a:xfrm>
          <a:prstGeom prst="rect">
            <a:avLst/>
          </a:prstGeom>
          <a:solidFill>
            <a:schemeClr val="bg1"/>
          </a:solidFill>
        </p:spPr>
        <p:txBody>
          <a:bodyPr wrap="square" rtlCol="0">
            <a:spAutoFit/>
          </a:bodyPr>
          <a:lstStyle/>
          <a:p>
            <a:r>
              <a:rPr lang="en-US" dirty="0" smtClean="0"/>
              <a:t>                                                                                                                                                </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253"/>
            <a:ext cx="9144000" cy="685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357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914399"/>
          </a:xfrm>
        </p:spPr>
        <p:txBody>
          <a:bodyPr/>
          <a:lstStyle/>
          <a:p>
            <a:r>
              <a:rPr lang="en-US" dirty="0" smtClean="0"/>
              <a:t>Expected Challenges / Concerns</a:t>
            </a:r>
            <a:endParaRPr lang="en-US" dirty="0"/>
          </a:p>
        </p:txBody>
      </p:sp>
      <p:sp>
        <p:nvSpPr>
          <p:cNvPr id="3" name="Content Placeholder 2"/>
          <p:cNvSpPr>
            <a:spLocks noGrp="1"/>
          </p:cNvSpPr>
          <p:nvPr>
            <p:ph idx="1"/>
          </p:nvPr>
        </p:nvSpPr>
        <p:spPr>
          <a:xfrm>
            <a:off x="381000" y="1219200"/>
            <a:ext cx="8305800" cy="4876800"/>
          </a:xfrm>
        </p:spPr>
        <p:txBody>
          <a:bodyPr/>
          <a:lstStyle/>
          <a:p>
            <a:r>
              <a:rPr lang="en-US" dirty="0" smtClean="0"/>
              <a:t>Flat budgets &amp; resources and increasing regulatory safety and health requirements</a:t>
            </a:r>
          </a:p>
          <a:p>
            <a:pPr lvl="1"/>
            <a:r>
              <a:rPr lang="en-US" dirty="0" smtClean="0"/>
              <a:t>No discretionary resources / floaters </a:t>
            </a:r>
          </a:p>
          <a:p>
            <a:r>
              <a:rPr lang="en-US" dirty="0" smtClean="0"/>
              <a:t>Next generation of ES&amp;H Professionals / Leaders?</a:t>
            </a:r>
          </a:p>
          <a:p>
            <a:pPr lvl="1"/>
            <a:r>
              <a:rPr lang="en-US" dirty="0" smtClean="0"/>
              <a:t>Challenged with mentoring, coaching / growing ES&amp;H staff</a:t>
            </a:r>
          </a:p>
          <a:p>
            <a:pPr lvl="1"/>
            <a:r>
              <a:rPr lang="en-US" dirty="0" smtClean="0"/>
              <a:t>Typically fill needs with expensive, senior career professionals</a:t>
            </a:r>
          </a:p>
          <a:p>
            <a:r>
              <a:rPr lang="en-US" dirty="0" smtClean="0"/>
              <a:t>ES&amp;H matrixed staff support levels are determined by the number of FTEs line organizations are willing to fund in lieu of operational </a:t>
            </a:r>
            <a:r>
              <a:rPr lang="en-US" dirty="0"/>
              <a:t>r</a:t>
            </a:r>
            <a:r>
              <a:rPr lang="en-US" dirty="0" smtClean="0"/>
              <a:t>isks</a:t>
            </a:r>
          </a:p>
          <a:p>
            <a:r>
              <a:rPr lang="en-US" dirty="0" smtClean="0"/>
              <a:t>Shuffling of responsibilities from line organizations to ES&amp;H Directorate </a:t>
            </a:r>
          </a:p>
          <a:p>
            <a:r>
              <a:rPr lang="en-US" dirty="0" smtClean="0"/>
              <a:t>Science Division Managers sense of loss </a:t>
            </a:r>
            <a:r>
              <a:rPr lang="en-US" dirty="0"/>
              <a:t>r</a:t>
            </a:r>
            <a:r>
              <a:rPr lang="en-US" dirty="0" smtClean="0"/>
              <a:t>esources</a:t>
            </a:r>
          </a:p>
          <a:p>
            <a:pPr marL="741363" lvl="0" indent="-741363">
              <a:buNone/>
            </a:pPr>
            <a:endParaRPr lang="en-US" sz="2000" i="1" dirty="0">
              <a:solidFill>
                <a:srgbClr val="FF0000"/>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FFFFFF"/>
                </a:solidFill>
              </a:rPr>
              <a:pPr/>
              <a:t>9</a:t>
            </a:fld>
            <a:endParaRPr lang="en-US" dirty="0">
              <a:solidFill>
                <a:srgbClr val="FFFFFF"/>
              </a:solidFill>
            </a:endParaRPr>
          </a:p>
        </p:txBody>
      </p:sp>
    </p:spTree>
    <p:extLst>
      <p:ext uri="{BB962C8B-B14F-4D97-AF65-F5344CB8AC3E}">
        <p14:creationId xmlns:p14="http://schemas.microsoft.com/office/powerpoint/2010/main" val="283573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8687</TotalTime>
  <Words>1289</Words>
  <Application>Microsoft Office PowerPoint</Application>
  <PresentationFormat>On-screen Show (4:3)</PresentationFormat>
  <Paragraphs>189</Paragraphs>
  <Slides>22</Slides>
  <Notes>16</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22</vt:i4>
      </vt:variant>
      <vt:variant>
        <vt:lpstr>Custom Shows</vt:lpstr>
      </vt:variant>
      <vt:variant>
        <vt:i4>13</vt:i4>
      </vt:variant>
    </vt:vector>
  </HeadingPairs>
  <TitlesOfParts>
    <vt:vector size="38" baseType="lpstr">
      <vt:lpstr>Blank Presentation</vt:lpstr>
      <vt:lpstr>2_Blank</vt:lpstr>
      <vt:lpstr>Document</vt:lpstr>
      <vt:lpstr>Environment, Safety and Health  Field Deployed Services Model (FDSM) at BNL </vt:lpstr>
      <vt:lpstr>Overview</vt:lpstr>
      <vt:lpstr>Current Model for ES&amp;H Services</vt:lpstr>
      <vt:lpstr>Challenges with Current Model</vt:lpstr>
      <vt:lpstr>Field Deployed Service Model (FDSM)</vt:lpstr>
      <vt:lpstr>Field Deployed Philosophy / Outcomes</vt:lpstr>
      <vt:lpstr>Field Deployed Philosophy / Outcomes</vt:lpstr>
      <vt:lpstr>PowerPoint Presentation</vt:lpstr>
      <vt:lpstr>Expected Challenges / Concerns</vt:lpstr>
      <vt:lpstr>Back Up slides</vt:lpstr>
      <vt:lpstr>ES&amp;H FDSM Process:</vt:lpstr>
      <vt:lpstr>ES&amp;H FDSM Status:</vt:lpstr>
      <vt:lpstr>ES&amp;H FDSM Forward Plan:</vt:lpstr>
      <vt:lpstr>Back up  Slides </vt:lpstr>
      <vt:lpstr>Benchmarking With PNNL and INL</vt:lpstr>
      <vt:lpstr>Benchmarking with PNNL</vt:lpstr>
      <vt:lpstr>Benchmarking With INL</vt:lpstr>
      <vt:lpstr>Benchmarking With Oak Ridge</vt:lpstr>
      <vt:lpstr>Benchmarking With Oak Ridge</vt:lpstr>
      <vt:lpstr>Benchmarking with Fermi Lab</vt:lpstr>
      <vt:lpstr>Fermi Lab Model</vt:lpstr>
      <vt:lpstr>Comparing / Contrasting Results</vt:lpstr>
      <vt:lpstr>Custom Show 5a</vt:lpstr>
      <vt:lpstr>Custom Show 5b</vt:lpstr>
      <vt:lpstr>Custom Show 6</vt:lpstr>
      <vt:lpstr>Custom Show 11</vt:lpstr>
      <vt:lpstr>Custom Show 7</vt:lpstr>
      <vt:lpstr>Custom Show 4</vt:lpstr>
      <vt:lpstr>Custom Show 9</vt:lpstr>
      <vt:lpstr>Custom Show 3</vt:lpstr>
      <vt:lpstr>Custom Show 8</vt:lpstr>
      <vt:lpstr>Custom Show 10</vt:lpstr>
      <vt:lpstr>Custom Show 12</vt:lpstr>
      <vt:lpstr>Custom Show 2</vt:lpstr>
      <vt:lpstr>Custom Show 1</vt:lpstr>
    </vt:vector>
  </TitlesOfParts>
  <Company>Brookhaven Nationl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“Pulse of the Customer”:  Projected % of Fee Earned – to be developed</dc:title>
  <dc:creator>Mirabile, Marlene</dc:creator>
  <cp:lastModifiedBy>Mattson, Gail</cp:lastModifiedBy>
  <cp:revision>370</cp:revision>
  <cp:lastPrinted>2016-03-29T15:15:28Z</cp:lastPrinted>
  <dcterms:created xsi:type="dcterms:W3CDTF">2013-11-18T15:28:33Z</dcterms:created>
  <dcterms:modified xsi:type="dcterms:W3CDTF">2017-04-21T18:19:59Z</dcterms:modified>
</cp:coreProperties>
</file>