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2" r:id="rId5"/>
  </p:sldMasterIdLst>
  <p:notesMasterIdLst>
    <p:notesMasterId r:id="rId20"/>
  </p:notesMasterIdLst>
  <p:handoutMasterIdLst>
    <p:handoutMasterId r:id="rId21"/>
  </p:handoutMasterIdLst>
  <p:sldIdLst>
    <p:sldId id="294" r:id="rId6"/>
    <p:sldId id="393" r:id="rId7"/>
    <p:sldId id="394" r:id="rId8"/>
    <p:sldId id="387" r:id="rId9"/>
    <p:sldId id="388" r:id="rId10"/>
    <p:sldId id="389" r:id="rId11"/>
    <p:sldId id="395" r:id="rId12"/>
    <p:sldId id="392" r:id="rId13"/>
    <p:sldId id="385" r:id="rId14"/>
    <p:sldId id="386" r:id="rId15"/>
    <p:sldId id="391" r:id="rId16"/>
    <p:sldId id="399" r:id="rId17"/>
    <p:sldId id="396" r:id="rId18"/>
    <p:sldId id="390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S. Tschirhart x4100,5708 08973N" initials="RSTx0" lastIdx="0" clrIdx="0">
    <p:extLst>
      <p:ext uri="{19B8F6BF-5375-455C-9EA6-DF929625EA0E}">
        <p15:presenceInfo xmlns:p15="http://schemas.microsoft.com/office/powerpoint/2012/main" userId="S-1-5-21-1644491937-1202660629-839522115-32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004C97"/>
    <a:srgbClr val="50504E"/>
    <a:srgbClr val="4E4E4E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 snapToObjects="1" showGuides="1">
      <p:cViewPr varScale="1">
        <p:scale>
          <a:sx n="96" d="100"/>
          <a:sy n="96" d="100"/>
        </p:scale>
        <p:origin x="1061" y="8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mapped clauses</c:v>
                </c:pt>
              </c:strCache>
            </c:strRef>
          </c:tx>
          <c:dPt>
            <c:idx val="0"/>
            <c:bubble3D val="0"/>
            <c:explosion val="23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1633-4D73-88B2-833CEE34D1DE}"/>
              </c:ext>
            </c:extLst>
          </c:dPt>
          <c:dPt>
            <c:idx val="1"/>
            <c:bubble3D val="0"/>
            <c:explosion val="27"/>
            <c:spPr>
              <a:solidFill>
                <a:srgbClr val="E0692D"/>
              </a:solidFill>
            </c:spPr>
            <c:extLst>
              <c:ext xmlns:c16="http://schemas.microsoft.com/office/drawing/2014/chart" uri="{C3380CC4-5D6E-409C-BE32-E72D297353CC}">
                <c16:uniqueId val="{00000003-1633-4D73-88B2-833CEE34D1DE}"/>
              </c:ext>
            </c:extLst>
          </c:dPt>
          <c:dPt>
            <c:idx val="2"/>
            <c:bubble3D val="0"/>
            <c:explosion val="28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1633-4D73-88B2-833CEE34D1D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1633-4D73-88B2-833CEE34D1DE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9-1633-4D73-88B2-833CEE34D1DE}"/>
              </c:ext>
            </c:extLst>
          </c:dPt>
          <c:dPt>
            <c:idx val="5"/>
            <c:bubble3D val="0"/>
            <c:spPr>
              <a:solidFill>
                <a:srgbClr val="BF49A9"/>
              </a:solidFill>
            </c:spPr>
            <c:extLst>
              <c:ext xmlns:c16="http://schemas.microsoft.com/office/drawing/2014/chart" uri="{C3380CC4-5D6E-409C-BE32-E72D297353CC}">
                <c16:uniqueId val="{0000000B-1633-4D73-88B2-833CEE34D1DE}"/>
              </c:ext>
            </c:extLst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1633-4D73-88B2-833CEE34D1DE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1633-4D73-88B2-833CEE34D1DE}"/>
              </c:ext>
            </c:extLst>
          </c:dPt>
          <c:dPt>
            <c:idx val="8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1633-4D73-88B2-833CEE34D1DE}"/>
              </c:ext>
            </c:extLst>
          </c:dPt>
          <c:dPt>
            <c:idx val="9"/>
            <c:bubble3D val="0"/>
            <c:spPr>
              <a:solidFill>
                <a:srgbClr val="F2F8A6"/>
              </a:solidFill>
            </c:spPr>
            <c:extLst>
              <c:ext xmlns:c16="http://schemas.microsoft.com/office/drawing/2014/chart" uri="{C3380CC4-5D6E-409C-BE32-E72D297353CC}">
                <c16:uniqueId val="{00000013-1633-4D73-88B2-833CEE34D1DE}"/>
              </c:ext>
            </c:extLst>
          </c:dPt>
          <c:dPt>
            <c:idx val="1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15-1633-4D73-88B2-833CEE34D1DE}"/>
              </c:ext>
            </c:extLst>
          </c:dPt>
          <c:dPt>
            <c:idx val="11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1633-4D73-88B2-833CEE34D1DE}"/>
              </c:ext>
            </c:extLst>
          </c:dPt>
          <c:dPt>
            <c:idx val="12"/>
            <c:bubble3D val="0"/>
            <c:spPr>
              <a:solidFill>
                <a:srgbClr val="E799DA"/>
              </a:solidFill>
            </c:spPr>
            <c:extLst>
              <c:ext xmlns:c16="http://schemas.microsoft.com/office/drawing/2014/chart" uri="{C3380CC4-5D6E-409C-BE32-E72D297353CC}">
                <c16:uniqueId val="{00000019-1633-4D73-88B2-833CEE34D1DE}"/>
              </c:ext>
            </c:extLst>
          </c:dPt>
          <c:dPt>
            <c:idx val="1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1633-4D73-88B2-833CEE34D1DE}"/>
              </c:ext>
            </c:extLst>
          </c:dPt>
          <c:dPt>
            <c:idx val="14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D-1633-4D73-88B2-833CEE34D1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Sheet1!$A$2:$A$16</c:f>
              <c:strCache>
                <c:ptCount val="15"/>
                <c:pt idx="0">
                  <c:v>ES&amp;H</c:v>
                </c:pt>
                <c:pt idx="1">
                  <c:v>Quality</c:v>
                </c:pt>
                <c:pt idx="2">
                  <c:v>Security</c:v>
                </c:pt>
                <c:pt idx="3">
                  <c:v>Performance Planning</c:v>
                </c:pt>
                <c:pt idx="4">
                  <c:v>Science</c:v>
                </c:pt>
                <c:pt idx="5">
                  <c:v>Corporate Governance</c:v>
                </c:pt>
                <c:pt idx="6">
                  <c:v>Finance/Procurement</c:v>
                </c:pt>
                <c:pt idx="7">
                  <c:v>Engineering</c:v>
                </c:pt>
                <c:pt idx="8">
                  <c:v>IT</c:v>
                </c:pt>
                <c:pt idx="9">
                  <c:v>Communications</c:v>
                </c:pt>
                <c:pt idx="10">
                  <c:v>Partnerships</c:v>
                </c:pt>
                <c:pt idx="11">
                  <c:v>Projects</c:v>
                </c:pt>
                <c:pt idx="12">
                  <c:v>Property</c:v>
                </c:pt>
                <c:pt idx="13">
                  <c:v>HR</c:v>
                </c:pt>
                <c:pt idx="14">
                  <c:v>Legal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100</c:v>
                </c:pt>
                <c:pt idx="1">
                  <c:v>19</c:v>
                </c:pt>
                <c:pt idx="2">
                  <c:v>14</c:v>
                </c:pt>
                <c:pt idx="3">
                  <c:v>26</c:v>
                </c:pt>
                <c:pt idx="4">
                  <c:v>21</c:v>
                </c:pt>
                <c:pt idx="5">
                  <c:v>56</c:v>
                </c:pt>
                <c:pt idx="6">
                  <c:v>111</c:v>
                </c:pt>
                <c:pt idx="7">
                  <c:v>30</c:v>
                </c:pt>
                <c:pt idx="8">
                  <c:v>21</c:v>
                </c:pt>
                <c:pt idx="9">
                  <c:v>16</c:v>
                </c:pt>
                <c:pt idx="10">
                  <c:v>14</c:v>
                </c:pt>
                <c:pt idx="11">
                  <c:v>6</c:v>
                </c:pt>
                <c:pt idx="12">
                  <c:v>61</c:v>
                </c:pt>
                <c:pt idx="13">
                  <c:v>50</c:v>
                </c:pt>
                <c:pt idx="1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1633-4D73-88B2-833CEE34D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9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6184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5753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1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at how the clauses were mapped to each management system in a differen</a:t>
            </a:r>
            <a:r>
              <a:rPr lang="en-US" baseline="0" dirty="0"/>
              <a:t>t way, this picture shows how each management system plays a role in the overall fulfillment of our contract.  </a:t>
            </a:r>
          </a:p>
          <a:p>
            <a:r>
              <a:rPr lang="en-US" baseline="0" dirty="0"/>
              <a:t>Strangely enough, for a scientific laboratory there are only 21 contract clauses specifically written for science.  ESH&amp;Q on the other hand has a majority of the clauses!  133 so far to be exact!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D0D1-E126-443A-A1A8-B0BE85776F6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2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303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6040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2BF2-9495-45E9-9492-04B2800913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16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5215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5429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7728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217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Martha Michels | NLDC ESH Director's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AF87B-636F-4601-BF9F-5A41CC3A7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4/26/2017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Martha Michels | NLDC ESH Director's Workshop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4/26/2017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Martha Michels | NLDC ESH Director's Workshop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4/26/2017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Martha Michels | NLDC ESH Director's Workshop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4/26/2017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Martha Michels | NLDC ESH Director's Workshop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4/26/2017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Martha Michels | NLDC ESH Director's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4/26/2017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Martha Michels | NLDC ESH Director's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397"/>
            <a:r>
              <a:rPr lang="en-US"/>
              <a:t>Martha Michels | NLDC ESH Director's Workshop</a:t>
            </a:r>
            <a:endParaRPr lang="en-US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4/26/2017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603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Martha Michels | NLDC ESH Director's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7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4/26/2017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Martha Michels | NLDC ESH Director's Workshop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  <p:sldLayoutId id="2147484125" r:id="rId9"/>
    <p:sldLayoutId id="2147484126" r:id="rId10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Martha Michels, Chief Safety Officer</a:t>
            </a:r>
          </a:p>
          <a:p>
            <a:r>
              <a:rPr lang="pt-BR" dirty="0"/>
              <a:t>NLDC ES&amp;H Directors Workshop</a:t>
            </a:r>
          </a:p>
          <a:p>
            <a:r>
              <a:rPr lang="en-US" dirty="0"/>
              <a:t>April 26</a:t>
            </a:r>
            <a:r>
              <a:rPr lang="en-US" baseline="30000" dirty="0"/>
              <a:t>th</a:t>
            </a:r>
            <a:r>
              <a:rPr lang="en-US" dirty="0"/>
              <a:t>, 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The ESH&amp;Q </a:t>
            </a:r>
            <a:r>
              <a:rPr lang="en-US" dirty="0"/>
              <a:t>Organization at FNAL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160" y="246794"/>
            <a:ext cx="8137740" cy="586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i="1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ff</a:t>
            </a:r>
            <a:r>
              <a:rPr i="1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i="1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ien</a:t>
            </a:r>
            <a:r>
              <a:rPr i="1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y</a:t>
            </a:r>
            <a:endParaRPr i="1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Times New Roman"/>
            </a:endParaRPr>
          </a:p>
          <a:p>
            <a:pPr marL="421688" indent="-205146">
              <a:buFont typeface="Arial"/>
              <a:buChar char="–"/>
              <a:tabLst>
                <a:tab pos="422257" algn="l"/>
              </a:tabLst>
            </a:pP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W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 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cus on </a:t>
            </a:r>
            <a:r>
              <a:rPr sz="2200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 </a:t>
            </a:r>
            <a:r>
              <a:rPr sz="2200" b="1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sz="2200" b="1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</a:t>
            </a:r>
            <a:r>
              <a:rPr sz="2200" b="1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’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hi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g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pr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sz="2200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ies.</a:t>
            </a:r>
          </a:p>
          <a:p>
            <a:pPr marL="421688" marR="54136" indent="-205146">
              <a:lnSpc>
                <a:spcPct val="101699"/>
              </a:lnSpc>
              <a:spcBef>
                <a:spcPts val="9"/>
              </a:spcBef>
              <a:buFont typeface="Arial"/>
              <a:buChar char="–"/>
              <a:tabLst>
                <a:tab pos="422257" algn="l"/>
              </a:tabLst>
            </a:pP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En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</a:t>
            </a:r>
            <a:r>
              <a:rPr sz="2200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es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us 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v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er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ge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and kn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w</a:t>
            </a:r>
            <a:r>
              <a:rPr sz="2200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dge 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 c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nsi</a:t>
            </a:r>
            <a:r>
              <a:rPr sz="2200" spc="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sz="2200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pr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ices 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cr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ss</a:t>
            </a:r>
            <a:r>
              <a:rPr sz="2200" spc="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b. 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No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re “u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” 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v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s.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“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”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.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421688" marR="54136" indent="-205146">
              <a:lnSpc>
                <a:spcPct val="101699"/>
              </a:lnSpc>
              <a:spcBef>
                <a:spcPts val="9"/>
              </a:spcBef>
              <a:buFont typeface="Arial"/>
              <a:buChar char="–"/>
              <a:tabLst>
                <a:tab pos="422257" algn="l"/>
              </a:tabLs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Reduces duplicative work and aids in communication</a:t>
            </a:r>
            <a:endParaRPr sz="22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>
              <a:spcBef>
                <a:spcPts val="7"/>
              </a:spcBef>
              <a:buFont typeface="Arial"/>
              <a:buChar char="–"/>
            </a:pPr>
            <a:endParaRPr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Times New Roman"/>
            </a:endParaRPr>
          </a:p>
          <a:p>
            <a:pPr marL="11397"/>
            <a:r>
              <a:rPr i="1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</a:t>
            </a:r>
            <a:r>
              <a:rPr i="1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i="1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</a:t>
            </a:r>
            <a:r>
              <a:rPr i="1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i="1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i="1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i="1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y</a:t>
            </a:r>
            <a:r>
              <a:rPr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(</a:t>
            </a:r>
            <a:r>
              <a:rPr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up</a:t>
            </a:r>
            <a:r>
              <a:rPr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w</a:t>
            </a:r>
            <a:r>
              <a:rPr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ard,</a:t>
            </a:r>
            <a:r>
              <a:rPr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</a:t>
            </a:r>
            <a:r>
              <a:rPr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</a:t>
            </a:r>
            <a:r>
              <a:rPr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E</a:t>
            </a:r>
            <a:r>
              <a:rPr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 s</a:t>
            </a:r>
            <a:r>
              <a:rPr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</a:t>
            </a:r>
            <a:r>
              <a:rPr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</a:t>
            </a:r>
            <a:r>
              <a:rPr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)</a:t>
            </a:r>
            <a:endParaRPr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Times New Roman"/>
            </a:endParaRPr>
          </a:p>
          <a:p>
            <a:pPr marL="421688" indent="-205146">
              <a:buFont typeface="Arial"/>
              <a:buChar char="–"/>
              <a:tabLst>
                <a:tab pos="422257" algn="l"/>
              </a:tabLst>
            </a:pP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pr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v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es 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reer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pp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sz="2200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un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ies</a:t>
            </a:r>
            <a:endParaRPr sz="22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421688" indent="-205146">
              <a:spcBef>
                <a:spcPts val="18"/>
              </a:spcBef>
              <a:buFont typeface="Arial"/>
              <a:buChar char="–"/>
              <a:tabLst>
                <a:tab pos="422257" algn="l"/>
              </a:tabLst>
            </a:pP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nh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nc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es 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pr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ess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sz="2200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sz="2200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d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v</a:t>
            </a:r>
            <a:r>
              <a:rPr sz="2200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ent</a:t>
            </a:r>
            <a:endParaRPr sz="22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421688" indent="-205146">
              <a:spcBef>
                <a:spcPts val="31"/>
              </a:spcBef>
              <a:buFont typeface="Arial"/>
              <a:buChar char="–"/>
              <a:tabLst>
                <a:tab pos="422257" algn="l"/>
              </a:tabLst>
            </a:pP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G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sz="2200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exp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u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re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 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peer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sz="2200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cr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sz="2200" spc="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rgani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z</a:t>
            </a:r>
            <a:r>
              <a:rPr sz="2200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</a:t>
            </a:r>
            <a:r>
              <a:rPr sz="2200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sz="2200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sz="2200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v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ing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an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d</a:t>
            </a:r>
            <a:r>
              <a:rPr sz="2200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ri</a:t>
            </a:r>
            <a:r>
              <a:rPr sz="2200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g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 be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sz="2200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ces</a:t>
            </a:r>
          </a:p>
          <a:p>
            <a:pPr marL="421688" indent="-205146">
              <a:spcBef>
                <a:spcPts val="31"/>
              </a:spcBef>
              <a:buFont typeface="Arial"/>
              <a:buChar char="–"/>
              <a:tabLst>
                <a:tab pos="422257" algn="l"/>
              </a:tabLst>
            </a:pPr>
            <a:r>
              <a:rPr sz="2200" spc="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sz="2200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cre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se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d</a:t>
            </a:r>
            <a:r>
              <a:rPr sz="2200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pp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sz="2200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un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ities 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 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cr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sz="2200" spc="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sz="2200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-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 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pr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v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sk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ll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 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nd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ab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sz="2200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ies</a:t>
            </a:r>
            <a:endParaRPr sz="22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421688" indent="-205146">
              <a:spcBef>
                <a:spcPts val="22"/>
              </a:spcBef>
              <a:buFont typeface="Arial"/>
              <a:buChar char="–"/>
              <a:tabLst>
                <a:tab pos="422257" algn="l"/>
              </a:tabLst>
            </a:pPr>
            <a:r>
              <a:rPr sz="2200" spc="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sz="2200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cre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ed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f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airnes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a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nd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nsis</a:t>
            </a:r>
            <a:r>
              <a:rPr sz="2200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en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cy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perf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rma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nce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nd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s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lary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gement</a:t>
            </a:r>
            <a:endParaRPr sz="22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421688" indent="-205146">
              <a:spcBef>
                <a:spcPts val="31"/>
              </a:spcBef>
              <a:buFont typeface="Arial"/>
              <a:buChar char="–"/>
              <a:tabLst>
                <a:tab pos="422257" algn="l"/>
              </a:tabLst>
            </a:pPr>
            <a:r>
              <a:rPr sz="2200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sz="2200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sz="2200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w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 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-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rding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of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ear</a:t>
            </a:r>
            <a:r>
              <a:rPr sz="2200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y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ca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reer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with the 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abi</a:t>
            </a:r>
            <a:r>
              <a:rPr sz="2200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sz="2200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y</a:t>
            </a:r>
            <a:r>
              <a:rPr sz="2200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 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sz="2200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sz="2200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acro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 </a:t>
            </a:r>
            <a:r>
              <a:rPr sz="2200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g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sz="2200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z</a:t>
            </a:r>
            <a:r>
              <a:rPr sz="2200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ti</a:t>
            </a:r>
            <a:r>
              <a:rPr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397"/>
            <a:r>
              <a:rPr lang="en-US" sz="1200">
                <a:latin typeface="Helvetica" pitchFamily="34" charset="0"/>
              </a:rPr>
              <a:t>Martha Michels | NLDC ESH Director's Workshop</a:t>
            </a:r>
            <a:endParaRPr lang="en-US" sz="12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7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419" y="477382"/>
            <a:ext cx="8137740" cy="6032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Fresh Perspective through horizontal and vertical rotation</a:t>
            </a:r>
          </a:p>
          <a:p>
            <a:pPr marL="11397"/>
            <a:endParaRPr i="1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Times New Roman"/>
            </a:endParaRPr>
          </a:p>
          <a:p>
            <a:pPr marL="421688" indent="-205146">
              <a:buFont typeface="Arial"/>
              <a:buChar char="–"/>
              <a:tabLst>
                <a:tab pos="422257" algn="l"/>
              </a:tabLst>
            </a:pPr>
            <a:r>
              <a:rPr lang="en-US" i="1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Horizontal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rotation of staff puts a new set of eyes on the operations</a:t>
            </a:r>
          </a:p>
          <a:p>
            <a:pPr marL="1016642" lvl="1" indent="-342900">
              <a:buFont typeface="Courier New" panose="02070309020205020404" pitchFamily="49" charset="0"/>
              <a:buChar char="o"/>
              <a:tabLst>
                <a:tab pos="422257" algn="l"/>
              </a:tabLst>
            </a:pP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We did this with the movement of DSOs</a:t>
            </a:r>
          </a:p>
          <a:p>
            <a:pPr marL="1016642" lvl="1" indent="-342900">
              <a:buFont typeface="Courier New" panose="02070309020205020404" pitchFamily="49" charset="0"/>
              <a:buChar char="o"/>
              <a:tabLst>
                <a:tab pos="422257" algn="l"/>
              </a:tabLst>
            </a:pP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New challenges have invigorated staff</a:t>
            </a:r>
          </a:p>
          <a:p>
            <a:pPr marL="421688" indent="-205146">
              <a:buFont typeface="Arial"/>
              <a:buChar char="–"/>
              <a:tabLst>
                <a:tab pos="422257" algn="l"/>
              </a:tabLst>
            </a:pPr>
            <a:endParaRPr lang="en-US" spc="-13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421688" indent="-205146">
              <a:buFont typeface="Arial"/>
              <a:buChar char="–"/>
              <a:tabLst>
                <a:tab pos="422257" algn="l"/>
              </a:tabLst>
            </a:pP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Exposes potential gaps and encourages best practices</a:t>
            </a:r>
          </a:p>
          <a:p>
            <a:pPr marL="1016642" lvl="1" indent="-342900">
              <a:buFont typeface="Courier New" panose="02070309020205020404" pitchFamily="49" charset="0"/>
              <a:buChar char="o"/>
              <a:tabLst>
                <a:tab pos="422257" algn="l"/>
              </a:tabLst>
            </a:pP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Finding some gaps</a:t>
            </a:r>
          </a:p>
          <a:p>
            <a:pPr marL="1016642" lvl="1" indent="-342900">
              <a:buFont typeface="Courier New" panose="02070309020205020404" pitchFamily="49" charset="0"/>
              <a:buChar char="o"/>
              <a:tabLst>
                <a:tab pos="422257" algn="l"/>
              </a:tabLst>
            </a:pP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Many best practices are being shared lab wide!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216542">
              <a:tabLst>
                <a:tab pos="422257" algn="l"/>
              </a:tabLst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421688" indent="-205146">
              <a:buFont typeface="Arial"/>
              <a:buChar char="–"/>
              <a:tabLst>
                <a:tab pos="422257" algn="l"/>
              </a:tabLst>
            </a:pPr>
            <a:r>
              <a:rPr lang="en-US" i="1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Vertical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rotation allows earlier career staff an opportunity to lead and learn while their mentors are still here</a:t>
            </a:r>
          </a:p>
          <a:p>
            <a:pPr marL="421688" indent="-205146">
              <a:buFont typeface="Arial"/>
              <a:buChar char="–"/>
              <a:tabLst>
                <a:tab pos="422257" algn="l"/>
              </a:tabLst>
            </a:pPr>
            <a:endParaRPr lang="en-US" spc="-13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421688" indent="-205146">
              <a:buFont typeface="Arial"/>
              <a:buChar char="–"/>
              <a:tabLst>
                <a:tab pos="422257" algn="l"/>
              </a:tabLst>
            </a:pP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Helps to build depth in key areas and effectively succession plan</a:t>
            </a:r>
          </a:p>
          <a:p>
            <a:pPr marL="216542">
              <a:tabLst>
                <a:tab pos="422257" algn="l"/>
              </a:tabLst>
            </a:pPr>
            <a:endParaRPr lang="en-US" spc="-13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397"/>
            <a:r>
              <a:rPr lang="en-US" sz="1200">
                <a:latin typeface="Helvetica" pitchFamily="34" charset="0"/>
              </a:rPr>
              <a:t>Martha Michels | NLDC ESH Director's Workshop</a:t>
            </a:r>
            <a:endParaRPr lang="en-US" sz="12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12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887" y="788670"/>
            <a:ext cx="8672513" cy="5059363"/>
          </a:xfrm>
        </p:spPr>
        <p:txBody>
          <a:bodyPr/>
          <a:lstStyle/>
          <a:p>
            <a:pPr marL="573088">
              <a:spcBef>
                <a:spcPts val="22"/>
              </a:spcBef>
            </a:pPr>
            <a:r>
              <a:rPr lang="en-US" sz="2200" dirty="0">
                <a:solidFill>
                  <a:schemeClr val="accent6"/>
                </a:solidFill>
                <a:latin typeface="Helvetica" pitchFamily="34" charset="0"/>
                <a:cs typeface="Century Gothic"/>
              </a:rPr>
              <a:t>Several of the processes have been streamlined and shared lab wide</a:t>
            </a:r>
            <a:endParaRPr lang="en-US" sz="2200" dirty="0">
              <a:solidFill>
                <a:schemeClr val="accent6"/>
              </a:solidFill>
              <a:latin typeface="Helvetica" pitchFamily="34" charset="0"/>
              <a:cs typeface="Times New Roman"/>
            </a:endParaRPr>
          </a:p>
          <a:p>
            <a:pPr marL="914400">
              <a:buFont typeface="Courier New" panose="02070309020205020404" pitchFamily="49" charset="0"/>
              <a:buChar char="o"/>
            </a:pPr>
            <a:r>
              <a:rPr lang="en-US" sz="1800" spc="-13" dirty="0">
                <a:solidFill>
                  <a:schemeClr val="tx1"/>
                </a:solidFill>
                <a:latin typeface="Helvetica" pitchFamily="34" charset="0"/>
                <a:cs typeface="Century Gothic"/>
              </a:rPr>
              <a:t>ORC</a:t>
            </a:r>
          </a:p>
          <a:p>
            <a:pPr marL="914400">
              <a:buFont typeface="Courier New" panose="02070309020205020404" pitchFamily="49" charset="0"/>
              <a:buChar char="o"/>
            </a:pPr>
            <a:r>
              <a:rPr lang="en-US" sz="1800" spc="-13" dirty="0">
                <a:solidFill>
                  <a:schemeClr val="tx1"/>
                </a:solidFill>
                <a:latin typeface="Helvetica" pitchFamily="34" charset="0"/>
                <a:cs typeface="Century Gothic"/>
              </a:rPr>
              <a:t>Tech Shop Training</a:t>
            </a:r>
          </a:p>
          <a:p>
            <a:pPr marL="914400">
              <a:buFont typeface="Courier New" panose="02070309020205020404" pitchFamily="49" charset="0"/>
              <a:buChar char="o"/>
            </a:pPr>
            <a:r>
              <a:rPr lang="en-US" sz="1800" spc="-13" dirty="0">
                <a:solidFill>
                  <a:schemeClr val="tx1"/>
                </a:solidFill>
                <a:latin typeface="Helvetica" pitchFamily="34" charset="0"/>
                <a:cs typeface="Century Gothic"/>
              </a:rPr>
              <a:t>Radiation Safety</a:t>
            </a:r>
          </a:p>
          <a:p>
            <a:pPr marL="914400">
              <a:buFont typeface="Courier New" panose="02070309020205020404" pitchFamily="49" charset="0"/>
              <a:buChar char="o"/>
            </a:pPr>
            <a:r>
              <a:rPr lang="en-US" sz="1800" spc="-13" dirty="0">
                <a:solidFill>
                  <a:schemeClr val="tx1"/>
                </a:solidFill>
                <a:latin typeface="Helvetica" pitchFamily="34" charset="0"/>
                <a:cs typeface="Century Gothic"/>
              </a:rPr>
              <a:t>IH Practices</a:t>
            </a:r>
          </a:p>
          <a:p>
            <a:pPr marL="914400">
              <a:buFont typeface="Courier New" panose="02070309020205020404" pitchFamily="49" charset="0"/>
              <a:buChar char="o"/>
            </a:pPr>
            <a:r>
              <a:rPr lang="en-US" sz="1800" spc="-13" dirty="0">
                <a:solidFill>
                  <a:schemeClr val="tx1"/>
                </a:solidFill>
                <a:latin typeface="Helvetica" pitchFamily="34" charset="0"/>
                <a:cs typeface="Century Gothic"/>
              </a:rPr>
              <a:t>Emergency Drills</a:t>
            </a:r>
          </a:p>
          <a:p>
            <a:pPr>
              <a:spcBef>
                <a:spcPts val="4"/>
              </a:spcBef>
            </a:pPr>
            <a:endParaRPr lang="en-US" sz="1100" dirty="0">
              <a:solidFill>
                <a:schemeClr val="accent6"/>
              </a:solidFill>
              <a:latin typeface="Helvetica" pitchFamily="34" charset="0"/>
              <a:cs typeface="Times New Roman"/>
            </a:endParaRPr>
          </a:p>
          <a:p>
            <a:pPr marL="559442">
              <a:buFont typeface="Arial" panose="020B0604020202020204" pitchFamily="34" charset="0"/>
              <a:buChar char="•"/>
              <a:tabLst>
                <a:tab pos="422257" algn="l"/>
              </a:tabLst>
            </a:pPr>
            <a:r>
              <a:rPr lang="en-US"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Depth in division/section experience makes us more efficient as we are better able to cover for one another</a:t>
            </a:r>
          </a:p>
          <a:p>
            <a:pPr marL="559442">
              <a:buFont typeface="Arial" panose="020B0604020202020204" pitchFamily="34" charset="0"/>
              <a:buChar char="•"/>
              <a:tabLst>
                <a:tab pos="422257" algn="l"/>
              </a:tabLst>
            </a:pPr>
            <a:endParaRPr lang="en-US" sz="1000" spc="-13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559442">
              <a:buFont typeface="Arial" panose="020B0604020202020204" pitchFamily="34" charset="0"/>
              <a:buChar char="•"/>
              <a:tabLst>
                <a:tab pos="422257" algn="l"/>
              </a:tabLst>
            </a:pPr>
            <a:r>
              <a:rPr lang="en-US"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ESHQ taking ownership of programs makes the management of those programs more efficient</a:t>
            </a:r>
          </a:p>
          <a:p>
            <a:pPr marL="914400" lvl="1" indent="-342900">
              <a:buFont typeface="Courier New" panose="02070309020205020404" pitchFamily="49" charset="0"/>
              <a:buChar char="o"/>
              <a:tabLst>
                <a:tab pos="422257" algn="l"/>
              </a:tabLst>
            </a:pPr>
            <a:r>
              <a:rPr lang="en-US" sz="1800" spc="-13" dirty="0">
                <a:solidFill>
                  <a:schemeClr val="tx1"/>
                </a:solidFill>
                <a:latin typeface="Helvetica" pitchFamily="34" charset="0"/>
                <a:cs typeface="Century Gothic"/>
              </a:rPr>
              <a:t>AEDs</a:t>
            </a:r>
          </a:p>
          <a:p>
            <a:pPr marL="914400" lvl="1" indent="-342900">
              <a:buFont typeface="Courier New" panose="02070309020205020404" pitchFamily="49" charset="0"/>
              <a:buChar char="o"/>
              <a:tabLst>
                <a:tab pos="422257" algn="l"/>
              </a:tabLst>
            </a:pPr>
            <a:r>
              <a:rPr lang="en-US" sz="1800" spc="-13" dirty="0">
                <a:solidFill>
                  <a:schemeClr val="tx1"/>
                </a:solidFill>
                <a:latin typeface="Helvetica" pitchFamily="34" charset="0"/>
                <a:cs typeface="Century Gothic"/>
              </a:rPr>
              <a:t>Electrical Gloves</a:t>
            </a:r>
          </a:p>
          <a:p>
            <a:pPr marL="914400" lvl="1" indent="-342900">
              <a:buFont typeface="Courier New" panose="02070309020205020404" pitchFamily="49" charset="0"/>
              <a:buChar char="o"/>
              <a:tabLst>
                <a:tab pos="422257" algn="l"/>
              </a:tabLst>
            </a:pPr>
            <a:r>
              <a:rPr lang="en-US" sz="1800" spc="-13" dirty="0">
                <a:solidFill>
                  <a:schemeClr val="tx1"/>
                </a:solidFill>
                <a:latin typeface="Helvetica" pitchFamily="34" charset="0"/>
                <a:cs typeface="Century Gothic"/>
              </a:rPr>
              <a:t>Training Costs</a:t>
            </a:r>
          </a:p>
          <a:p>
            <a:pPr marL="914400" lvl="1" indent="-342900">
              <a:buFont typeface="Courier New" panose="02070309020205020404" pitchFamily="49" charset="0"/>
              <a:buChar char="o"/>
              <a:tabLst>
                <a:tab pos="422257" algn="l"/>
              </a:tabLst>
            </a:pPr>
            <a:r>
              <a:rPr lang="en-US" sz="1800" spc="-13" dirty="0">
                <a:solidFill>
                  <a:schemeClr val="tx1"/>
                </a:solidFill>
                <a:latin typeface="Helvetica" pitchFamily="34" charset="0"/>
                <a:cs typeface="Century Gothic"/>
              </a:rPr>
              <a:t>Oxygen Monitoring</a:t>
            </a:r>
          </a:p>
          <a:p>
            <a:pPr>
              <a:spcBef>
                <a:spcPts val="4"/>
              </a:spcBef>
            </a:pPr>
            <a:endParaRPr lang="en-US" sz="1400" dirty="0">
              <a:solidFill>
                <a:schemeClr val="accent6"/>
              </a:solidFill>
              <a:latin typeface="Helvetica" pitchFamily="34" charset="0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 at Fermilab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Martha Michels | NLDC ESH Director's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575" y="252115"/>
            <a:ext cx="831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C97"/>
                </a:solidFill>
                <a:latin typeface="Helvetica" pitchFamily="34" charset="0"/>
              </a:rPr>
              <a:t>How’s it going?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397"/>
            <a:r>
              <a:rPr lang="en-US" sz="1200">
                <a:latin typeface="Helvetica" pitchFamily="34" charset="0"/>
              </a:rPr>
              <a:t>Martha Michels | NLDC ESH Director's Workshop</a:t>
            </a:r>
            <a:endParaRPr lang="en-US" sz="1200" dirty="0">
              <a:latin typeface="Helvetic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922975"/>
            <a:ext cx="8610600" cy="4097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The ESH&amp;Q org is poised for the challenges that our current operations pose and ready for our mega project.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171450" indent="-171450">
              <a:spcBef>
                <a:spcPts val="45"/>
              </a:spcBef>
              <a:buFont typeface="Arial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Times New Roman"/>
            </a:endParaRPr>
          </a:p>
          <a:p>
            <a:pPr marL="354297" marR="4559" indent="-342900">
              <a:lnSpc>
                <a:spcPct val="102499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We are effective and working on becoming more efficient by implementing additional processes (moving away from heavy expert based program), cutting duplicative, inconsistent work &amp; leveraging skills across the organization.</a:t>
            </a:r>
          </a:p>
          <a:p>
            <a:pPr marL="354297" marR="4559" indent="-342900">
              <a:lnSpc>
                <a:spcPct val="102499"/>
              </a:lnSpc>
              <a:buFont typeface="Arial" pitchFamily="34" charset="0"/>
              <a:buChar char="•"/>
            </a:pPr>
            <a:endParaRPr lang="en-US" spc="-18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354297" marR="4559" indent="-342900">
              <a:lnSpc>
                <a:spcPct val="102499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This model works for us right now.  It affords us the most flexibility in an era of decreasing budgets.</a:t>
            </a:r>
            <a:endParaRPr lang="en-US" spc="-4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182847" marR="4559" indent="-171450">
              <a:lnSpc>
                <a:spcPct val="102499"/>
              </a:lnSpc>
              <a:buFont typeface="Arial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115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397"/>
            <a:r>
              <a:rPr lang="en-US" sz="1200">
                <a:latin typeface="Helvetica" pitchFamily="34" charset="0"/>
              </a:rPr>
              <a:t>Martha Michels | NLDC ESH Director's Workshop</a:t>
            </a:r>
            <a:endParaRPr lang="en-US" sz="1200" dirty="0">
              <a:latin typeface="Helvetic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922975"/>
            <a:ext cx="8610600" cy="1589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597" marR="294042" lvl="1" algn="ctr">
              <a:lnSpc>
                <a:spcPct val="100800"/>
              </a:lnSpc>
            </a:pPr>
            <a:r>
              <a:rPr lang="en-US" sz="344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?</a:t>
            </a:r>
          </a:p>
          <a:p>
            <a:pPr marL="11397" marR="4559" algn="ctr">
              <a:lnSpc>
                <a:spcPct val="102499"/>
              </a:lnSpc>
            </a:pPr>
            <a:endParaRPr lang="en-US" sz="34400" spc="-18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182847" marR="4559" indent="-171450" algn="ctr">
              <a:lnSpc>
                <a:spcPct val="102499"/>
              </a:lnSpc>
              <a:buFont typeface="Arial" pitchFamily="34" charset="0"/>
              <a:buChar char="•"/>
            </a:pPr>
            <a:endParaRPr lang="en-US" sz="344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072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Helvetica" pitchFamily="124" charset="0"/>
              </a:rPr>
              <a:t>ESH&amp;Q at FNAL – what’s included?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08063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Helvetica" pitchFamily="124" charset="0"/>
              </a:rPr>
              <a:t>The ESH&amp;Q provides subject matter experts, oversight and lab wide programs in several functional areas delivering essential core operational support services.  These areas include: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09697"/>
              </p:ext>
            </p:extLst>
          </p:nvPr>
        </p:nvGraphicFramePr>
        <p:xfrm>
          <a:off x="514350" y="2661788"/>
          <a:ext cx="8629650" cy="39014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45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Environmental Protection</a:t>
                      </a:r>
                    </a:p>
                  </a:txBody>
                  <a:tcPr marL="91443" marR="91443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Quality</a:t>
                      </a:r>
                      <a:r>
                        <a:rPr lang="en-US" sz="20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 Assurance</a:t>
                      </a:r>
                      <a:endParaRPr lang="en-US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1443" marR="91443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45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Hazardous</a:t>
                      </a:r>
                      <a:r>
                        <a:rPr lang="en-US" sz="20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 Waste Control</a:t>
                      </a:r>
                      <a:endParaRPr lang="en-US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1443" marR="91443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Lab wide training for ESH</a:t>
                      </a:r>
                    </a:p>
                  </a:txBody>
                  <a:tcPr marL="91443" marR="91443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54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Industrial</a:t>
                      </a:r>
                      <a:r>
                        <a:rPr lang="en-US" sz="20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 Hygiene</a:t>
                      </a:r>
                      <a:endParaRPr lang="en-US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1443" marR="91443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Fire/Electrical</a:t>
                      </a:r>
                      <a:r>
                        <a:rPr lang="en-US" sz="20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 Safety</a:t>
                      </a:r>
                      <a:endParaRPr lang="en-US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1443" marR="91443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54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Construction Safety</a:t>
                      </a:r>
                    </a:p>
                  </a:txBody>
                  <a:tcPr marL="91443" marR="91443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ESH&amp;Q </a:t>
                      </a:r>
                      <a:r>
                        <a:rPr lang="en-US" sz="20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Communication</a:t>
                      </a:r>
                      <a:endParaRPr lang="en-US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1443" marR="91443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54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Medical Surveillance</a:t>
                      </a:r>
                    </a:p>
                  </a:txBody>
                  <a:tcPr marL="91443" marR="91443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Support for Projects</a:t>
                      </a:r>
                    </a:p>
                  </a:txBody>
                  <a:tcPr marL="91443" marR="91443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4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Fire Department</a:t>
                      </a:r>
                    </a:p>
                  </a:txBody>
                  <a:tcPr marL="91443" marR="91443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Security Department</a:t>
                      </a:r>
                    </a:p>
                  </a:txBody>
                  <a:tcPr marL="91443" marR="91443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54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Communications Center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Support</a:t>
                      </a:r>
                      <a:r>
                        <a:rPr lang="en-US" sz="20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 for D/S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en-US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1443" marR="91443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Emergency Planning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en-US" sz="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Radiation</a:t>
                      </a:r>
                      <a:r>
                        <a:rPr lang="en-US" sz="20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 Protection/Instrumentation/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20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    Accelerator Operations</a:t>
                      </a:r>
                      <a:endParaRPr lang="en-US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1443" marR="91443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548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43" marR="9144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43" marR="91443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AF87B-636F-4601-BF9F-5A41CC3A76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1308125" y="6464806"/>
            <a:ext cx="6260399" cy="242873"/>
          </a:xfrm>
          <a:prstGeom prst="rect">
            <a:avLst/>
          </a:prstGeom>
        </p:spPr>
        <p:txBody>
          <a:bodyPr/>
          <a:lstStyle/>
          <a:p>
            <a:pPr marL="11397"/>
            <a:r>
              <a:rPr lang="en-US" sz="1200">
                <a:latin typeface="Helvetica" pitchFamily="34" charset="0"/>
              </a:rPr>
              <a:t>Martha Michels | NLDC ESH Director's Workshop</a:t>
            </a:r>
            <a:endParaRPr lang="en-US" sz="1200" dirty="0">
              <a:latin typeface="Helvetica" pitchFamily="34" charset="0"/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429419" y="6504213"/>
            <a:ext cx="675368" cy="241300"/>
          </a:xfrm>
        </p:spPr>
        <p:txBody>
          <a:bodyPr/>
          <a:lstStyle/>
          <a:p>
            <a:r>
              <a:rPr lang="en-US"/>
              <a:t>4/26/2017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1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208130"/>
              </p:ext>
            </p:extLst>
          </p:nvPr>
        </p:nvGraphicFramePr>
        <p:xfrm>
          <a:off x="0" y="493007"/>
          <a:ext cx="8773610" cy="617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228600" y="103189"/>
            <a:ext cx="8686800" cy="4588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124" charset="0"/>
              </a:rPr>
              <a:t>Contractual Requirements</a:t>
            </a:r>
            <a:endParaRPr lang="en-US" dirty="0">
              <a:latin typeface="Helvetica" charset="0"/>
            </a:endParaRP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52DD132-9083-4F52-8391-B77E25E0947C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</a:t>
            </a:fld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7260220" y="317581"/>
            <a:ext cx="1608881" cy="1138659"/>
          </a:xfrm>
          <a:prstGeom prst="borderCallout1">
            <a:avLst>
              <a:gd name="adj1" fmla="val 52295"/>
              <a:gd name="adj2" fmla="val -1139"/>
              <a:gd name="adj3" fmla="val 159260"/>
              <a:gd name="adj4" fmla="val -3833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22% belongs to ESH&amp;Q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1308125" y="6464806"/>
            <a:ext cx="6260399" cy="242873"/>
          </a:xfrm>
          <a:prstGeom prst="rect">
            <a:avLst/>
          </a:prstGeom>
        </p:spPr>
        <p:txBody>
          <a:bodyPr/>
          <a:lstStyle/>
          <a:p>
            <a:pPr marL="11397"/>
            <a:r>
              <a:rPr lang="en-US" sz="1200">
                <a:latin typeface="Helvetica" pitchFamily="34" charset="0"/>
              </a:rPr>
              <a:t>Martha Michels | NLDC ESH Director's Workshop</a:t>
            </a:r>
            <a:endParaRPr lang="en-US" sz="1200" dirty="0">
              <a:latin typeface="Helvetica" pitchFamily="34" charset="0"/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429419" y="6504213"/>
            <a:ext cx="675368" cy="241300"/>
          </a:xfrm>
        </p:spPr>
        <p:txBody>
          <a:bodyPr/>
          <a:lstStyle/>
          <a:p>
            <a:r>
              <a:rPr lang="en-US"/>
              <a:t>4/26/2017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344" y="167109"/>
            <a:ext cx="8672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C97"/>
                </a:solidFill>
                <a:latin typeface="Helvetica" pitchFamily="34" charset="0"/>
              </a:rPr>
              <a:t>ESH&amp;Q has evolved at Fermilab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4/26/2017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397"/>
            <a:r>
              <a:rPr lang="en-US" sz="1200">
                <a:latin typeface="Helvetica" pitchFamily="34" charset="0"/>
              </a:rPr>
              <a:t>Martha Michels | NLDC ESH Director's Workshop</a:t>
            </a:r>
            <a:endParaRPr lang="en-US" sz="1200" dirty="0">
              <a:latin typeface="Helvetic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922975"/>
            <a:ext cx="8675176" cy="4941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97" marR="294042">
              <a:lnSpc>
                <a:spcPct val="100800"/>
              </a:lnSpc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To start, we set goals to help us move forward:</a:t>
            </a:r>
          </a:p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Clear roles and responsibilities (for ESHQ staff)</a:t>
            </a:r>
          </a:p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Consistent implementation of processes and policies</a:t>
            </a:r>
          </a:p>
          <a:p>
            <a:pPr marL="811497" marR="294042" lvl="1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i="1" spc="-18" dirty="0">
                <a:latin typeface="Helvetica" pitchFamily="34" charset="0"/>
                <a:cs typeface="Century Gothic"/>
              </a:rPr>
              <a:t>Stop doing things that don’t add value</a:t>
            </a:r>
            <a:endParaRPr lang="en-US" spc="-18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Efficient use of resources</a:t>
            </a:r>
          </a:p>
          <a:p>
            <a:pPr marL="811497" marR="294042" lvl="1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i="1" spc="-18" dirty="0">
                <a:latin typeface="Helvetica" pitchFamily="34" charset="0"/>
                <a:cs typeface="Century Gothic"/>
              </a:rPr>
              <a:t>Look for ways to use technology to reduce work</a:t>
            </a:r>
            <a:endParaRPr lang="en-US" spc="-18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Sustainable programs that make sense</a:t>
            </a:r>
          </a:p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Depth in qualifications and expertise</a:t>
            </a:r>
          </a:p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Clear succession plans for key roles</a:t>
            </a:r>
          </a:p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endParaRPr lang="en-US" spc="-18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11397" marR="294042">
              <a:lnSpc>
                <a:spcPct val="100800"/>
              </a:lnSpc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These goals = lower costs and better programs</a:t>
            </a:r>
          </a:p>
          <a:p>
            <a:pPr marL="11397" marR="294042">
              <a:lnSpc>
                <a:spcPct val="100800"/>
              </a:lnSpc>
            </a:pPr>
            <a:endParaRPr lang="en-US" spc="-18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11397" marR="294042">
              <a:lnSpc>
                <a:spcPct val="100800"/>
              </a:lnSpc>
            </a:pPr>
            <a:endParaRPr lang="en-US" spc="-18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699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575" y="252115"/>
            <a:ext cx="831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C97"/>
                </a:solidFill>
                <a:latin typeface="Helvetica" pitchFamily="34" charset="0"/>
              </a:rPr>
              <a:t>ESH&amp;Q at Fermilab – some history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4/26/2017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397"/>
            <a:r>
              <a:rPr lang="en-US" sz="1200">
                <a:latin typeface="Helvetica" pitchFamily="34" charset="0"/>
              </a:rPr>
              <a:t>Martha Michels | NLDC ESH Director's Workshop</a:t>
            </a:r>
            <a:endParaRPr lang="en-US" sz="1200" dirty="0">
              <a:latin typeface="Helvetic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922975"/>
            <a:ext cx="86751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Started with a small central organization and several field orgs embedded in the divisions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171450" indent="-171450">
              <a:spcBef>
                <a:spcPts val="45"/>
              </a:spcBef>
              <a:buFont typeface="Arial" pitchFamily="34" charset="0"/>
              <a:buChar char="•"/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Times New Roman"/>
            </a:endParaRPr>
          </a:p>
          <a:p>
            <a:pPr marL="354297" marR="4559" indent="-342900">
              <a:lnSpc>
                <a:spcPct val="102499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This worked during the </a:t>
            </a:r>
            <a:r>
              <a:rPr lang="en-US" spc="-18" dirty="0" err="1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Tevatron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era but led to inconsistent expectations and inconsistent approaches to program implementation</a:t>
            </a:r>
          </a:p>
          <a:p>
            <a:pPr marL="354297" marR="4559" indent="-342900">
              <a:lnSpc>
                <a:spcPct val="102499"/>
              </a:lnSpc>
              <a:buFont typeface="Arial" pitchFamily="34" charset="0"/>
              <a:buChar char="•"/>
            </a:pPr>
            <a:endParaRPr lang="en-US" sz="1200" spc="-18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354297" marR="4559" indent="-342900">
              <a:lnSpc>
                <a:spcPct val="102499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There was also confusion about who had the authority for ESH at the laboratory</a:t>
            </a:r>
            <a:endParaRPr lang="en-US" spc="-4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354297" marR="4559" indent="-342900">
              <a:lnSpc>
                <a:spcPct val="102499"/>
              </a:lnSpc>
              <a:buFont typeface="Arial" pitchFamily="34" charset="0"/>
              <a:buChar char="•"/>
            </a:pPr>
            <a:endParaRPr lang="en-US" sz="1200" spc="-4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354297" marR="4559" indent="-342900">
              <a:lnSpc>
                <a:spcPct val="102499"/>
              </a:lnSpc>
              <a:buFont typeface="Arial" pitchFamily="34" charset="0"/>
              <a:buChar char="•"/>
            </a:pP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May - July 2015 – Chief Safety Officer position created and we largely centralized but kept some deployed in the divisions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</a:p>
          <a:p>
            <a:pPr marL="354297" marR="4559" indent="-342900">
              <a:lnSpc>
                <a:spcPct val="102499"/>
              </a:lnSpc>
              <a:buFont typeface="Arial" pitchFamily="34" charset="0"/>
              <a:buChar char="•"/>
            </a:pPr>
            <a:endParaRPr lang="en-US" sz="1200" spc="-9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354297" marR="4559" indent="-342900">
              <a:lnSpc>
                <a:spcPct val="102499"/>
              </a:lnSpc>
              <a:buFont typeface="Arial" pitchFamily="34" charset="0"/>
              <a:buChar char="•"/>
            </a:pP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June 2016 we’re moving to complete centralization with matrixed support to the divisions and projects</a:t>
            </a:r>
          </a:p>
        </p:txBody>
      </p:sp>
    </p:spTree>
    <p:extLst>
      <p:ext uri="{BB962C8B-B14F-4D97-AF65-F5344CB8AC3E}">
        <p14:creationId xmlns:p14="http://schemas.microsoft.com/office/powerpoint/2010/main" val="280603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1406" y="1739682"/>
            <a:ext cx="1771650" cy="890651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823" b="1" u="sng" dirty="0">
                <a:solidFill>
                  <a:schemeClr val="accent6">
                    <a:lumMod val="50000"/>
                  </a:schemeClr>
                </a:solidFill>
              </a:rPr>
              <a:t>Office of the Chief Safety Officer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Chief Safety Officer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Deputy Chief Safety Officer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Associate Head for Direct Support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Associate Head for Operations Support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Senior Radiation Safety Office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6023" y="2294215"/>
            <a:ext cx="1086525" cy="241912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Administrative Support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5363" y="3484584"/>
            <a:ext cx="1086525" cy="319485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Quality Assurance/Training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Manager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176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2844" y="4387811"/>
            <a:ext cx="1077630" cy="665501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Environmental Protection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 Bridget Scerini, Manager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EPG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Hazard Control Technology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70080" y="4291312"/>
            <a:ext cx="1158177" cy="948457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Security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Security Chief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u="sng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u="sng" dirty="0">
                <a:solidFill>
                  <a:schemeClr val="accent6">
                    <a:lumMod val="50000"/>
                  </a:schemeClr>
                </a:solidFill>
              </a:rPr>
              <a:t>Security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u="sng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u="sng" dirty="0">
                <a:solidFill>
                  <a:schemeClr val="accent6">
                    <a:lumMod val="50000"/>
                  </a:schemeClr>
                </a:solidFill>
              </a:rPr>
              <a:t>Communication Center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u="sng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u="sng" dirty="0">
                <a:solidFill>
                  <a:schemeClr val="accent6">
                    <a:lumMod val="50000"/>
                  </a:schemeClr>
                </a:solidFill>
              </a:rPr>
              <a:t>Protective Force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36873" y="3492620"/>
            <a:ext cx="1229899" cy="886551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 Safety and Health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Mike Bonkalski, Manager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u="sng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Occupational Safety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 Industrial Hygiene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Construction Safety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88709" y="4291311"/>
            <a:ext cx="1141944" cy="320929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Fire Department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Fire Chief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92513" y="3484584"/>
            <a:ext cx="1027859" cy="319485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431" rIns="42862" bIns="21431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Emergency Management/</a:t>
            </a:r>
          </a:p>
          <a:p>
            <a:pPr algn="ctr"/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Fire Protection</a:t>
            </a:r>
          </a:p>
          <a:p>
            <a:pPr algn="ctr"/>
            <a:endParaRPr lang="en-US" sz="647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29628" y="4642736"/>
            <a:ext cx="1229899" cy="410576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431" rIns="42862" bIns="21431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u="sng" dirty="0">
                <a:solidFill>
                  <a:schemeClr val="accent6">
                    <a:lumMod val="50000"/>
                  </a:schemeClr>
                </a:solidFill>
              </a:rPr>
              <a:t>Occupational Medicine Office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Operated by: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U.S. HealthWorks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stCxn id="12" idx="2"/>
            <a:endCxn id="33" idx="0"/>
          </p:cNvCxnSpPr>
          <p:nvPr/>
        </p:nvCxnSpPr>
        <p:spPr>
          <a:xfrm flipH="1">
            <a:off x="8444578" y="4379171"/>
            <a:ext cx="7245" cy="26356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690604" y="3502103"/>
            <a:ext cx="1179159" cy="1110137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6894" rIns="53788" bIns="26894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     Radiation Physics Science</a:t>
            </a: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Manager</a:t>
            </a: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Radionuclide Analysis Team</a:t>
            </a:r>
          </a:p>
          <a:p>
            <a:pPr algn="ctr"/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Shielding Assessment</a:t>
            </a:r>
          </a:p>
          <a:p>
            <a:pPr algn="ctr"/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82285" y="3497628"/>
            <a:ext cx="1185606" cy="1114612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6894" rIns="53788" bIns="26894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     Radiation Physics Engineering</a:t>
            </a: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Manager   </a:t>
            </a: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647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Radiation Safety Officers</a:t>
            </a: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Rad Control Technicians</a:t>
            </a:r>
          </a:p>
          <a:p>
            <a:pPr algn="ctr"/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Instrumentation  Team</a:t>
            </a:r>
          </a:p>
          <a:p>
            <a:pPr algn="ctr"/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Interlocks</a:t>
            </a:r>
          </a:p>
          <a:p>
            <a:pPr algn="ctr"/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588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588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4150" y="3502103"/>
            <a:ext cx="1185606" cy="702546"/>
          </a:xfrm>
          <a:prstGeom prst="rect">
            <a:avLst/>
          </a:prstGeom>
          <a:noFill/>
          <a:ln w="63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D/S/P Direct Support </a:t>
            </a:r>
          </a:p>
          <a:p>
            <a:pPr algn="ctr"/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Manager</a:t>
            </a:r>
          </a:p>
          <a:p>
            <a:pPr algn="ctr"/>
            <a:endParaRPr lang="en-US" sz="647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Division Safety Officers</a:t>
            </a:r>
          </a:p>
          <a:p>
            <a:pPr algn="ctr"/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600" dirty="0">
                <a:solidFill>
                  <a:schemeClr val="accent6">
                    <a:lumMod val="50000"/>
                  </a:schemeClr>
                </a:solidFill>
              </a:rPr>
              <a:t>Project Safety Support</a:t>
            </a:r>
          </a:p>
          <a:p>
            <a:pPr algn="ctr"/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60" name="Elbow Connector 59"/>
          <p:cNvCxnSpPr/>
          <p:nvPr/>
        </p:nvCxnSpPr>
        <p:spPr>
          <a:xfrm flipV="1">
            <a:off x="3967231" y="2403355"/>
            <a:ext cx="1368791" cy="583713"/>
          </a:xfrm>
          <a:prstGeom prst="bentConnector3">
            <a:avLst>
              <a:gd name="adj1" fmla="val 79593"/>
            </a:avLst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37" idx="0"/>
          </p:cNvCxnSpPr>
          <p:nvPr/>
        </p:nvCxnSpPr>
        <p:spPr>
          <a:xfrm>
            <a:off x="3280183" y="3268405"/>
            <a:ext cx="1" cy="233698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975087" y="3263929"/>
            <a:ext cx="1" cy="233698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157387" y="3259646"/>
            <a:ext cx="1" cy="233698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30" idx="2"/>
            <a:endCxn id="13" idx="0"/>
          </p:cNvCxnSpPr>
          <p:nvPr/>
        </p:nvCxnSpPr>
        <p:spPr>
          <a:xfrm rot="5400000">
            <a:off x="4639442" y="3724309"/>
            <a:ext cx="487242" cy="646762"/>
          </a:xfrm>
          <a:prstGeom prst="bentConnector3">
            <a:avLst/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30" idx="2"/>
            <a:endCxn id="11" idx="0"/>
          </p:cNvCxnSpPr>
          <p:nvPr/>
        </p:nvCxnSpPr>
        <p:spPr>
          <a:xfrm rot="16200000" flipH="1">
            <a:off x="5284185" y="3726327"/>
            <a:ext cx="487243" cy="642726"/>
          </a:xfrm>
          <a:prstGeom prst="bentConnector3">
            <a:avLst/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0" idx="0"/>
          </p:cNvCxnSpPr>
          <p:nvPr/>
        </p:nvCxnSpPr>
        <p:spPr>
          <a:xfrm flipH="1">
            <a:off x="5206443" y="3259646"/>
            <a:ext cx="375" cy="224938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10" idx="0"/>
          </p:cNvCxnSpPr>
          <p:nvPr/>
        </p:nvCxnSpPr>
        <p:spPr>
          <a:xfrm rot="16200000" flipH="1">
            <a:off x="6233735" y="3409887"/>
            <a:ext cx="1116156" cy="839691"/>
          </a:xfrm>
          <a:prstGeom prst="bentConnector3">
            <a:avLst>
              <a:gd name="adj1" fmla="val 76773"/>
            </a:avLst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2"/>
          </p:cNvCxnSpPr>
          <p:nvPr/>
        </p:nvCxnSpPr>
        <p:spPr>
          <a:xfrm flipH="1">
            <a:off x="3967231" y="2630333"/>
            <a:ext cx="1" cy="626381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75205" y="3259252"/>
            <a:ext cx="7776617" cy="66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69991" y="3268404"/>
            <a:ext cx="1" cy="233698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455886" y="3245506"/>
            <a:ext cx="1" cy="233698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216281" y="253532"/>
            <a:ext cx="8686800" cy="64173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The ESH&amp;Q Organization – effective June 1</a:t>
            </a:r>
            <a:r>
              <a:rPr lang="en-US" sz="2800" baseline="30000" dirty="0"/>
              <a:t>st</a:t>
            </a:r>
            <a:r>
              <a:rPr lang="en-US" sz="2800" dirty="0"/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2859437" y="1464588"/>
            <a:ext cx="2271216" cy="14335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5424" y="2708126"/>
            <a:ext cx="3780260" cy="271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967231" y="2712736"/>
            <a:ext cx="5126782" cy="271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3471" y="4014061"/>
            <a:ext cx="843643" cy="182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976" y="1605536"/>
            <a:ext cx="1658318" cy="7809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Here we have direct support for each division, section and project </a:t>
            </a:r>
          </a:p>
        </p:txBody>
      </p:sp>
      <p:cxnSp>
        <p:nvCxnSpPr>
          <p:cNvPr id="14" name="Straight Arrow Connector 13"/>
          <p:cNvCxnSpPr>
            <a:stCxn id="5" idx="2"/>
          </p:cNvCxnSpPr>
          <p:nvPr/>
        </p:nvCxnSpPr>
        <p:spPr>
          <a:xfrm flipH="1">
            <a:off x="789483" y="2386481"/>
            <a:ext cx="300652" cy="11858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4/26/2017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Martha Michels | NLDC ESH Director's Workshop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457636" y="3325490"/>
            <a:ext cx="1324153" cy="637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7156027" y="2098411"/>
            <a:ext cx="300652" cy="11858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787692" y="1386628"/>
            <a:ext cx="1658318" cy="7809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Assessment arm of </a:t>
            </a:r>
            <a:r>
              <a:rPr lang="en-US" sz="1000">
                <a:solidFill>
                  <a:schemeClr val="accent6">
                    <a:lumMod val="50000"/>
                  </a:schemeClr>
                </a:solidFill>
              </a:rPr>
              <a:t>the organization</a:t>
            </a: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75087" y="1935891"/>
            <a:ext cx="850429" cy="203493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FFM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75088" y="2270936"/>
            <a:ext cx="850429" cy="200732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IT Support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9" name="Straight Connector 18"/>
          <p:cNvCxnSpPr>
            <a:endCxn id="46" idx="3"/>
          </p:cNvCxnSpPr>
          <p:nvPr/>
        </p:nvCxnSpPr>
        <p:spPr>
          <a:xfrm flipH="1" flipV="1">
            <a:off x="2825516" y="2037638"/>
            <a:ext cx="255890" cy="6545"/>
          </a:xfrm>
          <a:prstGeom prst="line">
            <a:avLst/>
          </a:prstGeom>
          <a:ln w="9525">
            <a:solidFill>
              <a:srgbClr val="404040"/>
            </a:solidFill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2834796" y="2380870"/>
            <a:ext cx="255890" cy="6545"/>
          </a:xfrm>
          <a:prstGeom prst="line">
            <a:avLst/>
          </a:prstGeom>
          <a:ln w="9525">
            <a:solidFill>
              <a:srgbClr val="404040"/>
            </a:solidFill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019362" y="5228863"/>
            <a:ext cx="850429" cy="203493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Wellness</a:t>
            </a: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8418054" y="5066379"/>
            <a:ext cx="0" cy="173390"/>
          </a:xfrm>
          <a:prstGeom prst="line">
            <a:avLst/>
          </a:prstGeom>
          <a:ln w="9525">
            <a:solidFill>
              <a:srgbClr val="404040"/>
            </a:solidFill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10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" grpId="0" animBg="1"/>
      <p:bldP spid="5" grpId="0" animBg="1"/>
      <p:bldP spid="41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250" y="1717482"/>
            <a:ext cx="8496300" cy="20514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2250" y="1041528"/>
            <a:ext cx="8675176" cy="520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97" marR="294042">
              <a:lnSpc>
                <a:spcPct val="100800"/>
              </a:lnSpc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Total FTEs (after reorg) = 137 – this includes service contractors</a:t>
            </a:r>
          </a:p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41%  	Fire Protection/Security/Emergency Response</a:t>
            </a:r>
          </a:p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25%  	Accelerator Operations Safety (rad protection, 						shielding, instrumentation, interlocks)</a:t>
            </a:r>
          </a:p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10%  	Direct support to divisions, sections and projects</a:t>
            </a:r>
          </a:p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7%  		Environmental programs/compliance (includes all 					hazardous waste handling)</a:t>
            </a:r>
          </a:p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7%  		Occupational Safety/Construction Safety/IH</a:t>
            </a:r>
          </a:p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5%		Quality Assurance/Training 	</a:t>
            </a:r>
          </a:p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3%  		Management and administration</a:t>
            </a:r>
          </a:p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2%  		Occupational Medicine</a:t>
            </a:r>
          </a:p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endParaRPr lang="en-US" sz="2200" spc="-18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Extensive crossover between the groups highlighted in blue</a:t>
            </a:r>
          </a:p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Many of us serve as SMEs to address risks – example, tritium at the laboratory</a:t>
            </a:r>
            <a:endParaRPr lang="en-US" sz="2200" spc="-9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175" y="158218"/>
            <a:ext cx="831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C97"/>
                </a:solidFill>
                <a:latin typeface="Helvetica" pitchFamily="34" charset="0"/>
              </a:rPr>
              <a:t>FTEs - how are we allocated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4/26/2017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397"/>
            <a:r>
              <a:rPr lang="en-US" sz="1200">
                <a:latin typeface="Helvetica" pitchFamily="34" charset="0"/>
              </a:rPr>
              <a:t>Martha Michels | NLDC ESH Director's Workshop</a:t>
            </a:r>
            <a:endParaRPr lang="en-US" sz="12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25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453" y="819612"/>
            <a:ext cx="8610600" cy="531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297" marR="294042" indent="-342900">
              <a:lnSpc>
                <a:spcPct val="100800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his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was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a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ural</a:t>
            </a:r>
            <a:r>
              <a:rPr lang="en-US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pr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gr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ess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n.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z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ing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cre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ed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 en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v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ir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 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w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here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mus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3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oo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k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g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g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pi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ac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wi</a:t>
            </a:r>
            <a:r>
              <a:rPr lang="en-US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spc="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i="1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ab’s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be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in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mi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d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171450" indent="-171450">
              <a:spcBef>
                <a:spcPts val="45"/>
              </a:spcBef>
              <a:buFont typeface="Arial" pitchFamily="34" charset="0"/>
              <a:buChar char="•"/>
            </a:pPr>
            <a:endParaRPr lang="en-US" sz="8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Times New Roman"/>
            </a:endParaRPr>
          </a:p>
          <a:p>
            <a:pPr marL="354297" marR="4559" indent="-342900">
              <a:lnSpc>
                <a:spcPct val="102499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Fermi Site Office was and continues to be very supportive of this change.  They are happy with the direction of the ES&amp;H program as demonstrated by recent PEMP scores.</a:t>
            </a:r>
          </a:p>
          <a:p>
            <a:pPr marL="354297" marR="4559" indent="-342900">
              <a:lnSpc>
                <a:spcPct val="102499"/>
              </a:lnSpc>
              <a:buFont typeface="Arial" pitchFamily="34" charset="0"/>
              <a:buChar char="•"/>
            </a:pPr>
            <a:endParaRPr lang="en-US" sz="8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354297" marR="2191639" indent="-342900">
              <a:lnSpc>
                <a:spcPts val="2638"/>
              </a:lnSpc>
              <a:spcBef>
                <a:spcPts val="310"/>
              </a:spcBef>
              <a:buFont typeface="Arial" pitchFamily="34" charset="0"/>
              <a:buChar char="•"/>
            </a:pP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enef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pc="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d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peop</a:t>
            </a:r>
            <a:r>
              <a:rPr lang="en-US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in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pc="-3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d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e:</a:t>
            </a:r>
          </a:p>
          <a:p>
            <a:pPr marL="11397" marR="2191639">
              <a:lnSpc>
                <a:spcPts val="2638"/>
              </a:lnSpc>
              <a:spcBef>
                <a:spcPts val="310"/>
              </a:spcBef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1037125" indent="-205146">
              <a:lnSpc>
                <a:spcPts val="1014"/>
              </a:lnSpc>
              <a:buSzPct val="83333"/>
              <a:buFont typeface="Arial"/>
              <a:buChar char="–"/>
              <a:tabLst>
                <a:tab pos="1037695" algn="l"/>
              </a:tabLst>
            </a:pP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nsi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cy</a:t>
            </a:r>
          </a:p>
          <a:p>
            <a:pPr marL="1037125" indent="-205146">
              <a:spcBef>
                <a:spcPts val="18"/>
              </a:spcBef>
              <a:buSzPct val="83333"/>
              <a:buFont typeface="Arial"/>
              <a:buChar char="–"/>
              <a:tabLst>
                <a:tab pos="1037695" algn="l"/>
              </a:tabLst>
            </a:pP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gi</a:t>
            </a:r>
            <a:r>
              <a:rPr lang="en-US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y</a:t>
            </a:r>
          </a:p>
          <a:p>
            <a:pPr marL="1037125" indent="-205146">
              <a:spcBef>
                <a:spcPts val="31"/>
              </a:spcBef>
              <a:buSzPct val="83333"/>
              <a:buFont typeface="Arial"/>
              <a:buChar char="–"/>
              <a:tabLst>
                <a:tab pos="1037695" algn="l"/>
              </a:tabLs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ff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ien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y</a:t>
            </a:r>
          </a:p>
          <a:p>
            <a:pPr marL="1037125" indent="-205146">
              <a:spcBef>
                <a:spcPts val="31"/>
              </a:spcBef>
              <a:buSzPct val="83333"/>
              <a:buFont typeface="Arial"/>
              <a:buChar char="–"/>
              <a:tabLst>
                <a:tab pos="1037695" algn="l"/>
              </a:tabLst>
            </a:pP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y</a:t>
            </a:r>
          </a:p>
          <a:p>
            <a:pPr marL="1037125" indent="-205146">
              <a:spcBef>
                <a:spcPts val="31"/>
              </a:spcBef>
              <a:buSzPct val="83333"/>
              <a:buFont typeface="Arial"/>
              <a:buChar char="–"/>
              <a:tabLst>
                <a:tab pos="1037695" algn="l"/>
              </a:tabLs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Fresh Perspective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575" y="252115"/>
            <a:ext cx="831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C97"/>
                </a:solidFill>
                <a:latin typeface="Helvetica" pitchFamily="34" charset="0"/>
              </a:rPr>
              <a:t>ESH&amp;Q at Fermilab – why did we evolve to this model?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4/26/2017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397"/>
            <a:r>
              <a:rPr lang="en-US" sz="1200">
                <a:latin typeface="Helvetica" pitchFamily="34" charset="0"/>
              </a:rPr>
              <a:t>Martha Michels | NLDC ESH Director's Workshop</a:t>
            </a:r>
            <a:endParaRPr lang="en-US" sz="12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5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250" y="280520"/>
            <a:ext cx="8724900" cy="569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97">
              <a:spcBef>
                <a:spcPts val="22"/>
              </a:spcBef>
            </a:pPr>
            <a:r>
              <a:rPr lang="en-US" i="1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i="1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nsi</a:t>
            </a:r>
            <a:r>
              <a:rPr lang="en-US" i="1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i="1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i="1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en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cy</a:t>
            </a:r>
            <a:endParaRPr lang="en-US" i="1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Times New Roman"/>
            </a:endParaRPr>
          </a:p>
          <a:p>
            <a:pPr marL="421688" indent="-205146">
              <a:buFont typeface="Arial"/>
              <a:buChar char="–"/>
              <a:tabLst>
                <a:tab pos="422257" algn="l"/>
              </a:tabLst>
            </a:pP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In the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of 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po</a:t>
            </a:r>
            <a:r>
              <a:rPr lang="en-US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ies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/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pr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s/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pro</a:t>
            </a:r>
            <a:r>
              <a:rPr lang="en-US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</a:p>
          <a:p>
            <a:pPr marL="421688" marR="42739" indent="-205146">
              <a:lnSpc>
                <a:spcPct val="102099"/>
              </a:lnSpc>
              <a:spcBef>
                <a:spcPts val="4"/>
              </a:spcBef>
              <a:buFont typeface="Arial"/>
              <a:buChar char="–"/>
              <a:tabLst>
                <a:tab pos="422257" algn="l"/>
              </a:tabLst>
            </a:pP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v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ent</a:t>
            </a:r>
            <a:r>
              <a:rPr lang="en-US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of new 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po</a:t>
            </a:r>
            <a:r>
              <a:rPr lang="en-US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now as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a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eam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w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en</a:t>
            </a:r>
            <a:r>
              <a:rPr lang="en-US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gui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d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y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Division/Section/Project </a:t>
            </a:r>
          </a:p>
          <a:p>
            <a:pPr marL="421688" marR="183491" indent="-205146">
              <a:lnSpc>
                <a:spcPct val="102099"/>
              </a:lnSpc>
              <a:spcBef>
                <a:spcPts val="4"/>
              </a:spcBef>
              <a:buFont typeface="Arial"/>
              <a:buChar char="–"/>
              <a:tabLst>
                <a:tab pos="422257" algn="l"/>
              </a:tabLst>
            </a:pP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Previously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,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here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wa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 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en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ugh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of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 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ap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proach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.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 E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fi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d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unit</a:t>
            </a:r>
            <a:r>
              <a:rPr lang="en-US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tended to </a:t>
            </a:r>
            <a:r>
              <a:rPr lang="en-US" spc="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k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w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was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be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f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heir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/S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.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his led </a:t>
            </a:r>
            <a:r>
              <a:rPr lang="en-US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nc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nsi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i="1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expec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i="1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i="1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i="1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ns 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w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hic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af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fected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en</a:t>
            </a:r>
            <a:r>
              <a:rPr lang="en-US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pr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gr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am.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>
              <a:spcBef>
                <a:spcPts val="4"/>
              </a:spcBef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Times New Roman"/>
            </a:endParaRPr>
          </a:p>
          <a:p>
            <a:pPr marL="11397"/>
            <a:r>
              <a:rPr lang="en-US" i="1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i="1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gi</a:t>
            </a:r>
            <a:r>
              <a:rPr lang="en-US" i="1" spc="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i="1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i="1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y</a:t>
            </a:r>
            <a:endParaRPr lang="en-US" i="1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Times New Roman"/>
            </a:endParaRPr>
          </a:p>
          <a:p>
            <a:pPr marL="421688" marR="578967" indent="-205146">
              <a:lnSpc>
                <a:spcPct val="102699"/>
              </a:lnSpc>
              <a:buFont typeface="Arial"/>
              <a:buChar char="–"/>
              <a:tabLst>
                <a:tab pos="422257" algn="l"/>
              </a:tabLst>
            </a:pP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</a:t>
            </a:r>
            <a:r>
              <a:rPr lang="en-US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shi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res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urc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es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qui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k</a:t>
            </a:r>
            <a:r>
              <a:rPr lang="en-US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y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need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 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 </a:t>
            </a:r>
            <a:r>
              <a:rPr lang="en-US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je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,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d 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 </a:t>
            </a:r>
            <a:r>
              <a:rPr lang="en-US" spc="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(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.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.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u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Da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ko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)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421688" indent="-205146">
              <a:spcBef>
                <a:spcPts val="31"/>
              </a:spcBef>
              <a:buFont typeface="Arial"/>
              <a:buChar char="–"/>
              <a:tabLst>
                <a:tab pos="422257" algn="l"/>
              </a:tabLs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Le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ver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gi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sk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to fill 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g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 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 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expertise 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(i.e. ergonomics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)</a:t>
            </a:r>
          </a:p>
          <a:p>
            <a:pPr marL="421688" indent="-205146">
              <a:spcBef>
                <a:spcPts val="31"/>
              </a:spcBef>
              <a:buFont typeface="Arial"/>
              <a:buChar char="–"/>
              <a:tabLst>
                <a:tab pos="422257" algn="l"/>
              </a:tabLst>
            </a:pP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vi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d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es</a:t>
            </a:r>
            <a:r>
              <a:rPr lang="en-US" spc="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those resources without the issue 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</a:t>
            </a:r>
            <a:r>
              <a:rPr lang="en-US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“</a:t>
            </a:r>
            <a:r>
              <a:rPr lang="en-US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w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ho p</a:t>
            </a:r>
            <a:r>
              <a:rPr lang="en-US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”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421688" indent="-205146">
              <a:spcBef>
                <a:spcPts val="31"/>
              </a:spcBef>
              <a:buFont typeface="Arial"/>
              <a:buChar char="–"/>
              <a:tabLst>
                <a:tab pos="422257" algn="l"/>
              </a:tabLst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4/26/2017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397"/>
            <a:r>
              <a:rPr lang="en-US" sz="1200">
                <a:latin typeface="Helvetica" pitchFamily="34" charset="0"/>
              </a:rPr>
              <a:t>Martha Michels | NLDC ESH Director's Workshop</a:t>
            </a:r>
            <a:endParaRPr lang="en-US" sz="12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4042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5260a83-08c0-4921-92a3-cd56dcdbef58">-1917-88</_dlc_DocId>
    <_dlc_DocIdUrl xmlns="45260a83-08c0-4921-92a3-cd56dcdbef58">
      <Url>https://fermipoint.fnal.gov/organization/ocoo/ippm/specialactivities/FY2016FacOpsReview/_layouts/15/DocIdRedir.aspx?ID=-1917-88</Url>
      <Description>-1917-88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EC397C50B21240913FE070C34DAF99" ma:contentTypeVersion="1" ma:contentTypeDescription="Create a new document." ma:contentTypeScope="" ma:versionID="e2f5f9fd9fe05df7cd3116359b6507ce">
  <xsd:schema xmlns:xsd="http://www.w3.org/2001/XMLSchema" xmlns:xs="http://www.w3.org/2001/XMLSchema" xmlns:p="http://schemas.microsoft.com/office/2006/metadata/properties" xmlns:ns1="http://schemas.microsoft.com/sharepoint/v3" xmlns:ns2="45260a83-08c0-4921-92a3-cd56dcdbef58" targetNamespace="http://schemas.microsoft.com/office/2006/metadata/properties" ma:root="true" ma:fieldsID="dc9a600711541399c9eb8d5cca6fec40" ns1:_="" ns2:_="">
    <xsd:import namespace="http://schemas.microsoft.com/sharepoint/v3"/>
    <xsd:import namespace="45260a83-08c0-4921-92a3-cd56dcdbef5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9121901-B39B-4CF1-BE90-A0CFA7EF19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A7DA5A-61FE-49B6-84ED-95DE199B0058}">
  <ds:schemaRefs>
    <ds:schemaRef ds:uri="http://purl.org/dc/elements/1.1/"/>
    <ds:schemaRef ds:uri="http://schemas.microsoft.com/office/infopath/2007/PartnerControls"/>
    <ds:schemaRef ds:uri="45260a83-08c0-4921-92a3-cd56dcdbef58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30B261-62EA-4999-9868-C18246F77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260a83-08c0-4921-92a3-cd56dcdbef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4F41717-CD5E-4849-9BBB-17585FB7035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Fermilab_PPT_template</Template>
  <TotalTime>5813</TotalTime>
  <Words>1148</Words>
  <Application>Microsoft Office PowerPoint</Application>
  <PresentationFormat>On-screen Show (4:3)</PresentationFormat>
  <Paragraphs>256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Century Gothic</vt:lpstr>
      <vt:lpstr>Courier New</vt:lpstr>
      <vt:lpstr>Geneva</vt:lpstr>
      <vt:lpstr>Helvetica</vt:lpstr>
      <vt:lpstr>Times New Roman</vt:lpstr>
      <vt:lpstr>Wingdings</vt:lpstr>
      <vt:lpstr>Fermilab_PPT_090815</vt:lpstr>
      <vt:lpstr>PowerPoint Presentation</vt:lpstr>
      <vt:lpstr>ESH&amp;Q at FNAL – what’s included?</vt:lpstr>
      <vt:lpstr>Contractual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ESH&amp;Q at Fermilab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S. Tschirhart x4100,5708 08973N</dc:creator>
  <cp:lastModifiedBy>Martha E. Michels x3511 08971N</cp:lastModifiedBy>
  <cp:revision>371</cp:revision>
  <cp:lastPrinted>2014-01-20T19:40:21Z</cp:lastPrinted>
  <dcterms:created xsi:type="dcterms:W3CDTF">2016-02-18T02:06:43Z</dcterms:created>
  <dcterms:modified xsi:type="dcterms:W3CDTF">2017-04-06T20:53:44Z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0x01010095EC397C50B21240913FE070C34DAF99</vt:lpwstr>
  </property>
  <property fmtid="{D5CDD505-2E9C-101B-9397-08002B2CF9AE}" pid="3" name="_dlc_DocIdItemGuid">
    <vt:lpwstr>2c31a08d-d165-4620-b309-a8b7f9eaa231</vt:lpwstr>
  </property>
</Properties>
</file>