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82" r:id="rId5"/>
  </p:sldMasterIdLst>
  <p:notesMasterIdLst>
    <p:notesMasterId r:id="rId18"/>
  </p:notesMasterIdLst>
  <p:handoutMasterIdLst>
    <p:handoutMasterId r:id="rId19"/>
  </p:handoutMasterIdLst>
  <p:sldIdLst>
    <p:sldId id="294" r:id="rId6"/>
    <p:sldId id="400" r:id="rId7"/>
    <p:sldId id="384" r:id="rId8"/>
    <p:sldId id="399" r:id="rId9"/>
    <p:sldId id="385" r:id="rId10"/>
    <p:sldId id="389" r:id="rId11"/>
    <p:sldId id="395" r:id="rId12"/>
    <p:sldId id="398" r:id="rId13"/>
    <p:sldId id="383" r:id="rId14"/>
    <p:sldId id="401" r:id="rId15"/>
    <p:sldId id="396" r:id="rId16"/>
    <p:sldId id="394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S. Tschirhart x4100,5708 08973N" initials="RSTx0" lastIdx="0" clrIdx="0">
    <p:extLst>
      <p:ext uri="{19B8F6BF-5375-455C-9EA6-DF929625EA0E}">
        <p15:presenceInfo xmlns:p15="http://schemas.microsoft.com/office/powerpoint/2012/main" userId="S-1-5-21-1644491937-1202660629-839522115-32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000000"/>
    <a:srgbClr val="004C97"/>
    <a:srgbClr val="50504E"/>
    <a:srgbClr val="4E4E4E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660"/>
  </p:normalViewPr>
  <p:slideViewPr>
    <p:cSldViewPr snapToGrid="0" snapToObjects="1" showGuides="1">
      <p:cViewPr varScale="1">
        <p:scale>
          <a:sx n="122" d="100"/>
          <a:sy n="122" d="100"/>
        </p:scale>
        <p:origin x="1070" y="9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89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75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80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13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04/25/17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T.I. Meyer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04/25/17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T.I. Meyer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04/25/17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T.I. Meyer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04/25/17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T.I. Meyer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04/25/17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T.I. Meyer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04/25/17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T.I. Meyer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04/25/17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T.I. Meyer</a:t>
            </a: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7E52AE-BC4A-41AB-BF3F-03F35A6935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89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04/25/17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T.I. Meyer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4" r:id="rId8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sz="1800" dirty="0"/>
              <a:t>T.I. Meyer, Chief Operating Officer | </a:t>
            </a:r>
            <a:r>
              <a:rPr lang="en-US" sz="1800" dirty="0" err="1"/>
              <a:t>Fermilab</a:t>
            </a:r>
            <a:endParaRPr lang="en-US" sz="1800" i="1" dirty="0"/>
          </a:p>
          <a:p>
            <a:r>
              <a:rPr lang="pt-BR" sz="1800" dirty="0"/>
              <a:t>Meeting of the National Lab ESH Directors (are you uNLEaSHD?)</a:t>
            </a:r>
          </a:p>
          <a:p>
            <a:r>
              <a:rPr lang="en-US" sz="1800" dirty="0"/>
              <a:t>25 April 2017 </a:t>
            </a:r>
          </a:p>
          <a:p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pt-BR" sz="2800" dirty="0"/>
              <a:t>Welcome to Fermilab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An organization 50 years old that has been “too” successful…</a:t>
            </a:r>
          </a:p>
          <a:p>
            <a:pPr lvl="1"/>
            <a:r>
              <a:rPr lang="en-US" sz="2000" dirty="0"/>
              <a:t>…and isolated, insular, insulated, and…self-assured</a:t>
            </a:r>
          </a:p>
          <a:p>
            <a:endParaRPr lang="en-US" sz="2000" dirty="0"/>
          </a:p>
          <a:p>
            <a:r>
              <a:rPr lang="en-US" sz="2000" dirty="0"/>
              <a:t>Thousands of eager, untrained “newbies” each year</a:t>
            </a:r>
          </a:p>
          <a:p>
            <a:r>
              <a:rPr lang="en-US" sz="2000" dirty="0"/>
              <a:t>Ten square miles of “anything can happen”</a:t>
            </a:r>
          </a:p>
          <a:p>
            <a:r>
              <a:rPr lang="en-US" sz="2000" dirty="0"/>
              <a:t>Organizational structure and organizational change</a:t>
            </a:r>
          </a:p>
          <a:p>
            <a:pPr lvl="1"/>
            <a:r>
              <a:rPr lang="en-US" sz="2000" dirty="0"/>
              <a:t>Fresh eyes, career development, professional peer support</a:t>
            </a:r>
          </a:p>
          <a:p>
            <a:pPr lvl="1"/>
            <a:r>
              <a:rPr lang="en-US" sz="2000" dirty="0"/>
              <a:t>Maintaining the culture of “healthy, respectful” questioning</a:t>
            </a:r>
          </a:p>
          <a:p>
            <a:r>
              <a:rPr lang="en-US" sz="2000" dirty="0"/>
              <a:t>Who ordered that?!</a:t>
            </a:r>
          </a:p>
          <a:p>
            <a:pPr lvl="1"/>
            <a:r>
              <a:rPr lang="en-US" sz="2000" dirty="0"/>
              <a:t>Proton beams that make neutrinos also make tritium</a:t>
            </a:r>
          </a:p>
          <a:p>
            <a:r>
              <a:rPr lang="en-US" sz="2000" dirty="0"/>
              <a:t>Internalizing other people’s experiences</a:t>
            </a:r>
          </a:p>
          <a:p>
            <a:pPr lvl="1"/>
            <a:r>
              <a:rPr lang="en-US" sz="2000" dirty="0"/>
              <a:t>DOE/AU didn’t believe “Everyone learns from each other’s mistakes, so we will contribute more errors than anyone for the good of the whole”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struggle with?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04/25/17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31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We take all particles seriously…</a:t>
            </a:r>
          </a:p>
          <a:p>
            <a:pPr lvl="1"/>
            <a:r>
              <a:rPr lang="en-US" dirty="0"/>
              <a:t>…and we take safety seriously</a:t>
            </a:r>
          </a:p>
          <a:p>
            <a:endParaRPr lang="en-US" dirty="0"/>
          </a:p>
          <a:p>
            <a:r>
              <a:rPr lang="en-US" dirty="0"/>
              <a:t>In fact, part of what makes DOE the DOE is…</a:t>
            </a:r>
          </a:p>
          <a:p>
            <a:pPr lvl="1"/>
            <a:r>
              <a:rPr lang="en-US" dirty="0"/>
              <a:t>The willingness to do nearly impossible research and innovation in ways that are even safer than conventional work</a:t>
            </a:r>
          </a:p>
          <a:p>
            <a:pPr lvl="1"/>
            <a:r>
              <a:rPr lang="en-US" dirty="0"/>
              <a:t>That’s where you come in…leaders in this effort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…and if you see something, please say something!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04/25/17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741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71" y="971550"/>
            <a:ext cx="7579570" cy="50593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the Frontier!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04/25/17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32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…there is no new news about the news</a:t>
            </a:r>
          </a:p>
          <a:p>
            <a:endParaRPr lang="en-US" dirty="0"/>
          </a:p>
          <a:p>
            <a:r>
              <a:rPr lang="en-US" dirty="0"/>
              <a:t>In spite of everything, Earth will keep going around the Sun</a:t>
            </a:r>
          </a:p>
          <a:p>
            <a:pPr lvl="1"/>
            <a:r>
              <a:rPr lang="en-US" dirty="0"/>
              <a:t>DOE will continue; the labs will continue.</a:t>
            </a:r>
          </a:p>
          <a:p>
            <a:pPr lvl="1"/>
            <a:r>
              <a:rPr lang="en-US" dirty="0"/>
              <a:t>And $4.xB is still “a whole </a:t>
            </a:r>
            <a:r>
              <a:rPr lang="en-US" dirty="0" err="1"/>
              <a:t>lotta</a:t>
            </a:r>
            <a:r>
              <a:rPr lang="en-US" dirty="0"/>
              <a:t> money”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interrupt this broadcast…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04/25/17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35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 proposition for American taxpayers</a:t>
            </a:r>
          </a:p>
          <a:p>
            <a:pPr lvl="1"/>
            <a:r>
              <a:rPr lang="en-US" dirty="0"/>
              <a:t>Investment in scientific research yields</a:t>
            </a:r>
          </a:p>
          <a:p>
            <a:pPr lvl="1"/>
            <a:r>
              <a:rPr lang="en-US" dirty="0"/>
              <a:t>…discoveries</a:t>
            </a:r>
          </a:p>
          <a:p>
            <a:pPr lvl="1"/>
            <a:r>
              <a:rPr lang="en-US" dirty="0"/>
              <a:t>…inspiration and training for the next generation</a:t>
            </a:r>
          </a:p>
          <a:p>
            <a:pPr lvl="1"/>
            <a:r>
              <a:rPr lang="en-US" dirty="0"/>
              <a:t>…breakthroughs in technology that drive economic growth</a:t>
            </a:r>
          </a:p>
          <a:p>
            <a:endParaRPr lang="en-US" dirty="0"/>
          </a:p>
          <a:p>
            <a:r>
              <a:rPr lang="en-US" dirty="0"/>
              <a:t>These things don’t happen by themselves and they won’t happen in corporate America</a:t>
            </a:r>
          </a:p>
          <a:p>
            <a:endParaRPr lang="en-US" dirty="0"/>
          </a:p>
          <a:p>
            <a:r>
              <a:rPr lang="en-US" dirty="0"/>
              <a:t>Fermilab is a national laboratory to conduct research and deliver value in these three areas…focusing on the science of particle physics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here?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04/25/17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885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Divine inspiration</a:t>
            </a:r>
          </a:p>
          <a:p>
            <a:pPr lvl="1"/>
            <a:r>
              <a:rPr lang="en-US" dirty="0"/>
              <a:t>“Martha, Martha,” the Lord answered, “you are worried and upset about many things, but few things are needed—or indeed only one.”  [Luke 10:41]</a:t>
            </a:r>
            <a:endParaRPr lang="en-US" dirty="0"/>
          </a:p>
          <a:p>
            <a:endParaRPr lang="en-US" dirty="0"/>
          </a:p>
          <a:p>
            <a:r>
              <a:rPr lang="en-US" dirty="0"/>
              <a:t>Our shared intention: Have people leave work each day happier, healthier, and (more w)</a:t>
            </a:r>
            <a:r>
              <a:rPr lang="en-US" dirty="0" err="1"/>
              <a:t>holesome</a:t>
            </a:r>
            <a:r>
              <a:rPr lang="en-US" dirty="0"/>
              <a:t> than they came</a:t>
            </a:r>
          </a:p>
          <a:p>
            <a:endParaRPr lang="en-US" dirty="0"/>
          </a:p>
          <a:p>
            <a:r>
              <a:rPr lang="en-US" dirty="0"/>
              <a:t>The safest (silly) workplace is the one that does no work…</a:t>
            </a:r>
          </a:p>
          <a:p>
            <a:pPr lvl="1"/>
            <a:r>
              <a:rPr lang="en-US" dirty="0"/>
              <a:t>Each lab must make progress and we must do it safely</a:t>
            </a:r>
          </a:p>
          <a:p>
            <a:endParaRPr lang="en-US" dirty="0"/>
          </a:p>
          <a:p>
            <a:r>
              <a:rPr lang="en-US" dirty="0"/>
              <a:t>Together, we are stronger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YOU here?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04/25/17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1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1" y="971550"/>
            <a:ext cx="4683620" cy="5532663"/>
          </a:xfrm>
        </p:spPr>
        <p:txBody>
          <a:bodyPr/>
          <a:lstStyle/>
          <a:p>
            <a:r>
              <a:rPr lang="en-US" sz="2000" dirty="0"/>
              <a:t>Fermilab is America’s particle physics and accelerator laboratory.</a:t>
            </a:r>
          </a:p>
          <a:p>
            <a:pPr lvl="1"/>
            <a:r>
              <a:rPr lang="en-US" sz="1800" dirty="0"/>
              <a:t>Our vision is to engage the mysteries of matter, energy, space and time for the benefit of all</a:t>
            </a:r>
          </a:p>
          <a:p>
            <a:pPr lvl="1"/>
            <a:r>
              <a:rPr lang="en-US" sz="1800" dirty="0"/>
              <a:t>We do science that matters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r>
              <a:rPr lang="en-US" sz="2000" dirty="0"/>
              <a:t>One of the few remaining “single-purpose” laboratories</a:t>
            </a:r>
          </a:p>
          <a:p>
            <a:pPr lvl="1"/>
            <a:r>
              <a:rPr lang="en-US" sz="1800" dirty="0"/>
              <a:t>We are 50% of the DOE/HEP budget</a:t>
            </a:r>
          </a:p>
          <a:p>
            <a:pPr lvl="1"/>
            <a:r>
              <a:rPr lang="en-US" sz="1800" dirty="0"/>
              <a:t>$400M/</a:t>
            </a:r>
            <a:r>
              <a:rPr lang="en-US" sz="1800" dirty="0" err="1"/>
              <a:t>yr</a:t>
            </a:r>
            <a:r>
              <a:rPr lang="en-US" sz="1800" dirty="0"/>
              <a:t>, 1850 staff, 10 </a:t>
            </a:r>
            <a:r>
              <a:rPr lang="en-US" sz="1800" dirty="0" err="1"/>
              <a:t>sq</a:t>
            </a:r>
            <a:r>
              <a:rPr lang="en-US" sz="1800" dirty="0"/>
              <a:t> mi site</a:t>
            </a:r>
          </a:p>
          <a:p>
            <a:pPr lvl="1"/>
            <a:endParaRPr lang="en-US" sz="1800" dirty="0"/>
          </a:p>
          <a:p>
            <a:r>
              <a:rPr lang="en-US" sz="2000" dirty="0"/>
              <a:t>Presently part of the “evolutionary contract model” pilot</a:t>
            </a:r>
          </a:p>
          <a:p>
            <a:pPr lvl="1"/>
            <a:endParaRPr lang="en-US" sz="1800" dirty="0"/>
          </a:p>
          <a:p>
            <a:endParaRPr lang="en-US" sz="2000" dirty="0"/>
          </a:p>
          <a:p>
            <a:pPr lvl="4"/>
            <a:endParaRPr lang="en-US" sz="16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Fermilab?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04/25/17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5997" b="2292"/>
          <a:stretch/>
        </p:blipFill>
        <p:spPr>
          <a:xfrm>
            <a:off x="5258431" y="251752"/>
            <a:ext cx="3310759" cy="22013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21" b="5832"/>
          <a:stretch/>
        </p:blipFill>
        <p:spPr>
          <a:xfrm>
            <a:off x="5258431" y="4228842"/>
            <a:ext cx="3310128" cy="19829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r="8764"/>
          <a:stretch/>
        </p:blipFill>
        <p:spPr>
          <a:xfrm>
            <a:off x="5258482" y="2598234"/>
            <a:ext cx="3310708" cy="143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65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890" y="313900"/>
            <a:ext cx="8229600" cy="652463"/>
          </a:xfrm>
        </p:spPr>
        <p:txBody>
          <a:bodyPr/>
          <a:lstStyle/>
          <a:p>
            <a:r>
              <a:rPr lang="en-US" altLang="en-US" sz="2800" dirty="0">
                <a:solidFill>
                  <a:srgbClr val="003087"/>
                </a:solidFill>
              </a:rPr>
              <a:t>Evolution of Accelerator Tools</a:t>
            </a:r>
          </a:p>
        </p:txBody>
      </p:sp>
      <p:pic>
        <p:nvPicPr>
          <p:cNvPr id="45059" name="Picture 3" descr="Cycrotr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990601"/>
            <a:ext cx="2873477" cy="3645876"/>
          </a:xfrm>
          <a:noFill/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42135" y="5325507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ja-JP" b="1" dirty="0">
                <a:solidFill>
                  <a:srgbClr val="3838AA"/>
                </a:solidFill>
                <a:latin typeface="+mn-lt"/>
                <a:ea typeface="ＭＳ Ｐゴシック" pitchFamily="1" charset="-128"/>
              </a:rPr>
              <a:t>2</a:t>
            </a:r>
            <a:r>
              <a:rPr kumimoji="1" lang="en-US" altLang="ja-JP" sz="2400" b="1" dirty="0">
                <a:solidFill>
                  <a:srgbClr val="3838AA"/>
                </a:solidFill>
                <a:latin typeface="+mn-lt"/>
                <a:ea typeface="ＭＳ Ｐゴシック" pitchFamily="1" charset="-128"/>
              </a:rPr>
              <a:t>km/13cm       </a:t>
            </a:r>
            <a:r>
              <a:rPr kumimoji="1" lang="en-US" altLang="ja-JP" b="1" dirty="0">
                <a:solidFill>
                  <a:srgbClr val="3838AA"/>
                </a:solidFill>
                <a:latin typeface="+mn-lt"/>
                <a:ea typeface="ＭＳ Ｐゴシック" pitchFamily="1" charset="-128"/>
              </a:rPr>
              <a:t>~</a:t>
            </a:r>
            <a:r>
              <a:rPr kumimoji="1" lang="en-US" altLang="ja-JP" sz="2400" b="1" dirty="0">
                <a:solidFill>
                  <a:srgbClr val="3838AA"/>
                </a:solidFill>
                <a:latin typeface="+mn-lt"/>
                <a:ea typeface="ＭＳ Ｐゴシック" pitchFamily="1" charset="-128"/>
              </a:rPr>
              <a:t>        </a:t>
            </a:r>
            <a:r>
              <a:rPr kumimoji="1" lang="en-US" altLang="ja-JP" b="1" dirty="0">
                <a:solidFill>
                  <a:srgbClr val="3838AA"/>
                </a:solidFill>
                <a:latin typeface="+mn-lt"/>
                <a:ea typeface="ＭＳ Ｐゴシック" pitchFamily="1" charset="-128"/>
              </a:rPr>
              <a:t>16,000</a:t>
            </a:r>
            <a:r>
              <a:rPr kumimoji="1" lang="en-US" altLang="ja-JP" sz="2400" b="1" dirty="0">
                <a:solidFill>
                  <a:srgbClr val="3838AA"/>
                </a:solidFill>
                <a:latin typeface="+mn-lt"/>
                <a:ea typeface="ＭＳ Ｐゴシック" pitchFamily="1" charset="-128"/>
              </a:rPr>
              <a:t>       </a:t>
            </a:r>
            <a:r>
              <a:rPr kumimoji="1" lang="en-US" altLang="ja-JP" b="1" dirty="0">
                <a:solidFill>
                  <a:srgbClr val="3838AA"/>
                </a:solidFill>
                <a:latin typeface="+mn-lt"/>
                <a:ea typeface="ＭＳ Ｐゴシック" pitchFamily="1" charset="-128"/>
              </a:rPr>
              <a:t>2</a:t>
            </a:r>
            <a:r>
              <a:rPr kumimoji="1" lang="en-US" altLang="ja-JP" sz="2400" b="1" dirty="0">
                <a:solidFill>
                  <a:srgbClr val="3838AA"/>
                </a:solidFill>
                <a:latin typeface="+mn-lt"/>
                <a:ea typeface="ＭＳ Ｐゴシック" pitchFamily="1" charset="-128"/>
              </a:rPr>
              <a:t>TeV/80keV  =  25,000,000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04/25/17</a:t>
            </a:r>
          </a:p>
        </p:txBody>
      </p:sp>
      <p:pic>
        <p:nvPicPr>
          <p:cNvPr id="10" name="Content Placeholder 9" descr="07-0337-23D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426" y="1006510"/>
            <a:ext cx="4849237" cy="3633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6349" y="4639841"/>
            <a:ext cx="4702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superconducting magnets…Tevatron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135" y="4639841"/>
            <a:ext cx="3562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Ernest Lawrence and South Dakota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E52AE-BC4A-41AB-BF3F-03F35A69353C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929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Particle physics…</a:t>
            </a:r>
          </a:p>
          <a:p>
            <a:pPr lvl="1"/>
            <a:r>
              <a:rPr lang="en-US" dirty="0"/>
              <a:t>Unknown unknowns:  Dark matter, Dark energy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Known unknowns: Higgs, and Neutrinos!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the frontiers?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04/25/17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FE6153-DFB5-40A9-9C0C-7D4975730AF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56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04/25/17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Helvetica"/>
                <a:cs typeface="Helvetica"/>
              </a:rPr>
              <a:t>Exciting science!  Three scientific goals: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77802" y="987693"/>
            <a:ext cx="64627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3087"/>
                </a:solidFill>
                <a:latin typeface="Helvetica"/>
                <a:cs typeface="Helvetica"/>
              </a:rPr>
              <a:t>Origin of matter</a:t>
            </a:r>
            <a:br>
              <a:rPr lang="en-US" sz="2400" dirty="0">
                <a:solidFill>
                  <a:srgbClr val="003087"/>
                </a:solidFill>
                <a:latin typeface="Helvetica"/>
                <a:cs typeface="Helvetica"/>
              </a:rPr>
            </a:br>
            <a:r>
              <a:rPr lang="en-US" sz="2400" dirty="0">
                <a:latin typeface="Helvetica"/>
                <a:cs typeface="Helvetica"/>
              </a:rPr>
              <a:t>Discover what happened after the big bang: Are neutrinos the reason the universe is made of matter?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3087"/>
                </a:solidFill>
                <a:latin typeface="Helvetica"/>
                <a:cs typeface="Helvetica"/>
              </a:rPr>
              <a:t>Black hole formation</a:t>
            </a:r>
            <a:br>
              <a:rPr lang="en-US" sz="2400" dirty="0">
                <a:solidFill>
                  <a:srgbClr val="003087"/>
                </a:solidFill>
                <a:latin typeface="Helvetica"/>
                <a:cs typeface="Helvetica"/>
              </a:rPr>
            </a:br>
            <a:r>
              <a:rPr lang="en-US" sz="2400" dirty="0">
                <a:latin typeface="Helvetica"/>
                <a:cs typeface="Helvetica"/>
              </a:rPr>
              <a:t>Use neutrinos to look into the cosmos and watch the formation of neutron stars and black holes in real time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03087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3087"/>
                </a:solidFill>
                <a:latin typeface="Helvetica"/>
                <a:cs typeface="Helvetica"/>
              </a:rPr>
              <a:t>Unification of forces</a:t>
            </a:r>
            <a:br>
              <a:rPr lang="en-US" sz="2400" dirty="0">
                <a:solidFill>
                  <a:srgbClr val="003087"/>
                </a:solidFill>
                <a:latin typeface="Helvetica"/>
                <a:cs typeface="Helvetica"/>
              </a:rPr>
            </a:br>
            <a:r>
              <a:rPr lang="en-US" sz="2400" dirty="0">
                <a:latin typeface="Helvetica"/>
                <a:cs typeface="Helvetica"/>
              </a:rPr>
              <a:t>Move closer to realizing Einstein’s dream of a unified theory of matter and energy</a:t>
            </a:r>
            <a:endParaRPr lang="en-US" sz="2400" dirty="0">
              <a:solidFill>
                <a:srgbClr val="003087"/>
              </a:solidFill>
              <a:latin typeface="Helvetica"/>
              <a:cs typeface="Helvetica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003087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4E4E4E"/>
              </a:solidFill>
              <a:latin typeface="Helvetica"/>
              <a:cs typeface="Helvetica"/>
            </a:endParaRPr>
          </a:p>
        </p:txBody>
      </p:sp>
      <p:pic>
        <p:nvPicPr>
          <p:cNvPr id="3" name="Picture 2" descr="DUNEicon-BigBa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9" y="987693"/>
            <a:ext cx="1974436" cy="1901962"/>
          </a:xfrm>
          <a:prstGeom prst="rect">
            <a:avLst/>
          </a:prstGeom>
        </p:spPr>
      </p:pic>
      <p:pic>
        <p:nvPicPr>
          <p:cNvPr id="9" name="Picture 8" descr="DUNEicon-Blackho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5" y="2637335"/>
            <a:ext cx="1978340" cy="1905722"/>
          </a:xfrm>
          <a:prstGeom prst="rect">
            <a:avLst/>
          </a:prstGeom>
        </p:spPr>
      </p:pic>
      <p:pic>
        <p:nvPicPr>
          <p:cNvPr id="10" name="Picture 9" descr="DUNEicons-FourForc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9" y="4319255"/>
            <a:ext cx="1974436" cy="190196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40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7850" lvl="1" indent="-273050"/>
            <a:r>
              <a:rPr lang="en-US" sz="2000" b="1" dirty="0"/>
              <a:t>LBNF</a:t>
            </a:r>
            <a:r>
              <a:rPr lang="en-US" sz="2000" dirty="0"/>
              <a:t>: DOE project with support from non-DOE partners.  Provides facility infrastructure at two locations to support the experiment:</a:t>
            </a:r>
          </a:p>
          <a:p>
            <a:pPr lvl="2"/>
            <a:r>
              <a:rPr lang="en-US" sz="1800" b="1" dirty="0"/>
              <a:t>Near Site</a:t>
            </a:r>
            <a:r>
              <a:rPr lang="en-US" sz="1800" dirty="0"/>
              <a:t>: Fermilab, Batavia, IL – facilities to </a:t>
            </a:r>
            <a:r>
              <a:rPr lang="en-US" sz="1800" b="1" dirty="0"/>
              <a:t>create neutrino beam</a:t>
            </a:r>
          </a:p>
          <a:p>
            <a:pPr lvl="2"/>
            <a:r>
              <a:rPr lang="en-US" sz="1800" b="1" dirty="0"/>
              <a:t>Far Site</a:t>
            </a:r>
            <a:r>
              <a:rPr lang="en-US" sz="1800" dirty="0"/>
              <a:t>: Sanford Underground Research Facility, Lead, SD – facilities to </a:t>
            </a:r>
            <a:r>
              <a:rPr lang="en-US" sz="1800" b="1" dirty="0"/>
              <a:t>support neutrino detectors (DUNE)</a:t>
            </a:r>
          </a:p>
          <a:p>
            <a:pPr marL="862013" lvl="2" indent="-231775"/>
            <a:endParaRPr lang="en-US" sz="1800" dirty="0"/>
          </a:p>
          <a:p>
            <a:pPr lvl="1"/>
            <a:r>
              <a:rPr lang="en-US" sz="2000" b="1" dirty="0"/>
              <a:t>DUNE</a:t>
            </a:r>
            <a:r>
              <a:rPr lang="en-US" sz="2000" dirty="0"/>
              <a:t>: Deep Underground Neutrino Experiment </a:t>
            </a:r>
          </a:p>
          <a:p>
            <a:pPr lvl="2"/>
            <a:r>
              <a:rPr lang="en-US" sz="1800" b="1" dirty="0"/>
              <a:t>Near and Far Site detectors</a:t>
            </a:r>
            <a:r>
              <a:rPr lang="en-US" sz="1800" dirty="0"/>
              <a:t>: U.S. as </a:t>
            </a:r>
            <a:r>
              <a:rPr lang="en-US" sz="1800" b="1" dirty="0"/>
              <a:t>partner</a:t>
            </a:r>
            <a:r>
              <a:rPr lang="en-US" sz="1800" dirty="0"/>
              <a:t> in international project</a:t>
            </a:r>
          </a:p>
          <a:p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Overview: LBNF and DUNE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04/25/17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39C72E-2A13-EB4D-AD45-6D4E6ACAED8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300" y="3982908"/>
            <a:ext cx="6203400" cy="20480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291291">
            <a:off x="207442" y="4028328"/>
            <a:ext cx="178503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This project requires cowboys, monks, &amp; librarians…biggest SC thang ever</a:t>
            </a:r>
          </a:p>
        </p:txBody>
      </p:sp>
    </p:spTree>
    <p:extLst>
      <p:ext uri="{BB962C8B-B14F-4D97-AF65-F5344CB8AC3E}">
        <p14:creationId xmlns:p14="http://schemas.microsoft.com/office/powerpoint/2010/main" val="357551601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EC397C50B21240913FE070C34DAF99" ma:contentTypeVersion="1" ma:contentTypeDescription="Create a new document." ma:contentTypeScope="" ma:versionID="e2f5f9fd9fe05df7cd3116359b6507ce">
  <xsd:schema xmlns:xsd="http://www.w3.org/2001/XMLSchema" xmlns:xs="http://www.w3.org/2001/XMLSchema" xmlns:p="http://schemas.microsoft.com/office/2006/metadata/properties" xmlns:ns1="http://schemas.microsoft.com/sharepoint/v3" xmlns:ns2="45260a83-08c0-4921-92a3-cd56dcdbef58" targetNamespace="http://schemas.microsoft.com/office/2006/metadata/properties" ma:root="true" ma:fieldsID="dc9a600711541399c9eb8d5cca6fec40" ns1:_="" ns2:_="">
    <xsd:import namespace="http://schemas.microsoft.com/sharepoint/v3"/>
    <xsd:import namespace="45260a83-08c0-4921-92a3-cd56dcdbef5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60a83-08c0-4921-92a3-cd56dcdbef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5260a83-08c0-4921-92a3-cd56dcdbef58">-1917-88</_dlc_DocId>
    <_dlc_DocIdUrl xmlns="45260a83-08c0-4921-92a3-cd56dcdbef58">
      <Url>https://fermipoint.fnal.gov/organization/ocoo/ippm/specialactivities/FY2016FacOpsReview/_layouts/15/DocIdRedir.aspx?ID=-1917-88</Url>
      <Description>-1917-88</Description>
    </_dlc_DocIdUrl>
  </documentManagement>
</p:properties>
</file>

<file path=customXml/itemProps1.xml><?xml version="1.0" encoding="utf-8"?>
<ds:datastoreItem xmlns:ds="http://schemas.openxmlformats.org/officeDocument/2006/customXml" ds:itemID="{9830B261-62EA-4999-9868-C18246F772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5260a83-08c0-4921-92a3-cd56dcdbef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F41717-CD5E-4849-9BBB-17585FB7035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9121901-B39B-4CF1-BE90-A0CFA7EF192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0A7DA5A-61FE-49B6-84ED-95DE199B005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45260a83-08c0-4921-92a3-cd56dcdbef5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Fermilab_PPT_template</Template>
  <TotalTime>6158</TotalTime>
  <Words>654</Words>
  <Application>Microsoft Office PowerPoint</Application>
  <PresentationFormat>On-screen Show (4:3)</PresentationFormat>
  <Paragraphs>120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Geneva</vt:lpstr>
      <vt:lpstr>Helvetica</vt:lpstr>
      <vt:lpstr>Fermilab_PPT_090815</vt:lpstr>
      <vt:lpstr>PowerPoint Presentation</vt:lpstr>
      <vt:lpstr>We interrupt this broadcast…</vt:lpstr>
      <vt:lpstr>Why are WE here?</vt:lpstr>
      <vt:lpstr>Why are YOU here?</vt:lpstr>
      <vt:lpstr>What is Fermilab?</vt:lpstr>
      <vt:lpstr>Evolution of Accelerator Tools</vt:lpstr>
      <vt:lpstr>Where are the frontiers?</vt:lpstr>
      <vt:lpstr>Exciting science!  Three scientific goals:</vt:lpstr>
      <vt:lpstr>Project Overview: LBNF and DUNE</vt:lpstr>
      <vt:lpstr>What do we struggle with?</vt:lpstr>
      <vt:lpstr>Outlook</vt:lpstr>
      <vt:lpstr>Welcome to the Frontier!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S. Tschirhart x4100,5708 08973N</dc:creator>
  <cp:lastModifiedBy>Timothy Meyer</cp:lastModifiedBy>
  <cp:revision>715</cp:revision>
  <cp:lastPrinted>2014-01-20T19:40:21Z</cp:lastPrinted>
  <dcterms:created xsi:type="dcterms:W3CDTF">2016-02-18T02:06:43Z</dcterms:created>
  <dcterms:modified xsi:type="dcterms:W3CDTF">2017-04-25T11:42:21Z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0x01010095EC397C50B21240913FE070C34DAF99</vt:lpwstr>
  </property>
  <property fmtid="{D5CDD505-2E9C-101B-9397-08002B2CF9AE}" pid="3" name="_dlc_DocIdItemGuid">
    <vt:lpwstr>2c31a08d-d165-4620-b309-a8b7f9eaa231</vt:lpwstr>
  </property>
</Properties>
</file>