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8"/>
  </p:notesMasterIdLst>
  <p:handoutMasterIdLst>
    <p:handoutMasterId r:id="rId9"/>
  </p:handoutMasterIdLst>
  <p:sldIdLst>
    <p:sldId id="280" r:id="rId2"/>
    <p:sldId id="258" r:id="rId3"/>
    <p:sldId id="274" r:id="rId4"/>
    <p:sldId id="283" r:id="rId5"/>
    <p:sldId id="282" r:id="rId6"/>
    <p:sldId id="285"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2B38"/>
    <a:srgbClr val="0065A2"/>
    <a:srgbClr val="953735"/>
    <a:srgbClr val="00609C"/>
    <a:srgbClr val="0B1F8F"/>
    <a:srgbClr val="A12B2F"/>
    <a:srgbClr val="007836"/>
    <a:srgbClr val="ECAA00"/>
    <a:srgbClr val="76777B"/>
    <a:srgbClr val="ECAC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89822" autoAdjust="0"/>
  </p:normalViewPr>
  <p:slideViewPr>
    <p:cSldViewPr snapToGrid="0" showGuides="1">
      <p:cViewPr varScale="1">
        <p:scale>
          <a:sx n="101" d="100"/>
          <a:sy n="101" d="100"/>
        </p:scale>
        <p:origin x="514" y="62"/>
      </p:cViewPr>
      <p:guideLst>
        <p:guide orient="horz" pos="271"/>
        <p:guide orient="horz" pos="3092"/>
        <p:guide orient="horz" pos="517"/>
        <p:guide orient="horz" pos="895"/>
        <p:guide orient="horz" pos="2387"/>
        <p:guide pos="5565"/>
        <p:guide pos="317"/>
        <p:guide pos="151"/>
      </p:guideLst>
    </p:cSldViewPr>
  </p:slid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577AE2-E3F1-D34A-A7D6-60B2E699E618}" type="datetimeFigureOut">
              <a:rPr lang="en-US" smtClean="0"/>
              <a:t>4/20/2017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1ACFB0-6605-B543-90DB-15F8DF67BB5B}" type="slidenum">
              <a:rPr lang="en-US" smtClean="0"/>
              <a:t>‹#›</a:t>
            </a:fld>
            <a:endParaRPr lang="en-US" dirty="0"/>
          </a:p>
        </p:txBody>
      </p:sp>
    </p:spTree>
    <p:extLst>
      <p:ext uri="{BB962C8B-B14F-4D97-AF65-F5344CB8AC3E}">
        <p14:creationId xmlns:p14="http://schemas.microsoft.com/office/powerpoint/2010/main" val="1427977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4/20/2017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dirty="0"/>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systems where there are large amounts of high temperature condensate return, a system referred to as a "semi-closed" receiver (SCR) system is used. Two receivers are used with this type of system. High pressure, high temperature condensate and the generator trap returns are returned to the pressurized SCR tank to minimize the loss of this valuable heat. The Steam Generator gets its </a:t>
            </a:r>
            <a:r>
              <a:rPr lang="en-US" dirty="0" err="1" smtClean="0"/>
              <a:t>feedwater</a:t>
            </a:r>
            <a:r>
              <a:rPr lang="en-US" dirty="0" smtClean="0"/>
              <a:t> directly from this tank. Raw makeup water and low temperature condensate are fed to a second atmospheric "makeup" tank (a "</a:t>
            </a:r>
            <a:r>
              <a:rPr lang="en-US" dirty="0" err="1" smtClean="0"/>
              <a:t>hotwell</a:t>
            </a:r>
            <a:r>
              <a:rPr lang="en-US" dirty="0" smtClean="0"/>
              <a:t>") , then transferred via a high pressure transfer pump to the SCR tank. (https://www.claytonindustries.com/clayton_p7_feedwater_treatment.html) </a:t>
            </a:r>
          </a:p>
          <a:p>
            <a:endParaRPr lang="en-US" dirty="0" smtClean="0"/>
          </a:p>
          <a:p>
            <a:r>
              <a:rPr lang="en-US" dirty="0" smtClean="0"/>
              <a:t>Image: https://www.google.com/search?q=boiler+explosion+st+louis+mo&amp;source=lnms&amp;tbm=isch&amp;sa=X&amp;ved=0ahUKEwjh1pKgu4vTAhXJLmMKHdOsDuIQ_AUICSgE&amp;biw=1477&amp;bih=796#imgrc=At2JddpCi0HbqM:&amp;spf=191 </a:t>
            </a:r>
          </a:p>
          <a:p>
            <a:endParaRPr lang="en-US" dirty="0" smtClean="0"/>
          </a:p>
          <a:p>
            <a:r>
              <a:rPr lang="en-US" dirty="0" smtClean="0"/>
              <a:t>DOL, OSHA investigations launched</a:t>
            </a:r>
          </a:p>
          <a:p>
            <a:r>
              <a:rPr lang="en-US" dirty="0" smtClean="0"/>
              <a:t>2 in critical condition </a:t>
            </a:r>
          </a:p>
          <a:p>
            <a:pPr lvl="0"/>
            <a:r>
              <a:rPr lang="en-US" sz="1200" kern="1200" dirty="0" smtClean="0">
                <a:solidFill>
                  <a:schemeClr val="tx1"/>
                </a:solidFill>
                <a:effectLst/>
                <a:latin typeface="+mn-lt"/>
                <a:ea typeface="+mn-ea"/>
                <a:cs typeface="+mn-cs"/>
              </a:rPr>
              <a:t>The city of St. Louis does not inspect boilers but instead requires that every company with a boiler have a licensed engineer on duty whenever a boiler is in operation.</a:t>
            </a:r>
          </a:p>
          <a:p>
            <a:r>
              <a:rPr lang="en-US" sz="1200" kern="1200" dirty="0" smtClean="0">
                <a:solidFill>
                  <a:schemeClr val="tx1"/>
                </a:solidFill>
                <a:effectLst/>
                <a:latin typeface="+mn-lt"/>
                <a:ea typeface="+mn-ea"/>
                <a:cs typeface="+mn-cs"/>
              </a:rPr>
              <a:t>No causes known yet, will follow-up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1</a:t>
            </a:fld>
            <a:endParaRPr lang="en-US" dirty="0"/>
          </a:p>
        </p:txBody>
      </p:sp>
    </p:spTree>
    <p:extLst>
      <p:ext uri="{BB962C8B-B14F-4D97-AF65-F5344CB8AC3E}">
        <p14:creationId xmlns:p14="http://schemas.microsoft.com/office/powerpoint/2010/main" val="73779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2</a:t>
            </a:fld>
            <a:endParaRPr lang="en-US" dirty="0"/>
          </a:p>
        </p:txBody>
      </p:sp>
    </p:spTree>
    <p:extLst>
      <p:ext uri="{BB962C8B-B14F-4D97-AF65-F5344CB8AC3E}">
        <p14:creationId xmlns:p14="http://schemas.microsoft.com/office/powerpoint/2010/main" val="224415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https://energy.gov/sites/prod/files/hss/Enforcement%20and%20Oversight/Enforcement/docs/cfr/rule_enforcement.pdf </a:t>
            </a:r>
          </a:p>
          <a:p>
            <a:r>
              <a:rPr lang="en-US" sz="1200" b="1" i="0" u="none" strike="noStrike" kern="1200" baseline="0" dirty="0" smtClean="0">
                <a:solidFill>
                  <a:schemeClr val="tx1"/>
                </a:solidFill>
                <a:latin typeface="+mn-lt"/>
                <a:ea typeface="+mn-ea"/>
                <a:cs typeface="+mn-cs"/>
              </a:rPr>
              <a:t>§ 851.24 Functional areas.</a:t>
            </a:r>
          </a:p>
          <a:p>
            <a:r>
              <a:rPr lang="en-US" sz="1200" b="0" i="0" u="none" strike="noStrike" kern="1200" baseline="0" dirty="0" smtClean="0">
                <a:solidFill>
                  <a:schemeClr val="tx1"/>
                </a:solidFill>
                <a:latin typeface="+mn-lt"/>
                <a:ea typeface="+mn-ea"/>
                <a:cs typeface="+mn-cs"/>
              </a:rPr>
              <a:t>(a) Contractors must have a structured</a:t>
            </a:r>
          </a:p>
          <a:p>
            <a:r>
              <a:rPr lang="en-US" sz="1200" b="0" i="0" u="none" strike="noStrike" kern="1200" baseline="0" dirty="0" smtClean="0">
                <a:solidFill>
                  <a:schemeClr val="tx1"/>
                </a:solidFill>
                <a:latin typeface="+mn-lt"/>
                <a:ea typeface="+mn-ea"/>
                <a:cs typeface="+mn-cs"/>
              </a:rPr>
              <a:t>approach to their worker safety and</a:t>
            </a:r>
          </a:p>
          <a:p>
            <a:r>
              <a:rPr lang="en-US" sz="1200" b="0" i="0" u="none" strike="noStrike" kern="1200" baseline="0" dirty="0" smtClean="0">
                <a:solidFill>
                  <a:schemeClr val="tx1"/>
                </a:solidFill>
                <a:latin typeface="+mn-lt"/>
                <a:ea typeface="+mn-ea"/>
                <a:cs typeface="+mn-cs"/>
              </a:rPr>
              <a:t>health program which at a minimum,</a:t>
            </a:r>
          </a:p>
          <a:p>
            <a:r>
              <a:rPr lang="en-US" sz="1200" b="0" i="0" u="none" strike="noStrike" kern="1200" baseline="0" dirty="0" smtClean="0">
                <a:solidFill>
                  <a:schemeClr val="tx1"/>
                </a:solidFill>
                <a:latin typeface="+mn-lt"/>
                <a:ea typeface="+mn-ea"/>
                <a:cs typeface="+mn-cs"/>
              </a:rPr>
              <a:t>include provisions for the following</a:t>
            </a:r>
          </a:p>
          <a:p>
            <a:r>
              <a:rPr lang="en-US" sz="1200" b="0" i="0" u="none" strike="noStrike" kern="1200" baseline="0" dirty="0" smtClean="0">
                <a:solidFill>
                  <a:schemeClr val="tx1"/>
                </a:solidFill>
                <a:latin typeface="+mn-lt"/>
                <a:ea typeface="+mn-ea"/>
                <a:cs typeface="+mn-cs"/>
              </a:rPr>
              <a:t>applicable functional areas in their</a:t>
            </a:r>
          </a:p>
          <a:p>
            <a:r>
              <a:rPr lang="en-US" sz="1200" b="0" i="0" u="none" strike="noStrike" kern="1200" baseline="0" dirty="0" smtClean="0">
                <a:solidFill>
                  <a:schemeClr val="tx1"/>
                </a:solidFill>
                <a:latin typeface="+mn-lt"/>
                <a:ea typeface="+mn-ea"/>
                <a:cs typeface="+mn-cs"/>
              </a:rPr>
              <a:t>worker safety and health program:</a:t>
            </a:r>
          </a:p>
          <a:p>
            <a:r>
              <a:rPr lang="en-US" sz="1200" b="0" i="0" u="none" strike="noStrike" kern="1200" baseline="0" dirty="0" smtClean="0">
                <a:solidFill>
                  <a:schemeClr val="tx1"/>
                </a:solidFill>
                <a:latin typeface="+mn-lt"/>
                <a:ea typeface="+mn-ea"/>
                <a:cs typeface="+mn-cs"/>
              </a:rPr>
              <a:t>construction safety; fire protection;</a:t>
            </a:r>
          </a:p>
          <a:p>
            <a:r>
              <a:rPr lang="en-US" sz="1200" b="0" i="0" u="none" strike="noStrike" kern="1200" baseline="0" dirty="0" smtClean="0">
                <a:solidFill>
                  <a:schemeClr val="tx1"/>
                </a:solidFill>
                <a:latin typeface="+mn-lt"/>
                <a:ea typeface="+mn-ea"/>
                <a:cs typeface="+mn-cs"/>
              </a:rPr>
              <a:t>firearms safety; explosives safety;</a:t>
            </a:r>
          </a:p>
          <a:p>
            <a:r>
              <a:rPr lang="en-US" sz="1200" b="0" i="0" u="none" strike="noStrike" kern="1200" baseline="0" dirty="0" smtClean="0">
                <a:solidFill>
                  <a:schemeClr val="tx1"/>
                </a:solidFill>
                <a:latin typeface="+mn-lt"/>
                <a:ea typeface="+mn-ea"/>
                <a:cs typeface="+mn-cs"/>
              </a:rPr>
              <a:t>pressure safety; electrical safety;</a:t>
            </a:r>
          </a:p>
          <a:p>
            <a:r>
              <a:rPr lang="en-US" sz="1200" b="0" i="0" u="none" strike="noStrike" kern="1200" baseline="0" dirty="0" smtClean="0">
                <a:solidFill>
                  <a:schemeClr val="tx1"/>
                </a:solidFill>
                <a:latin typeface="+mn-lt"/>
                <a:ea typeface="+mn-ea"/>
                <a:cs typeface="+mn-cs"/>
              </a:rPr>
              <a:t>industrial hygiene; occupational</a:t>
            </a:r>
          </a:p>
          <a:p>
            <a:r>
              <a:rPr lang="en-US" sz="1200" b="0" i="0" u="none" strike="noStrike" kern="1200" baseline="0" dirty="0" smtClean="0">
                <a:solidFill>
                  <a:schemeClr val="tx1"/>
                </a:solidFill>
                <a:latin typeface="+mn-lt"/>
                <a:ea typeface="+mn-ea"/>
                <a:cs typeface="+mn-cs"/>
              </a:rPr>
              <a:t>medicine; biological safety; and motor</a:t>
            </a:r>
          </a:p>
          <a:p>
            <a:r>
              <a:rPr lang="en-US" sz="1200" b="0" i="0" u="none" strike="noStrike" kern="1200" baseline="0" dirty="0" smtClean="0">
                <a:solidFill>
                  <a:schemeClr val="tx1"/>
                </a:solidFill>
                <a:latin typeface="+mn-lt"/>
                <a:ea typeface="+mn-ea"/>
                <a:cs typeface="+mn-cs"/>
              </a:rPr>
              <a:t>vehicle safety.</a:t>
            </a: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3</a:t>
            </a:fld>
            <a:endParaRPr lang="en-US" dirty="0"/>
          </a:p>
        </p:txBody>
      </p:sp>
    </p:spTree>
    <p:extLst>
      <p:ext uri="{BB962C8B-B14F-4D97-AF65-F5344CB8AC3E}">
        <p14:creationId xmlns:p14="http://schemas.microsoft.com/office/powerpoint/2010/main" val="312877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https://energy.gov/sites/prod/files/hss/Enforcement%20and%20Oversight/Enforcement/docs/cfr/rule_enforcement.pdf </a:t>
            </a:r>
          </a:p>
          <a:p>
            <a:r>
              <a:rPr lang="en-US" sz="1200" b="1" i="0" u="none" strike="noStrike" kern="1200" baseline="0" dirty="0" smtClean="0">
                <a:solidFill>
                  <a:schemeClr val="tx1"/>
                </a:solidFill>
                <a:latin typeface="+mn-lt"/>
                <a:ea typeface="+mn-ea"/>
                <a:cs typeface="+mn-cs"/>
              </a:rPr>
              <a:t>§ 851.24 Functional areas.</a:t>
            </a:r>
          </a:p>
          <a:p>
            <a:r>
              <a:rPr lang="en-US" sz="1200" b="0" i="0" u="none" strike="noStrike" kern="1200" baseline="0" dirty="0" smtClean="0">
                <a:solidFill>
                  <a:schemeClr val="tx1"/>
                </a:solidFill>
                <a:latin typeface="+mn-lt"/>
                <a:ea typeface="+mn-ea"/>
                <a:cs typeface="+mn-cs"/>
              </a:rPr>
              <a:t>(a) Contractors must have a structured</a:t>
            </a:r>
          </a:p>
          <a:p>
            <a:r>
              <a:rPr lang="en-US" sz="1200" b="0" i="0" u="none" strike="noStrike" kern="1200" baseline="0" dirty="0" smtClean="0">
                <a:solidFill>
                  <a:schemeClr val="tx1"/>
                </a:solidFill>
                <a:latin typeface="+mn-lt"/>
                <a:ea typeface="+mn-ea"/>
                <a:cs typeface="+mn-cs"/>
              </a:rPr>
              <a:t>approach to their worker safety and</a:t>
            </a:r>
          </a:p>
          <a:p>
            <a:r>
              <a:rPr lang="en-US" sz="1200" b="0" i="0" u="none" strike="noStrike" kern="1200" baseline="0" dirty="0" smtClean="0">
                <a:solidFill>
                  <a:schemeClr val="tx1"/>
                </a:solidFill>
                <a:latin typeface="+mn-lt"/>
                <a:ea typeface="+mn-ea"/>
                <a:cs typeface="+mn-cs"/>
              </a:rPr>
              <a:t>health program which at a minimum,</a:t>
            </a:r>
          </a:p>
          <a:p>
            <a:r>
              <a:rPr lang="en-US" sz="1200" b="0" i="0" u="none" strike="noStrike" kern="1200" baseline="0" dirty="0" smtClean="0">
                <a:solidFill>
                  <a:schemeClr val="tx1"/>
                </a:solidFill>
                <a:latin typeface="+mn-lt"/>
                <a:ea typeface="+mn-ea"/>
                <a:cs typeface="+mn-cs"/>
              </a:rPr>
              <a:t>include provisions for the following</a:t>
            </a:r>
          </a:p>
          <a:p>
            <a:r>
              <a:rPr lang="en-US" sz="1200" b="0" i="0" u="none" strike="noStrike" kern="1200" baseline="0" dirty="0" smtClean="0">
                <a:solidFill>
                  <a:schemeClr val="tx1"/>
                </a:solidFill>
                <a:latin typeface="+mn-lt"/>
                <a:ea typeface="+mn-ea"/>
                <a:cs typeface="+mn-cs"/>
              </a:rPr>
              <a:t>applicable functional areas in their</a:t>
            </a:r>
          </a:p>
          <a:p>
            <a:r>
              <a:rPr lang="en-US" sz="1200" b="0" i="0" u="none" strike="noStrike" kern="1200" baseline="0" dirty="0" smtClean="0">
                <a:solidFill>
                  <a:schemeClr val="tx1"/>
                </a:solidFill>
                <a:latin typeface="+mn-lt"/>
                <a:ea typeface="+mn-ea"/>
                <a:cs typeface="+mn-cs"/>
              </a:rPr>
              <a:t>worker safety and health program:</a:t>
            </a:r>
          </a:p>
          <a:p>
            <a:r>
              <a:rPr lang="en-US" sz="1200" b="0" i="0" u="none" strike="noStrike" kern="1200" baseline="0" dirty="0" smtClean="0">
                <a:solidFill>
                  <a:schemeClr val="tx1"/>
                </a:solidFill>
                <a:latin typeface="+mn-lt"/>
                <a:ea typeface="+mn-ea"/>
                <a:cs typeface="+mn-cs"/>
              </a:rPr>
              <a:t>construction safety; fire protection;</a:t>
            </a:r>
          </a:p>
          <a:p>
            <a:r>
              <a:rPr lang="en-US" sz="1200" b="0" i="0" u="none" strike="noStrike" kern="1200" baseline="0" dirty="0" smtClean="0">
                <a:solidFill>
                  <a:schemeClr val="tx1"/>
                </a:solidFill>
                <a:latin typeface="+mn-lt"/>
                <a:ea typeface="+mn-ea"/>
                <a:cs typeface="+mn-cs"/>
              </a:rPr>
              <a:t>firearms safety; explosives safety;</a:t>
            </a:r>
          </a:p>
          <a:p>
            <a:r>
              <a:rPr lang="en-US" sz="1200" b="0" i="0" u="none" strike="noStrike" kern="1200" baseline="0" dirty="0" smtClean="0">
                <a:solidFill>
                  <a:schemeClr val="tx1"/>
                </a:solidFill>
                <a:latin typeface="+mn-lt"/>
                <a:ea typeface="+mn-ea"/>
                <a:cs typeface="+mn-cs"/>
              </a:rPr>
              <a:t>pressure safety; electrical safety;</a:t>
            </a:r>
          </a:p>
          <a:p>
            <a:r>
              <a:rPr lang="en-US" sz="1200" b="0" i="0" u="none" strike="noStrike" kern="1200" baseline="0" dirty="0" smtClean="0">
                <a:solidFill>
                  <a:schemeClr val="tx1"/>
                </a:solidFill>
                <a:latin typeface="+mn-lt"/>
                <a:ea typeface="+mn-ea"/>
                <a:cs typeface="+mn-cs"/>
              </a:rPr>
              <a:t>industrial hygiene; occupational</a:t>
            </a:r>
          </a:p>
          <a:p>
            <a:r>
              <a:rPr lang="en-US" sz="1200" b="0" i="0" u="none" strike="noStrike" kern="1200" baseline="0" dirty="0" smtClean="0">
                <a:solidFill>
                  <a:schemeClr val="tx1"/>
                </a:solidFill>
                <a:latin typeface="+mn-lt"/>
                <a:ea typeface="+mn-ea"/>
                <a:cs typeface="+mn-cs"/>
              </a:rPr>
              <a:t>medicine; biological safety; and motor</a:t>
            </a:r>
          </a:p>
          <a:p>
            <a:r>
              <a:rPr lang="en-US" sz="1200" b="0" i="0" u="none" strike="noStrike" kern="1200" baseline="0" dirty="0" smtClean="0">
                <a:solidFill>
                  <a:schemeClr val="tx1"/>
                </a:solidFill>
                <a:latin typeface="+mn-lt"/>
                <a:ea typeface="+mn-ea"/>
                <a:cs typeface="+mn-cs"/>
              </a:rPr>
              <a:t>vehicle safety.</a:t>
            </a: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4</a:t>
            </a:fld>
            <a:endParaRPr lang="en-US" dirty="0"/>
          </a:p>
        </p:txBody>
      </p:sp>
    </p:spTree>
    <p:extLst>
      <p:ext uri="{BB962C8B-B14F-4D97-AF65-F5344CB8AC3E}">
        <p14:creationId xmlns:p14="http://schemas.microsoft.com/office/powerpoint/2010/main" val="358833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https://energy.gov/sites/prod/files/hss/Enforcement%20and%20Oversight/Enforcement/docs/cfr/rule_enforcement.pdf </a:t>
            </a:r>
          </a:p>
          <a:p>
            <a:r>
              <a:rPr lang="en-US" sz="1200" b="1" i="0" u="none" strike="noStrike" kern="1200" baseline="0" dirty="0" smtClean="0">
                <a:solidFill>
                  <a:schemeClr val="tx1"/>
                </a:solidFill>
                <a:latin typeface="+mn-lt"/>
                <a:ea typeface="+mn-ea"/>
                <a:cs typeface="+mn-cs"/>
              </a:rPr>
              <a:t>§ 851.24 Functional areas.</a:t>
            </a:r>
          </a:p>
          <a:p>
            <a:r>
              <a:rPr lang="en-US" sz="1200" b="0" i="0" u="none" strike="noStrike" kern="1200" baseline="0" dirty="0" smtClean="0">
                <a:solidFill>
                  <a:schemeClr val="tx1"/>
                </a:solidFill>
                <a:latin typeface="+mn-lt"/>
                <a:ea typeface="+mn-ea"/>
                <a:cs typeface="+mn-cs"/>
              </a:rPr>
              <a:t>(a) Contractors must have a structured</a:t>
            </a:r>
          </a:p>
          <a:p>
            <a:r>
              <a:rPr lang="en-US" sz="1200" b="0" i="0" u="none" strike="noStrike" kern="1200" baseline="0" dirty="0" smtClean="0">
                <a:solidFill>
                  <a:schemeClr val="tx1"/>
                </a:solidFill>
                <a:latin typeface="+mn-lt"/>
                <a:ea typeface="+mn-ea"/>
                <a:cs typeface="+mn-cs"/>
              </a:rPr>
              <a:t>approach to their worker safety and</a:t>
            </a:r>
          </a:p>
          <a:p>
            <a:r>
              <a:rPr lang="en-US" sz="1200" b="0" i="0" u="none" strike="noStrike" kern="1200" baseline="0" dirty="0" smtClean="0">
                <a:solidFill>
                  <a:schemeClr val="tx1"/>
                </a:solidFill>
                <a:latin typeface="+mn-lt"/>
                <a:ea typeface="+mn-ea"/>
                <a:cs typeface="+mn-cs"/>
              </a:rPr>
              <a:t>health program which at a minimum,</a:t>
            </a:r>
          </a:p>
          <a:p>
            <a:r>
              <a:rPr lang="en-US" sz="1200" b="0" i="0" u="none" strike="noStrike" kern="1200" baseline="0" dirty="0" smtClean="0">
                <a:solidFill>
                  <a:schemeClr val="tx1"/>
                </a:solidFill>
                <a:latin typeface="+mn-lt"/>
                <a:ea typeface="+mn-ea"/>
                <a:cs typeface="+mn-cs"/>
              </a:rPr>
              <a:t>include provisions for the following</a:t>
            </a:r>
          </a:p>
          <a:p>
            <a:r>
              <a:rPr lang="en-US" sz="1200" b="0" i="0" u="none" strike="noStrike" kern="1200" baseline="0" dirty="0" smtClean="0">
                <a:solidFill>
                  <a:schemeClr val="tx1"/>
                </a:solidFill>
                <a:latin typeface="+mn-lt"/>
                <a:ea typeface="+mn-ea"/>
                <a:cs typeface="+mn-cs"/>
              </a:rPr>
              <a:t>applicable functional areas in their</a:t>
            </a:r>
          </a:p>
          <a:p>
            <a:r>
              <a:rPr lang="en-US" sz="1200" b="0" i="0" u="none" strike="noStrike" kern="1200" baseline="0" dirty="0" smtClean="0">
                <a:solidFill>
                  <a:schemeClr val="tx1"/>
                </a:solidFill>
                <a:latin typeface="+mn-lt"/>
                <a:ea typeface="+mn-ea"/>
                <a:cs typeface="+mn-cs"/>
              </a:rPr>
              <a:t>worker safety and health program:</a:t>
            </a:r>
          </a:p>
          <a:p>
            <a:r>
              <a:rPr lang="en-US" sz="1200" b="0" i="0" u="none" strike="noStrike" kern="1200" baseline="0" dirty="0" smtClean="0">
                <a:solidFill>
                  <a:schemeClr val="tx1"/>
                </a:solidFill>
                <a:latin typeface="+mn-lt"/>
                <a:ea typeface="+mn-ea"/>
                <a:cs typeface="+mn-cs"/>
              </a:rPr>
              <a:t>construction safety; fire protection;</a:t>
            </a:r>
          </a:p>
          <a:p>
            <a:r>
              <a:rPr lang="en-US" sz="1200" b="0" i="0" u="none" strike="noStrike" kern="1200" baseline="0" dirty="0" smtClean="0">
                <a:solidFill>
                  <a:schemeClr val="tx1"/>
                </a:solidFill>
                <a:latin typeface="+mn-lt"/>
                <a:ea typeface="+mn-ea"/>
                <a:cs typeface="+mn-cs"/>
              </a:rPr>
              <a:t>firearms safety; explosives safety;</a:t>
            </a:r>
          </a:p>
          <a:p>
            <a:r>
              <a:rPr lang="en-US" sz="1200" b="0" i="0" u="none" strike="noStrike" kern="1200" baseline="0" dirty="0" smtClean="0">
                <a:solidFill>
                  <a:schemeClr val="tx1"/>
                </a:solidFill>
                <a:latin typeface="+mn-lt"/>
                <a:ea typeface="+mn-ea"/>
                <a:cs typeface="+mn-cs"/>
              </a:rPr>
              <a:t>pressure safety; electrical safety;</a:t>
            </a:r>
          </a:p>
          <a:p>
            <a:r>
              <a:rPr lang="en-US" sz="1200" b="0" i="0" u="none" strike="noStrike" kern="1200" baseline="0" dirty="0" smtClean="0">
                <a:solidFill>
                  <a:schemeClr val="tx1"/>
                </a:solidFill>
                <a:latin typeface="+mn-lt"/>
                <a:ea typeface="+mn-ea"/>
                <a:cs typeface="+mn-cs"/>
              </a:rPr>
              <a:t>industrial hygiene; occupational</a:t>
            </a:r>
          </a:p>
          <a:p>
            <a:r>
              <a:rPr lang="en-US" sz="1200" b="0" i="0" u="none" strike="noStrike" kern="1200" baseline="0" dirty="0" smtClean="0">
                <a:solidFill>
                  <a:schemeClr val="tx1"/>
                </a:solidFill>
                <a:latin typeface="+mn-lt"/>
                <a:ea typeface="+mn-ea"/>
                <a:cs typeface="+mn-cs"/>
              </a:rPr>
              <a:t>medicine; biological safety; and motor</a:t>
            </a:r>
          </a:p>
          <a:p>
            <a:r>
              <a:rPr lang="en-US" sz="1200" b="0" i="0" u="none" strike="noStrike" kern="1200" baseline="0" dirty="0" smtClean="0">
                <a:solidFill>
                  <a:schemeClr val="tx1"/>
                </a:solidFill>
                <a:latin typeface="+mn-lt"/>
                <a:ea typeface="+mn-ea"/>
                <a:cs typeface="+mn-cs"/>
              </a:rPr>
              <a:t>vehicle safety.</a:t>
            </a: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5</a:t>
            </a:fld>
            <a:endParaRPr lang="en-US" dirty="0"/>
          </a:p>
        </p:txBody>
      </p:sp>
    </p:spTree>
    <p:extLst>
      <p:ext uri="{BB962C8B-B14F-4D97-AF65-F5344CB8AC3E}">
        <p14:creationId xmlns:p14="http://schemas.microsoft.com/office/powerpoint/2010/main" val="3261490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SECTION BREAK TITLE</a:t>
            </a:r>
          </a:p>
        </p:txBody>
      </p:sp>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Large IMAGES w/bullets </a:t>
            </a:r>
            <a:br>
              <a:rPr lang="en-US" dirty="0" smtClean="0"/>
            </a:br>
            <a:r>
              <a:rPr lang="en-US" dirty="0" smtClean="0"/>
              <a:t>Headline in </a:t>
            </a:r>
            <a:r>
              <a:rPr lang="en-US" dirty="0" err="1" smtClean="0"/>
              <a:t>arial</a:t>
            </a:r>
            <a:r>
              <a:rPr lang="en-US" dirty="0" smtClean="0"/>
              <a:t> and all caps</a:t>
            </a:r>
            <a:endParaRPr lang="en-US" dirty="0"/>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2" name="Title 1"/>
          <p:cNvSpPr>
            <a:spLocks noGrp="1"/>
          </p:cNvSpPr>
          <p:nvPr>
            <p:ph type="title" hasCustomPrompt="1"/>
          </p:nvPr>
        </p:nvSpPr>
        <p:spPr/>
        <p:txBody>
          <a:bodyPr/>
          <a:lstStyle>
            <a:lvl1pPr>
              <a:defRPr/>
            </a:lvl1pPr>
          </a:lstStyle>
          <a:p>
            <a:r>
              <a:rPr lang="en-US" dirty="0" smtClean="0"/>
              <a:t>TWO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Click to edit Master text styles</a:t>
            </a:r>
          </a:p>
          <a:p>
            <a:pPr lvl="1"/>
            <a:r>
              <a:rPr lang="en-US" smtClean="0"/>
              <a:t>Second level</a:t>
            </a:r>
          </a:p>
          <a:p>
            <a:pPr lvl="2"/>
            <a:r>
              <a:rPr lang="en-US" smtClean="0"/>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a:lvl1pPr>
          </a:lstStyle>
          <a:p>
            <a:r>
              <a:rPr lang="en-US" dirty="0" smtClean="0"/>
              <a:t>THREE IMAGES –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smtClean="0"/>
              <a:t>Click to edit Master text styles</a:t>
            </a:r>
          </a:p>
          <a:p>
            <a:pPr lvl="1"/>
            <a:r>
              <a:rPr lang="en-US" smtClean="0"/>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smtClean="0"/>
              <a:t>four images, captions and bullets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four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endParaRPr lang="en-US" dirty="0"/>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endParaRPr lang="en-US" dirty="0"/>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graph, chart or table slide. </a:t>
            </a:r>
            <a:br>
              <a:rPr lang="en-US" dirty="0" smtClean="0"/>
            </a:br>
            <a:r>
              <a:rPr lang="en-US" dirty="0" smtClean="0"/>
              <a:t>Headline in all caps, Arial Font</a:t>
            </a:r>
            <a:endParaRPr lang="en-US" dirty="0"/>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smtClean="0"/>
              <a:t>Click an icon below to add a chart, graph, or table.</a:t>
            </a:r>
            <a:endParaRPr lang="en-US" dirty="0"/>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7" name="Text Placeholder 6"/>
          <p:cNvSpPr>
            <a:spLocks noGrp="1"/>
          </p:cNvSpPr>
          <p:nvPr>
            <p:ph type="body" sz="quarter" idx="13" hasCustomPrompt="1"/>
          </p:nvPr>
        </p:nvSpPr>
        <p:spPr>
          <a:xfrm>
            <a:off x="485776" y="4739217"/>
            <a:ext cx="3711039" cy="404284"/>
          </a:xfrm>
        </p:spPr>
        <p:txBody>
          <a:bodyPr bIns="0" anchor="t" anchorCtr="0"/>
          <a:lstStyle>
            <a:lvl1pPr marL="0" indent="0">
              <a:buNone/>
              <a:defRPr sz="1050" baseline="0"/>
            </a:lvl1pPr>
          </a:lstStyle>
          <a:p>
            <a:pPr lvl="0"/>
            <a:r>
              <a:rPr lang="en-US" dirty="0" smtClean="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TextBox 37"/>
          <p:cNvSpPr txBox="1"/>
          <p:nvPr userDrawn="1"/>
        </p:nvSpPr>
        <p:spPr>
          <a:xfrm>
            <a:off x="469900" y="4635018"/>
            <a:ext cx="1387624" cy="369332"/>
          </a:xfrm>
          <a:prstGeom prst="rect">
            <a:avLst/>
          </a:prstGeom>
          <a:noFill/>
        </p:spPr>
        <p:txBody>
          <a:bodyPr wrap="none" lIns="0" rtlCol="0">
            <a:spAutoFit/>
          </a:bodyPr>
          <a:lstStyle/>
          <a:p>
            <a:r>
              <a:rPr lang="en-US" dirty="0" smtClean="0">
                <a:solidFill>
                  <a:schemeClr val="tx1">
                    <a:lumMod val="50000"/>
                  </a:schemeClr>
                </a:solidFill>
              </a:rPr>
              <a:t>www.anl.gov</a:t>
            </a:r>
            <a:endParaRPr lang="en-US" dirty="0">
              <a:solidFill>
                <a:schemeClr val="tx1">
                  <a:lumMod val="50000"/>
                </a:schemeClr>
              </a:solidFill>
            </a:endParaRPr>
          </a:p>
        </p:txBody>
      </p:sp>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smtClean="0">
                <a:solidFill>
                  <a:schemeClr val="bg1"/>
                </a:solidFill>
              </a:rPr>
              <a:t>Suggested</a:t>
            </a:r>
            <a:r>
              <a:rPr lang="en-US" sz="1400" b="1" baseline="0" dirty="0" smtClean="0">
                <a:solidFill>
                  <a:schemeClr val="bg1"/>
                </a:solidFill>
              </a:rPr>
              <a:t> closing statement (optional): </a:t>
            </a:r>
          </a:p>
          <a:p>
            <a:endParaRPr lang="en-US" sz="1400" b="1" baseline="0" dirty="0" smtClean="0">
              <a:solidFill>
                <a:schemeClr val="bg1"/>
              </a:solidFill>
            </a:endParaRPr>
          </a:p>
          <a:p>
            <a:pPr lvl="0"/>
            <a:r>
              <a:rPr lang="en-US" sz="1400" b="1" dirty="0" smtClean="0">
                <a:solidFill>
                  <a:schemeClr val="bg1"/>
                </a:solidFill>
              </a:rPr>
              <a:t>WE START WITH YES.</a:t>
            </a:r>
          </a:p>
          <a:p>
            <a:pPr lvl="0">
              <a:spcAft>
                <a:spcPts val="1200"/>
              </a:spcAft>
            </a:pPr>
            <a:r>
              <a:rPr lang="en-US" sz="1400" b="1" dirty="0" smtClean="0">
                <a:solidFill>
                  <a:schemeClr val="bg1"/>
                </a:solidFill>
              </a:rPr>
              <a:t>AND END WITH THANK YOU.</a:t>
            </a:r>
          </a:p>
          <a:p>
            <a:pPr lvl="0"/>
            <a:r>
              <a:rPr lang="en-US" sz="1400" b="1" dirty="0" smtClean="0">
                <a:solidFill>
                  <a:schemeClr val="bg1"/>
                </a:solidFill>
              </a:rPr>
              <a:t>DO YOU HAVE ANY BIG QUESTIONS?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smtClean="0"/>
              <a:t>TITLE AND CONTENT SLIDE. </a:t>
            </a:r>
            <a:br>
              <a:rPr lang="en-US" dirty="0" smtClean="0"/>
            </a:br>
            <a:r>
              <a:rPr lang="en-US" dirty="0" smtClean="0"/>
              <a:t>Headline in all caps, Arial Font.</a:t>
            </a:r>
            <a:endParaRPr lang="en-US" dirty="0"/>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smtClean="0"/>
              <a:t>Optional one line subhead, </a:t>
            </a:r>
            <a:r>
              <a:rPr lang="en-US" dirty="0" err="1" smtClean="0"/>
              <a:t>url</a:t>
            </a:r>
            <a:r>
              <a:rPr lang="en-US" dirty="0" smtClean="0"/>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A</a:t>
            </a:r>
            <a:br>
              <a:rPr lang="en-US" dirty="0" smtClean="0"/>
            </a:br>
            <a:r>
              <a:rPr lang="en-US" dirty="0" smtClean="0"/>
              <a:t>can be up to four </a:t>
            </a:r>
            <a:br>
              <a:rPr lang="en-US" dirty="0" smtClean="0"/>
            </a:br>
            <a:r>
              <a:rPr lang="en-US" dirty="0" smtClean="0"/>
              <a:t>or five lines of text</a:t>
            </a:r>
            <a:endParaRPr lang="en-US" dirty="0"/>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smtClean="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smtClean="0"/>
              <a:t>PRESENTER NAME</a:t>
            </a:r>
            <a:endParaRPr lang="en-US" dirty="0"/>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a:t>
            </a:r>
            <a:br>
              <a:rPr lang="en-US" dirty="0" smtClean="0"/>
            </a:br>
            <a:r>
              <a:rPr lang="en-US" dirty="0" smtClean="0"/>
              <a:t>info if not needed</a:t>
            </a:r>
            <a:endParaRPr lang="en-US" dirty="0"/>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smtClean="0"/>
              <a:t>PRESENTER NAME</a:t>
            </a:r>
            <a:endParaRPr lang="en-US" dirty="0"/>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a:t>
            </a:r>
            <a:br>
              <a:rPr lang="en-US" dirty="0" smtClean="0"/>
            </a:br>
            <a:r>
              <a:rPr lang="en-US" dirty="0" smtClean="0"/>
              <a:t>info if not needed</a:t>
            </a:r>
            <a:endParaRPr lang="en-US" dirty="0"/>
          </a:p>
        </p:txBody>
      </p:sp>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smtClean="0">
                <a:solidFill>
                  <a:schemeClr val="bg1"/>
                </a:solidFill>
              </a:rPr>
              <a:t>Suggested</a:t>
            </a:r>
            <a:r>
              <a:rPr lang="en-US" sz="1400" b="1" baseline="0" dirty="0" smtClean="0">
                <a:solidFill>
                  <a:schemeClr val="bg1"/>
                </a:solidFill>
              </a:rPr>
              <a:t> line of text (optional): </a:t>
            </a:r>
          </a:p>
          <a:p>
            <a:endParaRPr lang="en-US" sz="1400" b="1" baseline="0" dirty="0" smtClean="0">
              <a:solidFill>
                <a:schemeClr val="bg1"/>
              </a:solidFill>
            </a:endParaRPr>
          </a:p>
          <a:p>
            <a:r>
              <a:rPr lang="en-US" sz="1400" b="1" baseline="0" dirty="0" smtClean="0">
                <a:solidFill>
                  <a:schemeClr val="bg1"/>
                </a:solidFill>
              </a:rPr>
              <a:t>WE START WITH YES.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BASIC CONTENT SLIDE</a:t>
            </a:r>
            <a:br>
              <a:rPr lang="en-US" dirty="0" smtClean="0"/>
            </a:br>
            <a:r>
              <a:rPr lang="en-US" dirty="0" smtClean="0"/>
              <a:t>one or two lines for headline</a:t>
            </a:r>
            <a:endParaRPr lang="en-US" dirty="0"/>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smtClean="0"/>
              <a:t>Click to add 1st-level bullet. Click an icon below to add table, graph or other imagery.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smtClean="0"/>
              <a:t>Slide subtitle optional -  delete as needed</a:t>
            </a:r>
            <a:endParaRPr lang="en-US" dirty="0"/>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smtClean="0"/>
              <a:t> </a:t>
            </a:r>
            <a:endParaRPr lang="en-US" dirty="0"/>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B </a:t>
            </a:r>
            <a:br>
              <a:rPr lang="en-US" dirty="0" smtClean="0"/>
            </a:br>
            <a:r>
              <a:rPr lang="en-US" dirty="0" smtClean="0"/>
              <a:t>can be up to four </a:t>
            </a:r>
            <a:br>
              <a:rPr lang="en-US" dirty="0" smtClean="0"/>
            </a:br>
            <a:r>
              <a:rPr lang="en-US" dirty="0" smtClean="0"/>
              <a:t>or five lines of text</a:t>
            </a:r>
            <a:endParaRPr lang="en-US" dirty="0"/>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smtClean="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smtClean="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smtClean="0"/>
              <a:t>presentation title – cover option c </a:t>
            </a:r>
            <a:endParaRPr lang="en-US" dirty="0"/>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smtClean="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smtClean="0">
                <a:solidFill>
                  <a:srgbClr val="000000"/>
                </a:solidFill>
              </a:rPr>
              <a:t>Type in Name of </a:t>
            </a:r>
            <a:r>
              <a:rPr lang="en-US" sz="1000" b="0" cap="all" dirty="0" err="1" smtClean="0">
                <a:solidFill>
                  <a:srgbClr val="000000"/>
                </a:solidFill>
              </a:rPr>
              <a:t>fACILITY</a:t>
            </a:r>
            <a:r>
              <a:rPr lang="en-US" sz="1000" b="0" cap="all" dirty="0" smtClean="0">
                <a:solidFill>
                  <a:srgbClr val="000000"/>
                </a:solidFill>
              </a:rPr>
              <a:t>, division, group, program or </a:t>
            </a:r>
            <a:r>
              <a:rPr lang="en-US" sz="1000" dirty="0" smtClean="0">
                <a:solidFill>
                  <a:srgbClr val="000000"/>
                </a:solidFill>
              </a:rPr>
              <a:t>www.anl.gov</a:t>
            </a:r>
            <a:endParaRPr lang="en-US" sz="1000" dirty="0">
              <a:solidFill>
                <a:srgbClr val="000000"/>
              </a:solidFill>
            </a:endParaRPr>
          </a:p>
        </p:txBody>
      </p:sp>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smtClean="0"/>
              <a:t>presentation title –</a:t>
            </a:r>
            <a:br>
              <a:rPr lang="en-US" dirty="0" smtClean="0"/>
            </a:br>
            <a:r>
              <a:rPr lang="en-US" dirty="0" smtClean="0"/>
              <a:t>Cover option D</a:t>
            </a:r>
            <a:endParaRPr lang="en-US" dirty="0"/>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smtClean="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smtClean="0"/>
              <a:t>Click icon to insert an image then right click image and “SEND IMAGE TO BACK”</a:t>
            </a:r>
            <a:endParaRPr lang="en-US" dirty="0"/>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smtClean="0"/>
              <a:t>Full-frame image layout  – title</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smtClean="0"/>
              <a:t>Science/R&amp;D hero – one image</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smtClean="0"/>
              <a:t>Science/R&amp;D hero – TWO images</a:t>
            </a:r>
            <a:br>
              <a:rPr lang="en-US" dirty="0" smtClean="0"/>
            </a:br>
            <a:r>
              <a:rPr lang="en-US" dirty="0" smtClean="0"/>
              <a:t>Headline is </a:t>
            </a:r>
            <a:r>
              <a:rPr lang="en-US" dirty="0" err="1" smtClean="0"/>
              <a:t>arial</a:t>
            </a:r>
            <a:r>
              <a:rPr lang="en-US" dirty="0" smtClean="0"/>
              <a:t> in all caps</a:t>
            </a:r>
            <a:endParaRPr lang="en-US" dirty="0"/>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smtClean="0"/>
              <a:t>Science/R&amp;D hero – Three images</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smtClean="0"/>
              <a:t>Science/R&amp;D hero – four images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smtClean="0"/>
              <a:t>TITLE AND CONTENT </a:t>
            </a:r>
            <a:br>
              <a:rPr lang="en-US" dirty="0" smtClean="0"/>
            </a:br>
            <a:r>
              <a:rPr lang="en-US" dirty="0" smtClean="0"/>
              <a:t>Headline in </a:t>
            </a:r>
            <a:r>
              <a:rPr lang="en-US" dirty="0" err="1" smtClean="0"/>
              <a:t>arial</a:t>
            </a:r>
            <a:r>
              <a:rPr lang="en-US" dirty="0" smtClean="0"/>
              <a:t> and all caps</a:t>
            </a:r>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lvl1pPr>
              <a:defRPr/>
            </a:lvl1pPr>
          </a:lstStyle>
          <a:p>
            <a:r>
              <a:rPr lang="en-US" dirty="0" smtClean="0"/>
              <a:t>Two-column CONTENT slide</a:t>
            </a:r>
            <a:br>
              <a:rPr lang="en-US" dirty="0" smtClean="0"/>
            </a:br>
            <a:r>
              <a:rPr lang="en-US" dirty="0" smtClean="0"/>
              <a:t>one or two lines for headline</a:t>
            </a:r>
            <a:endParaRPr lang="en-US" dirty="0"/>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2" name="Title 1"/>
          <p:cNvSpPr>
            <a:spLocks noGrp="1"/>
          </p:cNvSpPr>
          <p:nvPr>
            <p:ph type="title" hasCustomPrompt="1"/>
          </p:nvPr>
        </p:nvSpPr>
        <p:spPr/>
        <p:txBody>
          <a:bodyPr/>
          <a:lstStyle>
            <a:lvl1pPr>
              <a:defRPr baseline="0"/>
            </a:lvl1pPr>
          </a:lstStyle>
          <a:p>
            <a:r>
              <a:rPr lang="en-US" dirty="0" smtClean="0"/>
              <a:t>Two-column CONTENT slide</a:t>
            </a:r>
            <a:br>
              <a:rPr lang="en-US" dirty="0" smtClean="0"/>
            </a:br>
            <a:r>
              <a:rPr lang="en-US" dirty="0" smtClean="0"/>
              <a:t>with box treatment</a:t>
            </a:r>
            <a:endParaRPr lang="en-US" dirty="0"/>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THREE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top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Click to edit Master text styles</a:t>
            </a:r>
          </a:p>
          <a:p>
            <a:pPr lvl="1"/>
            <a:r>
              <a:rPr lang="en-US" smtClean="0"/>
              <a:t>Second level</a:t>
            </a:r>
          </a:p>
          <a:p>
            <a:pPr lvl="2"/>
            <a:r>
              <a:rPr lang="en-US" smtClean="0"/>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bottom HORIZONTAL</a:t>
            </a:r>
            <a:br>
              <a:rPr lang="en-US" dirty="0" smtClean="0"/>
            </a:br>
            <a:r>
              <a:rPr lang="en-US" dirty="0" smtClean="0"/>
              <a:t>WITH CAPTIONS</a:t>
            </a:r>
            <a:endParaRPr lang="en-US" dirty="0"/>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smtClean="0"/>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11490" y="4799992"/>
            <a:ext cx="775768" cy="27946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smtClean="0"/>
              <a:t>Headline in all caps </a:t>
            </a:r>
            <a:r>
              <a:rPr lang="en-US" dirty="0" err="1" smtClean="0"/>
              <a:t>28pt</a:t>
            </a:r>
            <a:r>
              <a:rPr lang="en-US" dirty="0" smtClean="0"/>
              <a:t> </a:t>
            </a:r>
            <a:br>
              <a:rPr lang="en-US" dirty="0" smtClean="0"/>
            </a:br>
            <a:r>
              <a:rPr lang="en-US" dirty="0" smtClean="0"/>
              <a:t>preferred as one or two lines</a:t>
            </a:r>
            <a:endParaRPr lang="en-US" dirty="0"/>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dirty="0" smtClean="0"/>
              <a:t>Click to add 1st-level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dirty="0">
              <a:solidFill>
                <a:schemeClr val="accent1"/>
              </a:solidFill>
            </a:endParaRPr>
          </a:p>
        </p:txBody>
      </p:sp>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458"/>
            <a:ext cx="8372901" cy="621711"/>
          </a:xfrm>
        </p:spPr>
        <p:txBody>
          <a:bodyPr/>
          <a:lstStyle/>
          <a:p>
            <a:r>
              <a:rPr lang="en-US" dirty="0" smtClean="0"/>
              <a:t>hot </a:t>
            </a:r>
            <a:r>
              <a:rPr lang="en-US" dirty="0" smtClean="0"/>
              <a:t>water storage tank explosion</a:t>
            </a:r>
            <a:endParaRPr lang="en-US" dirty="0"/>
          </a:p>
        </p:txBody>
      </p:sp>
      <p:sp>
        <p:nvSpPr>
          <p:cNvPr id="4" name="Text Placeholder 3"/>
          <p:cNvSpPr>
            <a:spLocks noGrp="1"/>
          </p:cNvSpPr>
          <p:nvPr>
            <p:ph type="body" sz="quarter" idx="12"/>
          </p:nvPr>
        </p:nvSpPr>
        <p:spPr>
          <a:xfrm>
            <a:off x="457201" y="627592"/>
            <a:ext cx="8372901" cy="374786"/>
          </a:xfrm>
        </p:spPr>
        <p:txBody>
          <a:bodyPr/>
          <a:lstStyle/>
          <a:p>
            <a:r>
              <a:rPr lang="en-US" dirty="0" smtClean="0"/>
              <a:t>St. Louis, MO on April 3, 2017</a:t>
            </a: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1</a:t>
            </a:fld>
            <a:endParaRPr lang="en-US" dirty="0"/>
          </a:p>
        </p:txBody>
      </p:sp>
      <p:pic>
        <p:nvPicPr>
          <p:cNvPr id="1026" name="Picture 2" descr="https://localtvwqad.files.wordpress.com/2017/04/boiler-flight.png?w=7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002378"/>
            <a:ext cx="4651855" cy="3827015"/>
          </a:xfrm>
          <a:prstGeom prst="rect">
            <a:avLst/>
          </a:prstGeom>
          <a:noFill/>
          <a:extLst>
            <a:ext uri="{909E8E84-426E-40DD-AFC4-6F175D3DCCD1}">
              <a14:hiddenFill xmlns:a14="http://schemas.microsoft.com/office/drawing/2010/main">
                <a:solidFill>
                  <a:srgbClr val="FFFFFF"/>
                </a:solidFill>
              </a14:hiddenFill>
            </a:ext>
          </a:extLst>
        </p:spPr>
      </p:pic>
      <p:sp>
        <p:nvSpPr>
          <p:cNvPr id="9" name="Line Callout 1 (Border and Accent Bar) 8"/>
          <p:cNvSpPr/>
          <p:nvPr/>
        </p:nvSpPr>
        <p:spPr>
          <a:xfrm>
            <a:off x="5658277" y="3619500"/>
            <a:ext cx="3171825" cy="1209893"/>
          </a:xfrm>
          <a:prstGeom prst="accentBorderCallout1">
            <a:avLst>
              <a:gd name="adj1" fmla="val 18750"/>
              <a:gd name="adj2" fmla="val -8333"/>
              <a:gd name="adj3" fmla="val 66272"/>
              <a:gd name="adj4" fmla="val -47571"/>
            </a:avLst>
          </a:prstGeom>
          <a:solidFill>
            <a:schemeClr val="accent1"/>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1)</a:t>
            </a:r>
            <a:r>
              <a:rPr lang="en-US" dirty="0" smtClean="0"/>
              <a:t> Hot </a:t>
            </a:r>
            <a:r>
              <a:rPr lang="en-US" dirty="0"/>
              <a:t>water storage tank </a:t>
            </a:r>
            <a:r>
              <a:rPr lang="en-US" dirty="0" smtClean="0"/>
              <a:t>explodes at Loy-Lange Box Co. </a:t>
            </a:r>
            <a:r>
              <a:rPr lang="en-US" b="1" dirty="0" smtClean="0"/>
              <a:t>One fatality</a:t>
            </a:r>
            <a:r>
              <a:rPr lang="en-US" dirty="0" smtClean="0"/>
              <a:t>.</a:t>
            </a:r>
          </a:p>
          <a:p>
            <a:pPr marL="342900" indent="-342900" algn="ctr">
              <a:buAutoNum type="arabicPeriod"/>
            </a:pPr>
            <a:endParaRPr lang="en-US" dirty="0"/>
          </a:p>
        </p:txBody>
      </p:sp>
      <p:sp>
        <p:nvSpPr>
          <p:cNvPr id="11" name="Line Callout 1 (Border and Accent Bar) 10"/>
          <p:cNvSpPr/>
          <p:nvPr/>
        </p:nvSpPr>
        <p:spPr>
          <a:xfrm>
            <a:off x="5658276" y="2295709"/>
            <a:ext cx="3171825" cy="1209893"/>
          </a:xfrm>
          <a:prstGeom prst="accentBorderCallout1">
            <a:avLst>
              <a:gd name="adj1" fmla="val 18750"/>
              <a:gd name="adj2" fmla="val -8333"/>
              <a:gd name="adj3" fmla="val 15887"/>
              <a:gd name="adj4" fmla="val -81204"/>
            </a:avLst>
          </a:prstGeom>
          <a:solidFill>
            <a:schemeClr val="accent1"/>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2)</a:t>
            </a:r>
            <a:r>
              <a:rPr lang="en-US" dirty="0" smtClean="0"/>
              <a:t> 1.5-ton </a:t>
            </a:r>
            <a:r>
              <a:rPr lang="en-US" dirty="0" smtClean="0"/>
              <a:t>tank lunched at 120 MPH 425’ up through </a:t>
            </a:r>
            <a:r>
              <a:rPr lang="en-US" dirty="0" smtClean="0"/>
              <a:t>the roof, </a:t>
            </a:r>
            <a:r>
              <a:rPr lang="en-US" dirty="0" smtClean="0"/>
              <a:t>then flies 515’</a:t>
            </a:r>
            <a:endParaRPr lang="en-US" dirty="0"/>
          </a:p>
        </p:txBody>
      </p:sp>
      <p:sp>
        <p:nvSpPr>
          <p:cNvPr id="12" name="Line Callout 1 (Border and Accent Bar) 11"/>
          <p:cNvSpPr/>
          <p:nvPr/>
        </p:nvSpPr>
        <p:spPr>
          <a:xfrm>
            <a:off x="5658275" y="1002378"/>
            <a:ext cx="3171825" cy="1179433"/>
          </a:xfrm>
          <a:prstGeom prst="accentBorderCallout1">
            <a:avLst>
              <a:gd name="adj1" fmla="val 18750"/>
              <a:gd name="adj2" fmla="val -8333"/>
              <a:gd name="adj3" fmla="val 59756"/>
              <a:gd name="adj4" fmla="val -123547"/>
            </a:avLst>
          </a:prstGeom>
          <a:solidFill>
            <a:schemeClr val="accent1"/>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3) </a:t>
            </a:r>
            <a:r>
              <a:rPr lang="en-US" b="1" dirty="0" smtClean="0"/>
              <a:t>Tank </a:t>
            </a:r>
            <a:r>
              <a:rPr lang="en-US" dirty="0" smtClean="0"/>
              <a:t>lands </a:t>
            </a:r>
            <a:r>
              <a:rPr lang="en-US" dirty="0" smtClean="0"/>
              <a:t>on the roof of another building. </a:t>
            </a:r>
            <a:r>
              <a:rPr lang="en-US" b="1" dirty="0" smtClean="0"/>
              <a:t>Two fatalities</a:t>
            </a:r>
            <a:r>
              <a:rPr lang="en-US" dirty="0" smtClean="0"/>
              <a:t> from debris. </a:t>
            </a:r>
            <a:endParaRPr lang="en-US" dirty="0"/>
          </a:p>
        </p:txBody>
      </p:sp>
    </p:spTree>
    <p:extLst>
      <p:ext uri="{BB962C8B-B14F-4D97-AF65-F5344CB8AC3E}">
        <p14:creationId xmlns:p14="http://schemas.microsoft.com/office/powerpoint/2010/main" val="3896609388"/>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6825"/>
            <a:ext cx="9053067" cy="2029968"/>
          </a:xfrm>
        </p:spPr>
        <p:txBody>
          <a:bodyPr/>
          <a:lstStyle/>
          <a:p>
            <a:r>
              <a:rPr lang="en-US" dirty="0" smtClean="0"/>
              <a:t>Pressure Safety</a:t>
            </a:r>
            <a:br>
              <a:rPr lang="en-US" dirty="0" smtClean="0"/>
            </a:br>
            <a:r>
              <a:rPr lang="en-US" b="0" dirty="0" smtClean="0"/>
              <a:t>program overview</a:t>
            </a:r>
            <a:endParaRPr lang="en-US" b="0" dirty="0"/>
          </a:p>
        </p:txBody>
      </p:sp>
      <p:sp>
        <p:nvSpPr>
          <p:cNvPr id="13" name="Text Placeholder 12"/>
          <p:cNvSpPr>
            <a:spLocks noGrp="1"/>
          </p:cNvSpPr>
          <p:nvPr>
            <p:ph type="body" sz="quarter" idx="12"/>
          </p:nvPr>
        </p:nvSpPr>
        <p:spPr/>
        <p:txBody>
          <a:bodyPr/>
          <a:lstStyle/>
          <a:p>
            <a:r>
              <a:rPr lang="en-US" dirty="0" smtClean="0"/>
              <a:t>erhtjhtyhy</a:t>
            </a:r>
            <a:endParaRPr lang="en-US" dirty="0"/>
          </a:p>
        </p:txBody>
      </p:sp>
      <p:sp>
        <p:nvSpPr>
          <p:cNvPr id="4" name="Text Placeholder 3"/>
          <p:cNvSpPr>
            <a:spLocks noGrp="1"/>
          </p:cNvSpPr>
          <p:nvPr>
            <p:ph type="body" sz="quarter" idx="17"/>
          </p:nvPr>
        </p:nvSpPr>
        <p:spPr/>
        <p:txBody>
          <a:bodyPr/>
          <a:lstStyle/>
          <a:p>
            <a:r>
              <a:rPr lang="en-US" dirty="0" smtClean="0"/>
              <a:t>Dejan </a:t>
            </a:r>
            <a:r>
              <a:rPr lang="en-US" dirty="0" err="1" smtClean="0"/>
              <a:t>ristic</a:t>
            </a:r>
            <a:endParaRPr lang="en-US" dirty="0"/>
          </a:p>
        </p:txBody>
      </p:sp>
      <p:sp>
        <p:nvSpPr>
          <p:cNvPr id="5" name="Text Placeholder 4"/>
          <p:cNvSpPr>
            <a:spLocks noGrp="1"/>
          </p:cNvSpPr>
          <p:nvPr>
            <p:ph type="body" sz="quarter" idx="18"/>
          </p:nvPr>
        </p:nvSpPr>
        <p:spPr/>
        <p:txBody>
          <a:bodyPr/>
          <a:lstStyle/>
          <a:p>
            <a:r>
              <a:rPr lang="en-US" dirty="0" smtClean="0"/>
              <a:t>Program Manager</a:t>
            </a:r>
            <a:endParaRPr lang="en-US" dirty="0"/>
          </a:p>
        </p:txBody>
      </p:sp>
      <p:sp>
        <p:nvSpPr>
          <p:cNvPr id="7" name="Text Placeholder 6"/>
          <p:cNvSpPr>
            <a:spLocks noGrp="1"/>
          </p:cNvSpPr>
          <p:nvPr>
            <p:ph type="body" sz="quarter" idx="21"/>
          </p:nvPr>
        </p:nvSpPr>
        <p:spPr/>
        <p:txBody>
          <a:bodyPr/>
          <a:lstStyle/>
          <a:p>
            <a:endParaRPr lang="en-US" dirty="0"/>
          </a:p>
        </p:txBody>
      </p:sp>
      <p:sp>
        <p:nvSpPr>
          <p:cNvPr id="8" name="Text Placeholder 7"/>
          <p:cNvSpPr>
            <a:spLocks noGrp="1"/>
          </p:cNvSpPr>
          <p:nvPr>
            <p:ph type="body" sz="quarter" idx="22"/>
          </p:nvPr>
        </p:nvSpPr>
        <p:spPr/>
        <p:txBody>
          <a:bodyPr/>
          <a:lstStyle/>
          <a:p>
            <a:endParaRPr lang="en-US" dirty="0"/>
          </a:p>
        </p:txBody>
      </p:sp>
      <p:sp>
        <p:nvSpPr>
          <p:cNvPr id="9" name="Text Placeholder 8"/>
          <p:cNvSpPr>
            <a:spLocks noGrp="1"/>
          </p:cNvSpPr>
          <p:nvPr>
            <p:ph type="body" sz="quarter" idx="25"/>
          </p:nvPr>
        </p:nvSpPr>
        <p:spPr/>
        <p:txBody>
          <a:bodyPr/>
          <a:lstStyle/>
          <a:p>
            <a:endParaRPr lang="en-US" dirty="0"/>
          </a:p>
        </p:txBody>
      </p:sp>
      <p:sp>
        <p:nvSpPr>
          <p:cNvPr id="10" name="Text Placeholder 9"/>
          <p:cNvSpPr>
            <a:spLocks noGrp="1"/>
          </p:cNvSpPr>
          <p:nvPr>
            <p:ph type="body" sz="quarter" idx="26"/>
          </p:nvPr>
        </p:nvSpPr>
        <p:spPr/>
        <p:txBody>
          <a:bodyPr/>
          <a:lstStyle/>
          <a:p>
            <a:endParaRPr lang="en-US" dirty="0"/>
          </a:p>
        </p:txBody>
      </p:sp>
      <p:sp>
        <p:nvSpPr>
          <p:cNvPr id="6" name="Text Placeholder 5"/>
          <p:cNvSpPr>
            <a:spLocks noGrp="1"/>
          </p:cNvSpPr>
          <p:nvPr>
            <p:ph type="body" sz="quarter" idx="19"/>
          </p:nvPr>
        </p:nvSpPr>
        <p:spPr/>
        <p:txBody>
          <a:bodyPr/>
          <a:lstStyle/>
          <a:p>
            <a:r>
              <a:rPr lang="en-US" dirty="0" smtClean="0"/>
              <a:t>April </a:t>
            </a:r>
            <a:r>
              <a:rPr lang="en-US" dirty="0" smtClean="0"/>
              <a:t>25</a:t>
            </a:r>
            <a:r>
              <a:rPr lang="en-US" dirty="0" smtClean="0"/>
              <a:t>, </a:t>
            </a:r>
            <a:r>
              <a:rPr lang="en-US" dirty="0" smtClean="0"/>
              <a:t>2017</a:t>
            </a:r>
            <a:endParaRPr lang="en-US" dirty="0"/>
          </a:p>
        </p:txBody>
      </p:sp>
      <p:pic>
        <p:nvPicPr>
          <p:cNvPr id="2050" name="Picture 78"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146" y="1644424"/>
            <a:ext cx="1274769" cy="127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69900" y="343495"/>
            <a:ext cx="4513580" cy="923330"/>
          </a:xfrm>
          <a:prstGeom prst="rect">
            <a:avLst/>
          </a:prstGeom>
          <a:noFill/>
        </p:spPr>
        <p:txBody>
          <a:bodyPr wrap="square" rtlCol="0">
            <a:spAutoFit/>
          </a:bodyPr>
          <a:lstStyle/>
          <a:p>
            <a:r>
              <a:rPr lang="en-US" dirty="0" smtClean="0"/>
              <a:t>Prepared for the </a:t>
            </a:r>
          </a:p>
          <a:p>
            <a:r>
              <a:rPr lang="en-US" b="1" dirty="0" smtClean="0"/>
              <a:t>ESH DIRECTORS MEETING</a:t>
            </a:r>
          </a:p>
          <a:p>
            <a:r>
              <a:rPr lang="en-US" dirty="0"/>
              <a:t>a</a:t>
            </a:r>
            <a:r>
              <a:rPr lang="en-US" dirty="0" smtClean="0"/>
              <a:t>t </a:t>
            </a:r>
            <a:r>
              <a:rPr lang="en-US" dirty="0" err="1" smtClean="0"/>
              <a:t>Fer</a:t>
            </a:r>
            <a:r>
              <a:rPr lang="en-US" dirty="0" err="1" smtClean="0"/>
              <a:t>milab</a:t>
            </a:r>
            <a:endParaRPr lang="en-US" dirty="0"/>
          </a:p>
        </p:txBody>
      </p:sp>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458"/>
            <a:ext cx="8372901" cy="621711"/>
          </a:xfrm>
        </p:spPr>
        <p:txBody>
          <a:bodyPr/>
          <a:lstStyle/>
          <a:p>
            <a:r>
              <a:rPr lang="en-US" dirty="0" smtClean="0"/>
              <a:t>drivers</a:t>
            </a:r>
            <a:endParaRPr lang="en-US" dirty="0"/>
          </a:p>
        </p:txBody>
      </p:sp>
      <p:sp>
        <p:nvSpPr>
          <p:cNvPr id="3" name="Content Placeholder 2"/>
          <p:cNvSpPr>
            <a:spLocks noGrp="1"/>
          </p:cNvSpPr>
          <p:nvPr>
            <p:ph idx="1"/>
          </p:nvPr>
        </p:nvSpPr>
        <p:spPr>
          <a:xfrm>
            <a:off x="424804" y="1127760"/>
            <a:ext cx="8372901" cy="2941680"/>
          </a:xfrm>
        </p:spPr>
        <p:txBody>
          <a:bodyPr/>
          <a:lstStyle/>
          <a:p>
            <a:pPr>
              <a:lnSpc>
                <a:spcPct val="110000"/>
              </a:lnSpc>
            </a:pPr>
            <a:r>
              <a:rPr lang="en-US" sz="1600" dirty="0" smtClean="0"/>
              <a:t>One of 10 WSH functional areas in 10 CFR 851:</a:t>
            </a:r>
          </a:p>
          <a:p>
            <a:pPr lvl="1">
              <a:lnSpc>
                <a:spcPct val="110000"/>
              </a:lnSpc>
            </a:pPr>
            <a:r>
              <a:rPr lang="en-US" sz="1600" dirty="0" smtClean="0"/>
              <a:t>Encompasses </a:t>
            </a:r>
            <a:r>
              <a:rPr lang="en-US" sz="1600" b="1" dirty="0" smtClean="0"/>
              <a:t>pressure </a:t>
            </a:r>
            <a:r>
              <a:rPr lang="en-US" sz="1600" b="1" dirty="0"/>
              <a:t>systems </a:t>
            </a:r>
            <a:r>
              <a:rPr lang="en-US" sz="1600" dirty="0"/>
              <a:t>(both fired and unfired) used in cryogenic, pneumatic, hydraulic, and vacuum </a:t>
            </a:r>
            <a:r>
              <a:rPr lang="en-US" sz="1600" dirty="0" smtClean="0"/>
              <a:t>applications, including a</a:t>
            </a:r>
            <a:r>
              <a:rPr lang="en-US" sz="1600" i="1" dirty="0" smtClean="0"/>
              <a:t>ssociated hardware</a:t>
            </a:r>
            <a:r>
              <a:rPr lang="en-US" sz="1600" dirty="0" smtClean="0"/>
              <a:t>. </a:t>
            </a:r>
          </a:p>
          <a:p>
            <a:pPr lvl="1">
              <a:lnSpc>
                <a:spcPct val="110000"/>
              </a:lnSpc>
            </a:pPr>
            <a:r>
              <a:rPr lang="en-US" sz="1600" b="1" dirty="0" smtClean="0"/>
              <a:t>Contractors</a:t>
            </a:r>
            <a:r>
              <a:rPr lang="en-US" sz="1600" dirty="0" smtClean="0"/>
              <a:t> </a:t>
            </a:r>
            <a:r>
              <a:rPr lang="en-US" sz="1600" dirty="0"/>
              <a:t>(e.g. Argonne) </a:t>
            </a:r>
            <a:r>
              <a:rPr lang="en-US" sz="1600" dirty="0" smtClean="0"/>
              <a:t>“shall </a:t>
            </a:r>
            <a:r>
              <a:rPr lang="en-US" sz="1600" dirty="0"/>
              <a:t>establish safety policies and procedures to ensure that pressure systems are designed, fabricated, tested, inspected, maintained, repaired, and operated by trained and qualified personnel</a:t>
            </a:r>
            <a:r>
              <a:rPr lang="en-US" sz="1600" dirty="0" smtClean="0"/>
              <a:t>.”</a:t>
            </a:r>
            <a:endParaRPr lang="en-US" sz="1600" dirty="0"/>
          </a:p>
          <a:p>
            <a:pPr>
              <a:lnSpc>
                <a:spcPct val="110000"/>
              </a:lnSpc>
            </a:pPr>
            <a:endParaRPr lang="en-US" sz="1600" dirty="0" smtClean="0"/>
          </a:p>
          <a:p>
            <a:pPr>
              <a:lnSpc>
                <a:spcPct val="110000"/>
              </a:lnSpc>
            </a:pPr>
            <a:r>
              <a:rPr lang="en-US" sz="1600" dirty="0"/>
              <a:t>Integrated with </a:t>
            </a:r>
            <a:r>
              <a:rPr lang="en-US" sz="1600" b="1" dirty="0"/>
              <a:t>ISM</a:t>
            </a:r>
            <a:r>
              <a:rPr lang="en-US" sz="1600" dirty="0"/>
              <a:t> core functions, guiding </a:t>
            </a:r>
            <a:r>
              <a:rPr lang="en-US" sz="1600" dirty="0" smtClean="0"/>
              <a:t>principles</a:t>
            </a:r>
          </a:p>
          <a:p>
            <a:pPr lvl="1">
              <a:lnSpc>
                <a:spcPct val="110000"/>
              </a:lnSpc>
            </a:pPr>
            <a:r>
              <a:rPr lang="en-US" sz="1600" dirty="0" smtClean="0"/>
              <a:t>Following </a:t>
            </a:r>
            <a:r>
              <a:rPr lang="en-US" sz="1600" b="1" dirty="0" smtClean="0"/>
              <a:t>hierarchy of controls</a:t>
            </a:r>
            <a:endParaRPr lang="en-US" sz="1600" b="1" dirty="0"/>
          </a:p>
          <a:p>
            <a:pPr>
              <a:lnSpc>
                <a:spcPct val="110000"/>
              </a:lnSpc>
            </a:pPr>
            <a:endParaRPr lang="en-US" sz="1600" dirty="0"/>
          </a:p>
          <a:p>
            <a:pPr>
              <a:lnSpc>
                <a:spcPct val="110000"/>
              </a:lnSpc>
            </a:pPr>
            <a:r>
              <a:rPr lang="en-US" sz="1600" dirty="0" smtClean="0"/>
              <a:t>Adopted </a:t>
            </a:r>
            <a:r>
              <a:rPr lang="en-US" sz="1600" b="1" dirty="0" smtClean="0"/>
              <a:t>State of Illinois </a:t>
            </a:r>
            <a:r>
              <a:rPr lang="en-US" sz="1600" dirty="0" smtClean="0"/>
              <a:t>inspection requirements.</a:t>
            </a:r>
          </a:p>
          <a:p>
            <a:pPr>
              <a:lnSpc>
                <a:spcPct val="110000"/>
              </a:lnSpc>
            </a:pPr>
            <a:endParaRPr lang="en-US" sz="1600" dirty="0" smtClean="0"/>
          </a:p>
        </p:txBody>
      </p:sp>
      <p:sp>
        <p:nvSpPr>
          <p:cNvPr id="4" name="Text Placeholder 3"/>
          <p:cNvSpPr>
            <a:spLocks noGrp="1"/>
          </p:cNvSpPr>
          <p:nvPr>
            <p:ph type="body" sz="quarter" idx="12"/>
          </p:nvPr>
        </p:nvSpPr>
        <p:spPr>
          <a:xfrm>
            <a:off x="457201" y="627592"/>
            <a:ext cx="8372901" cy="374786"/>
          </a:xfrm>
        </p:spPr>
        <p:txBody>
          <a:bodyPr/>
          <a:lstStyle/>
          <a:p>
            <a:r>
              <a:rPr lang="en-US" dirty="0" smtClean="0"/>
              <a:t>Background</a:t>
            </a: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3</a:t>
            </a:fld>
            <a:endParaRPr lang="en-US" dirty="0"/>
          </a:p>
        </p:txBody>
      </p:sp>
    </p:spTree>
    <p:extLst>
      <p:ext uri="{BB962C8B-B14F-4D97-AF65-F5344CB8AC3E}">
        <p14:creationId xmlns:p14="http://schemas.microsoft.com/office/powerpoint/2010/main" val="934983588"/>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458"/>
            <a:ext cx="8372901" cy="621711"/>
          </a:xfrm>
        </p:spPr>
        <p:txBody>
          <a:bodyPr/>
          <a:lstStyle/>
          <a:p>
            <a:r>
              <a:rPr lang="en-US" dirty="0" smtClean="0"/>
              <a:t>Accomplishments to date</a:t>
            </a:r>
            <a:endParaRPr lang="en-US" dirty="0"/>
          </a:p>
        </p:txBody>
      </p:sp>
      <p:sp>
        <p:nvSpPr>
          <p:cNvPr id="3" name="Content Placeholder 2"/>
          <p:cNvSpPr>
            <a:spLocks noGrp="1"/>
          </p:cNvSpPr>
          <p:nvPr>
            <p:ph idx="1"/>
          </p:nvPr>
        </p:nvSpPr>
        <p:spPr>
          <a:xfrm>
            <a:off x="424804" y="1127759"/>
            <a:ext cx="8372901" cy="3670951"/>
          </a:xfrm>
        </p:spPr>
        <p:txBody>
          <a:bodyPr/>
          <a:lstStyle/>
          <a:p>
            <a:pPr>
              <a:lnSpc>
                <a:spcPct val="110000"/>
              </a:lnSpc>
            </a:pPr>
            <a:r>
              <a:rPr lang="en-US" sz="1600" dirty="0" smtClean="0"/>
              <a:t>3 pressure-specific </a:t>
            </a:r>
            <a:r>
              <a:rPr lang="en-US" sz="1600" b="1" dirty="0" smtClean="0"/>
              <a:t>procedures</a:t>
            </a:r>
            <a:r>
              <a:rPr lang="en-US" sz="1600" dirty="0" smtClean="0"/>
              <a:t>:</a:t>
            </a:r>
            <a:endParaRPr lang="en-US" sz="1600" b="1" dirty="0" smtClean="0"/>
          </a:p>
          <a:p>
            <a:pPr lvl="1">
              <a:lnSpc>
                <a:spcPct val="110000"/>
              </a:lnSpc>
            </a:pPr>
            <a:r>
              <a:rPr lang="en-US" sz="1600" dirty="0" smtClean="0"/>
              <a:t>General pressure safety; Cryogenic liquids; Compressed gases.</a:t>
            </a:r>
            <a:endParaRPr lang="en-US" sz="1600" dirty="0" smtClean="0"/>
          </a:p>
          <a:p>
            <a:pPr>
              <a:lnSpc>
                <a:spcPct val="110000"/>
              </a:lnSpc>
            </a:pPr>
            <a:r>
              <a:rPr lang="en-US" sz="1600" dirty="0" smtClean="0"/>
              <a:t>2 online </a:t>
            </a:r>
            <a:r>
              <a:rPr lang="en-US" sz="1600" b="1" dirty="0" smtClean="0"/>
              <a:t>forms</a:t>
            </a:r>
            <a:r>
              <a:rPr lang="en-US" sz="1600" dirty="0" smtClean="0"/>
              <a:t>:</a:t>
            </a:r>
            <a:endParaRPr lang="en-US" sz="1600" b="1" dirty="0" smtClean="0"/>
          </a:p>
          <a:p>
            <a:pPr lvl="1">
              <a:lnSpc>
                <a:spcPct val="110000"/>
              </a:lnSpc>
            </a:pPr>
            <a:r>
              <a:rPr lang="en-US" sz="1600" dirty="0" smtClean="0"/>
              <a:t>System evaluation; Dewar inspection. </a:t>
            </a:r>
            <a:endParaRPr lang="en-US" sz="1600" dirty="0" smtClean="0"/>
          </a:p>
          <a:p>
            <a:pPr>
              <a:lnSpc>
                <a:spcPct val="110000"/>
              </a:lnSpc>
            </a:pPr>
            <a:r>
              <a:rPr lang="en-US" sz="1600" dirty="0" smtClean="0"/>
              <a:t>Pressure Systems Safety </a:t>
            </a:r>
            <a:r>
              <a:rPr lang="en-US" sz="1600" b="1" dirty="0" smtClean="0"/>
              <a:t>Manual </a:t>
            </a:r>
          </a:p>
          <a:p>
            <a:pPr lvl="1">
              <a:lnSpc>
                <a:spcPct val="110000"/>
              </a:lnSpc>
            </a:pPr>
            <a:r>
              <a:rPr lang="en-US" sz="1600" dirty="0" smtClean="0"/>
              <a:t>Organized </a:t>
            </a:r>
            <a:r>
              <a:rPr lang="en-US" sz="1600" dirty="0" smtClean="0"/>
              <a:t>around seven </a:t>
            </a:r>
            <a:r>
              <a:rPr lang="en-US" sz="1600" dirty="0" smtClean="0"/>
              <a:t>areas.</a:t>
            </a:r>
            <a:endParaRPr lang="en-US" sz="1600" dirty="0" smtClean="0"/>
          </a:p>
          <a:p>
            <a:pPr>
              <a:lnSpc>
                <a:spcPct val="110000"/>
              </a:lnSpc>
            </a:pPr>
            <a:r>
              <a:rPr lang="en-US" sz="1600" b="1" dirty="0" smtClean="0"/>
              <a:t>Compilation</a:t>
            </a:r>
            <a:r>
              <a:rPr lang="en-US" sz="1600" dirty="0" smtClean="0"/>
              <a:t> of 240+ world-wide accidents.</a:t>
            </a:r>
          </a:p>
          <a:p>
            <a:pPr>
              <a:lnSpc>
                <a:spcPct val="110000"/>
              </a:lnSpc>
            </a:pPr>
            <a:r>
              <a:rPr lang="en-US" sz="1600" dirty="0" smtClean="0"/>
              <a:t>Suggested/recommended in-house </a:t>
            </a:r>
            <a:r>
              <a:rPr lang="en-US" sz="1600" dirty="0" smtClean="0"/>
              <a:t>instructor-led </a:t>
            </a:r>
            <a:r>
              <a:rPr lang="en-US" sz="1600" b="1" dirty="0" smtClean="0"/>
              <a:t>training</a:t>
            </a:r>
            <a:r>
              <a:rPr lang="en-US" sz="1600" dirty="0" smtClean="0"/>
              <a:t>.</a:t>
            </a:r>
            <a:endParaRPr lang="en-US" sz="1600" dirty="0" smtClean="0"/>
          </a:p>
          <a:p>
            <a:pPr>
              <a:lnSpc>
                <a:spcPct val="110000"/>
              </a:lnSpc>
            </a:pPr>
            <a:r>
              <a:rPr lang="en-US" sz="1600" dirty="0" smtClean="0"/>
              <a:t>Conduct monthly pressure technology safety </a:t>
            </a:r>
            <a:r>
              <a:rPr lang="en-US" sz="1600" b="1" dirty="0" smtClean="0"/>
              <a:t>committee</a:t>
            </a:r>
            <a:r>
              <a:rPr lang="en-US" sz="1600" dirty="0" smtClean="0"/>
              <a:t> meetings.</a:t>
            </a:r>
            <a:endParaRPr lang="en-US" sz="1600" dirty="0"/>
          </a:p>
          <a:p>
            <a:pPr>
              <a:lnSpc>
                <a:spcPct val="110000"/>
              </a:lnSpc>
            </a:pPr>
            <a:r>
              <a:rPr lang="en-US" sz="1600" b="1" dirty="0" smtClean="0"/>
              <a:t>Walk-downs</a:t>
            </a:r>
            <a:r>
              <a:rPr lang="en-US" sz="1600" dirty="0" smtClean="0"/>
              <a:t> </a:t>
            </a:r>
            <a:r>
              <a:rPr lang="en-US" sz="1600" dirty="0" smtClean="0"/>
              <a:t>regularly performed</a:t>
            </a:r>
            <a:r>
              <a:rPr lang="en-US" sz="1600" dirty="0" smtClean="0"/>
              <a:t>.</a:t>
            </a:r>
            <a:endParaRPr lang="en-US" sz="1600" dirty="0" smtClean="0"/>
          </a:p>
          <a:p>
            <a:pPr>
              <a:lnSpc>
                <a:spcPct val="110000"/>
              </a:lnSpc>
            </a:pPr>
            <a:r>
              <a:rPr lang="en-US" sz="1600" b="1" dirty="0" smtClean="0"/>
              <a:t>W</a:t>
            </a:r>
            <a:r>
              <a:rPr lang="en-US" sz="1600" dirty="0" smtClean="0"/>
              <a:t>ork </a:t>
            </a:r>
            <a:r>
              <a:rPr lang="en-US" sz="1600" b="1" dirty="0" smtClean="0"/>
              <a:t>c</a:t>
            </a:r>
            <a:r>
              <a:rPr lang="en-US" sz="1600" dirty="0" smtClean="0"/>
              <a:t>ontrol </a:t>
            </a:r>
            <a:r>
              <a:rPr lang="en-US" sz="1600" b="1" dirty="0" smtClean="0"/>
              <a:t>d</a:t>
            </a:r>
            <a:r>
              <a:rPr lang="en-US" sz="1600" dirty="0" smtClean="0"/>
              <a:t>ocuments </a:t>
            </a:r>
            <a:r>
              <a:rPr lang="en-US" sz="1600" dirty="0" smtClean="0"/>
              <a:t>review/approval.</a:t>
            </a:r>
            <a:endParaRPr lang="en-US" sz="1600" dirty="0" smtClean="0"/>
          </a:p>
          <a:p>
            <a:pPr>
              <a:lnSpc>
                <a:spcPct val="110000"/>
              </a:lnSpc>
            </a:pPr>
            <a:endParaRPr lang="en-US" sz="1600" dirty="0" smtClean="0"/>
          </a:p>
        </p:txBody>
      </p:sp>
      <p:sp>
        <p:nvSpPr>
          <p:cNvPr id="4" name="Text Placeholder 3"/>
          <p:cNvSpPr>
            <a:spLocks noGrp="1"/>
          </p:cNvSpPr>
          <p:nvPr>
            <p:ph type="body" sz="quarter" idx="12"/>
          </p:nvPr>
        </p:nvSpPr>
        <p:spPr>
          <a:xfrm>
            <a:off x="457201" y="627592"/>
            <a:ext cx="8372901" cy="374786"/>
          </a:xfrm>
        </p:spPr>
        <p:txBody>
          <a:bodyPr/>
          <a:lstStyle/>
          <a:p>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4</a:t>
            </a:fld>
            <a:endParaRPr lang="en-US" dirty="0"/>
          </a:p>
        </p:txBody>
      </p:sp>
    </p:spTree>
    <p:extLst>
      <p:ext uri="{BB962C8B-B14F-4D97-AF65-F5344CB8AC3E}">
        <p14:creationId xmlns:p14="http://schemas.microsoft.com/office/powerpoint/2010/main" val="1255478363"/>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458"/>
            <a:ext cx="8372901" cy="621711"/>
          </a:xfrm>
        </p:spPr>
        <p:txBody>
          <a:bodyPr/>
          <a:lstStyle/>
          <a:p>
            <a:r>
              <a:rPr lang="en-US" dirty="0" smtClean="0"/>
              <a:t>Path Forward</a:t>
            </a:r>
            <a:endParaRPr lang="en-US" dirty="0"/>
          </a:p>
        </p:txBody>
      </p:sp>
      <p:sp>
        <p:nvSpPr>
          <p:cNvPr id="3" name="Content Placeholder 2"/>
          <p:cNvSpPr>
            <a:spLocks noGrp="1"/>
          </p:cNvSpPr>
          <p:nvPr>
            <p:ph idx="1"/>
          </p:nvPr>
        </p:nvSpPr>
        <p:spPr>
          <a:xfrm>
            <a:off x="424804" y="1127760"/>
            <a:ext cx="8372901" cy="2941680"/>
          </a:xfrm>
        </p:spPr>
        <p:txBody>
          <a:bodyPr/>
          <a:lstStyle/>
          <a:p>
            <a:pPr>
              <a:lnSpc>
                <a:spcPct val="110000"/>
              </a:lnSpc>
            </a:pPr>
            <a:r>
              <a:rPr lang="en-US" sz="1600" dirty="0" smtClean="0"/>
              <a:t>General safety procedure requires </a:t>
            </a:r>
            <a:r>
              <a:rPr lang="en-US" sz="1600" dirty="0" smtClean="0"/>
              <a:t>an assessment of lab-wide </a:t>
            </a:r>
            <a:r>
              <a:rPr lang="en-US" sz="1600" dirty="0" smtClean="0"/>
              <a:t>vessels in use:</a:t>
            </a:r>
            <a:endParaRPr lang="en-US" sz="1600" dirty="0" smtClean="0"/>
          </a:p>
          <a:p>
            <a:pPr lvl="1">
              <a:lnSpc>
                <a:spcPct val="110000"/>
              </a:lnSpc>
            </a:pPr>
            <a:r>
              <a:rPr lang="en-US" sz="1600" b="1" i="1" dirty="0" smtClean="0"/>
              <a:t>Implementation Plan </a:t>
            </a:r>
            <a:r>
              <a:rPr lang="en-US" sz="1600" dirty="0" smtClean="0"/>
              <a:t>developed;</a:t>
            </a:r>
            <a:endParaRPr lang="en-US" sz="1600" dirty="0" smtClean="0"/>
          </a:p>
          <a:p>
            <a:pPr lvl="1">
              <a:lnSpc>
                <a:spcPct val="110000"/>
              </a:lnSpc>
            </a:pPr>
            <a:r>
              <a:rPr lang="en-US" sz="1600" dirty="0" smtClean="0"/>
              <a:t>New contract</a:t>
            </a:r>
            <a:r>
              <a:rPr lang="en-US" sz="1600" b="1" dirty="0" smtClean="0"/>
              <a:t> hire</a:t>
            </a:r>
            <a:r>
              <a:rPr lang="en-US" sz="1600" dirty="0" smtClean="0"/>
              <a:t>;</a:t>
            </a:r>
            <a:r>
              <a:rPr lang="en-US" sz="1600" b="1" dirty="0" smtClean="0"/>
              <a:t> </a:t>
            </a:r>
            <a:endParaRPr lang="en-US" sz="1600" dirty="0" smtClean="0"/>
          </a:p>
          <a:p>
            <a:pPr lvl="1">
              <a:lnSpc>
                <a:spcPct val="110000"/>
              </a:lnSpc>
            </a:pPr>
            <a:r>
              <a:rPr lang="en-US" sz="1600" dirty="0" smtClean="0"/>
              <a:t>Greater </a:t>
            </a:r>
            <a:r>
              <a:rPr lang="en-US" sz="1600" dirty="0"/>
              <a:t>use of central </a:t>
            </a:r>
            <a:r>
              <a:rPr lang="en-US" sz="1600" b="1" dirty="0"/>
              <a:t>data repository</a:t>
            </a:r>
            <a:r>
              <a:rPr lang="en-US" sz="1600" dirty="0"/>
              <a:t>.</a:t>
            </a:r>
            <a:endParaRPr lang="en-US" sz="1600" b="1" dirty="0"/>
          </a:p>
          <a:p>
            <a:pPr>
              <a:lnSpc>
                <a:spcPct val="110000"/>
              </a:lnSpc>
            </a:pPr>
            <a:endParaRPr lang="en-US" sz="1600" dirty="0" smtClean="0"/>
          </a:p>
          <a:p>
            <a:pPr>
              <a:lnSpc>
                <a:spcPct val="110000"/>
              </a:lnSpc>
            </a:pPr>
            <a:r>
              <a:rPr lang="en-US" sz="1600" dirty="0" smtClean="0"/>
              <a:t>Higher participation in training by </a:t>
            </a:r>
            <a:r>
              <a:rPr lang="en-US" sz="1600" b="1" dirty="0" smtClean="0"/>
              <a:t>postdocs</a:t>
            </a:r>
            <a:r>
              <a:rPr lang="en-US" sz="1600" dirty="0" smtClean="0"/>
              <a:t>.</a:t>
            </a:r>
            <a:endParaRPr lang="en-US" sz="1600" b="1" dirty="0" smtClean="0"/>
          </a:p>
          <a:p>
            <a:pPr>
              <a:lnSpc>
                <a:spcPct val="110000"/>
              </a:lnSpc>
            </a:pPr>
            <a:endParaRPr lang="en-US" sz="1600" dirty="0" smtClean="0"/>
          </a:p>
          <a:p>
            <a:pPr>
              <a:lnSpc>
                <a:spcPct val="110000"/>
              </a:lnSpc>
            </a:pPr>
            <a:r>
              <a:rPr lang="en-US" sz="1600" dirty="0" smtClean="0"/>
              <a:t>Contribute to reestablished DOE/</a:t>
            </a:r>
            <a:r>
              <a:rPr lang="en-US" sz="1600" b="1" dirty="0"/>
              <a:t>E</a:t>
            </a:r>
            <a:r>
              <a:rPr lang="en-US" sz="1600" dirty="0"/>
              <a:t>nergy </a:t>
            </a:r>
            <a:r>
              <a:rPr lang="en-US" sz="1600" b="1" dirty="0"/>
              <a:t>F</a:t>
            </a:r>
            <a:r>
              <a:rPr lang="en-US" sz="1600" dirty="0"/>
              <a:t>acility </a:t>
            </a:r>
            <a:r>
              <a:rPr lang="en-US" sz="1600" b="1" dirty="0"/>
              <a:t>Co</a:t>
            </a:r>
            <a:r>
              <a:rPr lang="en-US" sz="1600" dirty="0"/>
              <a:t>ntractor’s </a:t>
            </a:r>
            <a:r>
              <a:rPr lang="en-US" sz="1600" b="1" dirty="0"/>
              <a:t>G</a:t>
            </a:r>
            <a:r>
              <a:rPr lang="en-US" sz="1600" dirty="0"/>
              <a:t>roup</a:t>
            </a:r>
            <a:r>
              <a:rPr lang="en-US" sz="1600" dirty="0" smtClean="0"/>
              <a:t> subgroup.</a:t>
            </a:r>
          </a:p>
          <a:p>
            <a:pPr lvl="1">
              <a:lnSpc>
                <a:spcPct val="110000"/>
              </a:lnSpc>
            </a:pPr>
            <a:endParaRPr lang="en-US" sz="1600" dirty="0" smtClean="0"/>
          </a:p>
        </p:txBody>
      </p:sp>
      <p:sp>
        <p:nvSpPr>
          <p:cNvPr id="4" name="Text Placeholder 3"/>
          <p:cNvSpPr>
            <a:spLocks noGrp="1"/>
          </p:cNvSpPr>
          <p:nvPr>
            <p:ph type="body" sz="quarter" idx="12"/>
          </p:nvPr>
        </p:nvSpPr>
        <p:spPr>
          <a:xfrm>
            <a:off x="457201" y="627592"/>
            <a:ext cx="8372901" cy="374786"/>
          </a:xfrm>
        </p:spPr>
        <p:txBody>
          <a:bodyPr/>
          <a:lstStyle/>
          <a:p>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5</a:t>
            </a:fld>
            <a:endParaRPr lang="en-US" dirty="0"/>
          </a:p>
        </p:txBody>
      </p:sp>
    </p:spTree>
    <p:extLst>
      <p:ext uri="{BB962C8B-B14F-4D97-AF65-F5344CB8AC3E}">
        <p14:creationId xmlns:p14="http://schemas.microsoft.com/office/powerpoint/2010/main" val="4236896943"/>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i="1" dirty="0"/>
              <a:t>Convictions </a:t>
            </a:r>
            <a:r>
              <a:rPr lang="en-US" i="1" dirty="0" smtClean="0"/>
              <a:t>are more </a:t>
            </a:r>
            <a:r>
              <a:rPr lang="en-US" i="1" dirty="0"/>
              <a:t>dangerous </a:t>
            </a:r>
            <a:endParaRPr lang="en-US" i="1" dirty="0" smtClean="0"/>
          </a:p>
          <a:p>
            <a:r>
              <a:rPr lang="en-US" i="1" dirty="0" smtClean="0"/>
              <a:t>enemies </a:t>
            </a:r>
            <a:r>
              <a:rPr lang="en-US" i="1" dirty="0"/>
              <a:t>of truth </a:t>
            </a:r>
            <a:r>
              <a:rPr lang="en-US" i="1" dirty="0" smtClean="0"/>
              <a:t>than </a:t>
            </a:r>
            <a:r>
              <a:rPr lang="en-US" i="1" dirty="0"/>
              <a:t>lies</a:t>
            </a:r>
            <a:r>
              <a:rPr lang="en-US" dirty="0" smtClean="0"/>
              <a:t>. </a:t>
            </a:r>
          </a:p>
          <a:p>
            <a:r>
              <a:rPr lang="en-US" b="0" dirty="0" smtClean="0"/>
              <a:t>F. Nietzsche (1844-1900)</a:t>
            </a:r>
          </a:p>
          <a:p>
            <a:endParaRPr lang="en-US" dirty="0"/>
          </a:p>
        </p:txBody>
      </p:sp>
      <p:sp>
        <p:nvSpPr>
          <p:cNvPr id="3" name="TextBox 2"/>
          <p:cNvSpPr txBox="1"/>
          <p:nvPr/>
        </p:nvSpPr>
        <p:spPr>
          <a:xfrm>
            <a:off x="6309359" y="2570214"/>
            <a:ext cx="2834640" cy="1918474"/>
          </a:xfrm>
          <a:prstGeom prst="rect">
            <a:avLst/>
          </a:prstGeom>
          <a:solidFill>
            <a:srgbClr val="92D050"/>
          </a:solidFill>
        </p:spPr>
        <p:txBody>
          <a:bodyPr wrap="square" rtlCol="0">
            <a:spAutoFit/>
          </a:bodyPr>
          <a:lstStyle/>
          <a:p>
            <a:pPr indent="0" algn="r">
              <a:spcBef>
                <a:spcPts val="200"/>
              </a:spcBef>
              <a:buNone/>
            </a:pPr>
            <a:r>
              <a:rPr lang="en-US" sz="4000" dirty="0">
                <a:solidFill>
                  <a:schemeClr val="bg1"/>
                </a:solidFill>
              </a:rPr>
              <a:t>Thank You!</a:t>
            </a:r>
          </a:p>
          <a:p>
            <a:pPr algn="r">
              <a:spcBef>
                <a:spcPts val="200"/>
              </a:spcBef>
              <a:defRPr sz="1800" b="0" cap="none">
                <a:latin typeface="+mn-lt"/>
                <a:ea typeface="+mn-ea"/>
                <a:cs typeface="+mn-cs"/>
                <a:sym typeface="Calibri"/>
              </a:defRPr>
            </a:pPr>
            <a:r>
              <a:rPr lang="en-US" dirty="0">
                <a:solidFill>
                  <a:schemeClr val="bg1"/>
                </a:solidFill>
              </a:rPr>
              <a:t>	</a:t>
            </a:r>
          </a:p>
          <a:p>
            <a:pPr algn="r">
              <a:spcBef>
                <a:spcPts val="200"/>
              </a:spcBef>
              <a:defRPr sz="1800" b="0" cap="none">
                <a:latin typeface="+mn-lt"/>
                <a:ea typeface="+mn-ea"/>
                <a:cs typeface="+mn-cs"/>
                <a:sym typeface="Calibri"/>
              </a:defRPr>
            </a:pPr>
            <a:r>
              <a:rPr lang="en-US" dirty="0">
                <a:solidFill>
                  <a:schemeClr val="bg1"/>
                </a:solidFill>
              </a:rPr>
              <a:t>	dristic@anl.gov</a:t>
            </a:r>
          </a:p>
          <a:p>
            <a:pPr algn="r">
              <a:spcBef>
                <a:spcPts val="200"/>
              </a:spcBef>
              <a:defRPr sz="1800" b="0" cap="none">
                <a:latin typeface="+mn-lt"/>
                <a:ea typeface="+mn-ea"/>
                <a:cs typeface="+mn-cs"/>
                <a:sym typeface="Calibri"/>
              </a:defRPr>
            </a:pPr>
            <a:r>
              <a:rPr lang="en-US" dirty="0">
                <a:solidFill>
                  <a:schemeClr val="bg1"/>
                </a:solidFill>
              </a:rPr>
              <a:t>	o 630.252.5075</a:t>
            </a:r>
          </a:p>
          <a:p>
            <a:pPr algn="r">
              <a:spcBef>
                <a:spcPts val="200"/>
              </a:spcBef>
              <a:defRPr sz="1800" b="0" cap="none">
                <a:latin typeface="+mn-lt"/>
                <a:ea typeface="+mn-ea"/>
                <a:cs typeface="+mn-cs"/>
                <a:sym typeface="Calibri"/>
              </a:defRPr>
            </a:pPr>
            <a:r>
              <a:rPr lang="en-US" dirty="0">
                <a:solidFill>
                  <a:schemeClr val="bg1"/>
                </a:solidFill>
              </a:rPr>
              <a:t>	c 414.708.2051</a:t>
            </a:r>
          </a:p>
        </p:txBody>
      </p:sp>
    </p:spTree>
    <p:extLst>
      <p:ext uri="{BB962C8B-B14F-4D97-AF65-F5344CB8AC3E}">
        <p14:creationId xmlns:p14="http://schemas.microsoft.com/office/powerpoint/2010/main" val="417880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ASO ESQ MAP Overview 1.25.17">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ASO ESQ MAP Overview 1.25.17.potx</Template>
  <TotalTime>1821</TotalTime>
  <Words>723</Words>
  <Application>Microsoft Office PowerPoint</Application>
  <PresentationFormat>On-screen Show (16:9)</PresentationFormat>
  <Paragraphs>111</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ASO ESQ MAP Overview 1.25.17</vt:lpstr>
      <vt:lpstr>hot water storage tank explosion</vt:lpstr>
      <vt:lpstr>Pressure Safety program overview</vt:lpstr>
      <vt:lpstr>drivers</vt:lpstr>
      <vt:lpstr>Accomplishments to date</vt:lpstr>
      <vt:lpstr>Path Forward</vt:lpstr>
      <vt:lpstr>PowerPoint Presentation</vt:lpstr>
    </vt:vector>
  </TitlesOfParts>
  <Company>Argonne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Miesen</dc:creator>
  <cp:lastModifiedBy>Ristic, Dejan</cp:lastModifiedBy>
  <cp:revision>133</cp:revision>
  <cp:lastPrinted>2017-03-15T17:54:48Z</cp:lastPrinted>
  <dcterms:created xsi:type="dcterms:W3CDTF">2015-11-17T20:01:38Z</dcterms:created>
  <dcterms:modified xsi:type="dcterms:W3CDTF">2017-04-20T14:25:44Z</dcterms:modified>
</cp:coreProperties>
</file>