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935" r:id="rId1"/>
    <p:sldMasterId id="2147483946" r:id="rId2"/>
    <p:sldMasterId id="2147483955" r:id="rId3"/>
    <p:sldMasterId id="2147483964" r:id="rId4"/>
  </p:sldMasterIdLst>
  <p:notesMasterIdLst>
    <p:notesMasterId r:id="rId10"/>
  </p:notesMasterIdLst>
  <p:handoutMasterIdLst>
    <p:handoutMasterId r:id="rId11"/>
  </p:handoutMasterIdLst>
  <p:sldIdLst>
    <p:sldId id="299" r:id="rId5"/>
    <p:sldId id="297" r:id="rId6"/>
    <p:sldId id="298" r:id="rId7"/>
    <p:sldId id="293" r:id="rId8"/>
    <p:sldId id="300" r:id="rId9"/>
  </p:sldIdLst>
  <p:sldSz cx="12188825" cy="6858000"/>
  <p:notesSz cx="70104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73">
          <p15:clr>
            <a:srgbClr val="A4A3A4"/>
          </p15:clr>
        </p15:guide>
        <p15:guide id="2" pos="7412">
          <p15:clr>
            <a:srgbClr val="A4A3A4"/>
          </p15:clr>
        </p15:guide>
        <p15:guide id="3" pos="741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6843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13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450" y="108"/>
      </p:cViewPr>
      <p:guideLst>
        <p:guide orient="horz" pos="4173"/>
        <p:guide pos="7412"/>
        <p:guide pos="7411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66" d="100"/>
          <a:sy n="66" d="100"/>
        </p:scale>
        <p:origin x="0" y="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EC4DB-F3F5-48B3-BDD8-8BDDD02A2F6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91CF0E-AC2A-419A-B80C-FB0FD91A6D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3476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A85C2B-E346-4D18-8DC2-5820DD989C27}" type="datetimeFigureOut">
              <a:rPr lang="en-US" smtClean="0"/>
              <a:t>4/17/2017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1162050"/>
            <a:ext cx="5572125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675" y="4473575"/>
            <a:ext cx="5607050" cy="36607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7EB271-4F78-4642-8577-968EB159C7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3728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2050"/>
            <a:ext cx="557212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MagLab</a:t>
            </a:r>
            <a:r>
              <a:rPr lang="en-US" dirty="0"/>
              <a:t>: Unexpected pressure in a cooling water system resulted in a fatality during maintenance.</a:t>
            </a:r>
          </a:p>
          <a:p>
            <a:r>
              <a:rPr lang="en-US" dirty="0"/>
              <a:t>University of Hawaii: A low pressure tank exploded causing serious injury</a:t>
            </a:r>
          </a:p>
          <a:p>
            <a:r>
              <a:rPr lang="en-US" dirty="0"/>
              <a:t>Ames: An unexpected chemical reaction occurred in a ball mill resulting in an explosion that caused significant damage. Thankfully no one was in the lab at the time so there were no injuries.</a:t>
            </a:r>
          </a:p>
          <a:p>
            <a:r>
              <a:rPr lang="en-US" dirty="0"/>
              <a:t>Fermi: A high</a:t>
            </a:r>
            <a:r>
              <a:rPr lang="en-US" baseline="0" dirty="0"/>
              <a:t> pressure fitting failed causing an injury to a worker.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Lawrence Berkeley: An explosion </a:t>
            </a:r>
            <a:r>
              <a:rPr lang="en-US" sz="1200" dirty="0"/>
              <a:t>in an autoclave caused significant damage to a hood and equipment. Fortunately, no one was in the lab at the time of the incident so there were no injuries.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HMRC: A custom-made decontamination vessel exploded while being heated in a muffle furnace. Fortunately, no one was in the lab at the time of the incident so there were no injuries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0A8F0-5B0D-44EE-A366-AFA1D2FF644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9729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2050"/>
            <a:ext cx="557212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0E0A8F0-5B0D-44EE-A366-AFA1D2FF644E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890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19138" y="1162050"/>
            <a:ext cx="5572125" cy="31369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CF524B-A743-470B-B9A8-D26901D74A7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182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3.png"/><Relationship Id="rId7" Type="http://schemas.openxmlformats.org/officeDocument/2006/relationships/image" Target="../media/image7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9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H="1">
            <a:off x="-56672" y="47480"/>
            <a:ext cx="4322618" cy="4226359"/>
          </a:xfrm>
          <a:prstGeom prst="rect">
            <a:avLst/>
          </a:prstGeom>
        </p:spPr>
      </p:pic>
      <p:sp>
        <p:nvSpPr>
          <p:cNvPr id="33" name="Freeform 12"/>
          <p:cNvSpPr>
            <a:spLocks/>
          </p:cNvSpPr>
          <p:nvPr/>
        </p:nvSpPr>
        <p:spPr bwMode="auto">
          <a:xfrm>
            <a:off x="7845429" y="0"/>
            <a:ext cx="4343401" cy="6858000"/>
          </a:xfrm>
          <a:custGeom>
            <a:avLst/>
            <a:gdLst>
              <a:gd name="T0" fmla="*/ 150 w 1412"/>
              <a:gd name="T1" fmla="*/ 2166 h 2166"/>
              <a:gd name="T2" fmla="*/ 1412 w 1412"/>
              <a:gd name="T3" fmla="*/ 2166 h 2166"/>
              <a:gd name="T4" fmla="*/ 1412 w 1412"/>
              <a:gd name="T5" fmla="*/ 0 h 2166"/>
              <a:gd name="T6" fmla="*/ 0 w 1412"/>
              <a:gd name="T7" fmla="*/ 0 h 2166"/>
              <a:gd name="T8" fmla="*/ 150 w 141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2" h="2166">
                <a:moveTo>
                  <a:pt x="150" y="2166"/>
                </a:moveTo>
                <a:cubicBezTo>
                  <a:pt x="1412" y="2166"/>
                  <a:pt x="1412" y="2166"/>
                  <a:pt x="1412" y="2166"/>
                </a:cubicBezTo>
                <a:cubicBezTo>
                  <a:pt x="1412" y="0"/>
                  <a:pt x="1412" y="0"/>
                  <a:pt x="1412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04" y="816"/>
                  <a:pt x="150" y="2166"/>
                </a:cubicBezTo>
                <a:close/>
              </a:path>
            </a:pathLst>
          </a:custGeom>
          <a:solidFill>
            <a:schemeClr val="tx2"/>
          </a:solidFill>
          <a:ln>
            <a:solidFill>
              <a:schemeClr val="tx2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4" name="Freeform 13"/>
          <p:cNvSpPr>
            <a:spLocks/>
          </p:cNvSpPr>
          <p:nvPr/>
        </p:nvSpPr>
        <p:spPr bwMode="auto">
          <a:xfrm>
            <a:off x="7551516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355078" y="6296108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b="0" dirty="0">
                <a:solidFill>
                  <a:schemeClr val="tx2"/>
                </a:solidFill>
              </a:rPr>
              <a:t>ORNL is managed by UT-Battelle </a:t>
            </a:r>
            <a:br>
              <a:rPr lang="en-US" sz="1000" b="0" dirty="0">
                <a:solidFill>
                  <a:schemeClr val="tx2"/>
                </a:solidFill>
              </a:rPr>
            </a:br>
            <a:r>
              <a:rPr lang="en-US" sz="1000" b="0" dirty="0">
                <a:solidFill>
                  <a:schemeClr val="tx2"/>
                </a:solidFill>
              </a:rPr>
              <a:t>for the US Department of Energy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9005" y="320045"/>
            <a:ext cx="5545451" cy="929485"/>
          </a:xfrm>
        </p:spPr>
        <p:txBody>
          <a:bodyPr/>
          <a:lstStyle>
            <a:lvl1pPr algn="l">
              <a:defRPr sz="3200" b="1">
                <a:solidFill>
                  <a:schemeClr val="tx2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47473" y="2001549"/>
            <a:ext cx="5485292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589" y="6313428"/>
            <a:ext cx="1329900" cy="32004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4160" y="6309360"/>
            <a:ext cx="1329900" cy="3200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43" r="6047" b="8563"/>
          <a:stretch/>
        </p:blipFill>
        <p:spPr>
          <a:xfrm>
            <a:off x="8356601" y="65"/>
            <a:ext cx="3832224" cy="6270643"/>
          </a:xfrm>
          <a:prstGeom prst="rect">
            <a:avLst/>
          </a:prstGeom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286" y="1266095"/>
            <a:ext cx="2152274" cy="2152275"/>
          </a:xfrm>
          <a:prstGeom prst="ellipse">
            <a:avLst/>
          </a:prstGeom>
          <a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16850"/>
            </a:stretch>
          </a:blipFill>
          <a:ln w="76200">
            <a:solidFill>
              <a:schemeClr val="accent2">
                <a:alpha val="65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  <a:extLst/>
        </p:spPr>
      </p:pic>
      <p:pic>
        <p:nvPicPr>
          <p:cNvPr id="26" name="Picture 25" descr="DifScat_better vibe.jpg.jpeg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07621" y="1856187"/>
            <a:ext cx="1868503" cy="1868502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5280" y="3172968"/>
            <a:ext cx="1664208" cy="1664208"/>
          </a:xfrm>
          <a:prstGeom prst="ellipse">
            <a:avLst/>
          </a:prstGeom>
          <a:solidFill>
            <a:schemeClr val="tx1"/>
          </a:solidFill>
          <a:ln w="76200">
            <a:solidFill>
              <a:schemeClr val="accent2">
                <a:alpha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</p:pic>
    </p:spTree>
    <p:extLst>
      <p:ext uri="{BB962C8B-B14F-4D97-AF65-F5344CB8AC3E}">
        <p14:creationId xmlns:p14="http://schemas.microsoft.com/office/powerpoint/2010/main" val="34431199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7719591" y="0"/>
            <a:ext cx="448569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 userDrawn="1"/>
        </p:nvCxnSpPr>
        <p:spPr>
          <a:xfrm>
            <a:off x="7719589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15" y="6338371"/>
            <a:ext cx="1772738" cy="3167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4" t="1250" r="1844"/>
          <a:stretch/>
        </p:blipFill>
        <p:spPr>
          <a:xfrm>
            <a:off x="7719591" y="1"/>
            <a:ext cx="4485694" cy="6772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80" y="253531"/>
            <a:ext cx="5214496" cy="8771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00299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87" y="253529"/>
            <a:ext cx="11501909" cy="4847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611263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38246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609441" y="249003"/>
            <a:ext cx="10969943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4672383" y="6602383"/>
            <a:ext cx="2844059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E98151F-1DE3-476A-8028-5E7ADDCA83F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1105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7719591" y="0"/>
            <a:ext cx="4485694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2" t="1250" r="2014"/>
          <a:stretch/>
        </p:blipFill>
        <p:spPr>
          <a:xfrm>
            <a:off x="7723615" y="-4386"/>
            <a:ext cx="4479816" cy="6772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967" y="254997"/>
            <a:ext cx="5545451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568" y="1761403"/>
            <a:ext cx="4339266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15" y="660863"/>
            <a:ext cx="6166768" cy="466343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9640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1E7640"/>
                </a:solidFill>
              </a:rPr>
              <a:t>ORNL is managed by UT-Battelle </a:t>
            </a:r>
            <a:br>
              <a:rPr lang="en-US" sz="1000" dirty="0">
                <a:solidFill>
                  <a:srgbClr val="1E7640"/>
                </a:solidFill>
              </a:rPr>
            </a:br>
            <a:r>
              <a:rPr lang="en-US" sz="1000" dirty="0">
                <a:solidFill>
                  <a:srgbClr val="1E7640"/>
                </a:solidFill>
              </a:rPr>
              <a:t>for the US Department of Energy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15" y="6338371"/>
            <a:ext cx="1772738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980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67" y="256032"/>
            <a:ext cx="11512056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54" y="1443386"/>
            <a:ext cx="11520519" cy="419541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63178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67" y="256032"/>
            <a:ext cx="11512056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3335" y="1444752"/>
            <a:ext cx="5596221" cy="427574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8271" y="1444752"/>
            <a:ext cx="5596221" cy="427574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36663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122" y="256032"/>
            <a:ext cx="11501909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196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1196" y="2270334"/>
            <a:ext cx="5588582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0" y="1444752"/>
            <a:ext cx="5590777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0" y="2270334"/>
            <a:ext cx="5590777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1983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 bwMode="auto">
          <a:xfrm>
            <a:off x="7719591" y="0"/>
            <a:ext cx="4485694" cy="6858000"/>
          </a:xfrm>
          <a:prstGeom prst="rect">
            <a:avLst/>
          </a:prstGeom>
          <a:solidFill>
            <a:schemeClr val="bg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7" name="Straight Arrow Connector 6"/>
          <p:cNvCxnSpPr/>
          <p:nvPr userDrawn="1"/>
        </p:nvCxnSpPr>
        <p:spPr>
          <a:xfrm>
            <a:off x="7719589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15" y="6338371"/>
            <a:ext cx="1772738" cy="31676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54" t="1250" r="1844"/>
          <a:stretch/>
        </p:blipFill>
        <p:spPr>
          <a:xfrm>
            <a:off x="7719591" y="1"/>
            <a:ext cx="4485694" cy="6772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80" y="253531"/>
            <a:ext cx="5214496" cy="8771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790424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86" y="253529"/>
            <a:ext cx="11501909" cy="48474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963437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4293" y="320040"/>
            <a:ext cx="11422261" cy="51090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7472" y="1637229"/>
            <a:ext cx="11369809" cy="404777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2206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801282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rg Chart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auto">
          <a:xfrm>
            <a:off x="609441" y="249003"/>
            <a:ext cx="10969943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>
          <a:xfrm>
            <a:off x="4672383" y="6602381"/>
            <a:ext cx="2844059" cy="178813"/>
          </a:xfrm>
          <a:prstGeom prst="rect">
            <a:avLst/>
          </a:prstGeom>
        </p:spPr>
        <p:txBody>
          <a:bodyPr/>
          <a:lstStyle>
            <a:lvl1pPr algn="ctr">
              <a:lnSpc>
                <a:spcPct val="90000"/>
              </a:lnSpc>
              <a:defRPr sz="900">
                <a:solidFill>
                  <a:schemeClr val="tx1">
                    <a:tint val="75000"/>
                  </a:schemeClr>
                </a:solidFill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fld id="{1E98151F-1DE3-476A-8028-5E7ADDCA83F3}" type="datetime1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4/17/2017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925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719589" y="0"/>
            <a:ext cx="4486165" cy="6858000"/>
          </a:xfrm>
          <a:prstGeom prst="rect">
            <a:avLst/>
          </a:prstGeom>
          <a:solidFill>
            <a:schemeClr val="tx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5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9"/>
          <a:stretch>
            <a:fillRect/>
          </a:stretch>
        </p:blipFill>
        <p:spPr bwMode="auto">
          <a:xfrm>
            <a:off x="7713241" y="-1588"/>
            <a:ext cx="4500977" cy="669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9487" y="660403"/>
            <a:ext cx="6166360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11"/>
          <p:cNvSpPr txBox="1">
            <a:spLocks noChangeArrowheads="1"/>
          </p:cNvSpPr>
          <p:nvPr/>
        </p:nvSpPr>
        <p:spPr bwMode="auto">
          <a:xfrm>
            <a:off x="268748" y="6294438"/>
            <a:ext cx="211468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altLang="en-US" sz="1000">
                <a:solidFill>
                  <a:srgbClr val="1E7640"/>
                </a:solidFill>
              </a:rPr>
              <a:t>ORNL is managed by UT-Battelle </a:t>
            </a:r>
            <a:br>
              <a:rPr lang="en-US" altLang="en-US" sz="1000">
                <a:solidFill>
                  <a:srgbClr val="1E7640"/>
                </a:solidFill>
              </a:rPr>
            </a:br>
            <a:r>
              <a:rPr lang="en-US" altLang="en-US" sz="1000">
                <a:solidFill>
                  <a:srgbClr val="1E7640"/>
                </a:solidFill>
              </a:rPr>
              <a:t>for the US Department of Energy</a:t>
            </a:r>
          </a:p>
        </p:txBody>
      </p:sp>
      <p:pic>
        <p:nvPicPr>
          <p:cNvPr id="8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816" y="6338888"/>
            <a:ext cx="177330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967" y="254997"/>
            <a:ext cx="5545451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565" y="1761403"/>
            <a:ext cx="4339266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37843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65" y="256036"/>
            <a:ext cx="11512055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54" y="1443385"/>
            <a:ext cx="11520519" cy="4195415"/>
          </a:xfrm>
        </p:spPr>
        <p:txBody>
          <a:bodyPr/>
          <a:lstStyle>
            <a:lvl1pPr>
              <a:defRPr>
                <a:latin typeface="Arial Narrow" panose="020B0606020202030204" pitchFamily="34" charset="0"/>
                <a:cs typeface="Arial" panose="020B0604020202020204" pitchFamily="34" charset="0"/>
              </a:defRPr>
            </a:lvl1pPr>
            <a:lvl2pPr>
              <a:defRPr>
                <a:latin typeface="Arial Narrow" panose="020B0606020202030204" pitchFamily="34" charset="0"/>
                <a:cs typeface="Arial" panose="020B0604020202020204" pitchFamily="34" charset="0"/>
              </a:defRPr>
            </a:lvl2pPr>
            <a:lvl3pPr>
              <a:defRPr>
                <a:latin typeface="Arial Narrow" panose="020B0606020202030204" pitchFamily="34" charset="0"/>
                <a:cs typeface="Arial" panose="020B0604020202020204" pitchFamily="34" charset="0"/>
              </a:defRPr>
            </a:lvl3pPr>
            <a:lvl4pPr>
              <a:defRPr>
                <a:latin typeface="Arial Narrow" panose="020B060602020203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 Narrow" panose="020B060602020203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404467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117" y="256036"/>
            <a:ext cx="11501908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196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1196" y="2270334"/>
            <a:ext cx="5588582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8" y="1444752"/>
            <a:ext cx="5590777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8" y="2270334"/>
            <a:ext cx="5590777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468057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7719589" y="0"/>
            <a:ext cx="4486165" cy="68580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4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816" y="6338888"/>
            <a:ext cx="177330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79"/>
          <a:stretch>
            <a:fillRect/>
          </a:stretch>
        </p:blipFill>
        <p:spPr bwMode="auto">
          <a:xfrm>
            <a:off x="7713241" y="-1588"/>
            <a:ext cx="4500977" cy="669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Straight Arrow Connector 5"/>
          <p:cNvCxnSpPr/>
          <p:nvPr/>
        </p:nvCxnSpPr>
        <p:spPr>
          <a:xfrm>
            <a:off x="7719589" y="0"/>
            <a:ext cx="0" cy="6858000"/>
          </a:xfrm>
          <a:prstGeom prst="straightConnector1">
            <a:avLst/>
          </a:prstGeom>
          <a:ln w="38100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81" y="253529"/>
            <a:ext cx="5214495" cy="824841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2315703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779" y="253532"/>
            <a:ext cx="11501908" cy="458587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1260193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63755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318574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255" y="320040"/>
            <a:ext cx="11501908" cy="510909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7472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472" y="2270334"/>
            <a:ext cx="5588582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58" y="1444752"/>
            <a:ext cx="5531934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58" y="2270334"/>
            <a:ext cx="5531934" cy="3373229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8649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H="1">
            <a:off x="-56672" y="47480"/>
            <a:ext cx="4322618" cy="42263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26" r="6047" b="8563"/>
          <a:stretch/>
        </p:blipFill>
        <p:spPr>
          <a:xfrm>
            <a:off x="8318500" y="65"/>
            <a:ext cx="3870325" cy="627064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10" y="320047"/>
            <a:ext cx="6569085" cy="5109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Freeform 13"/>
          <p:cNvSpPr>
            <a:spLocks/>
          </p:cNvSpPr>
          <p:nvPr/>
        </p:nvSpPr>
        <p:spPr bwMode="auto">
          <a:xfrm>
            <a:off x="7551516" y="0"/>
            <a:ext cx="1236663" cy="6858000"/>
          </a:xfrm>
          <a:custGeom>
            <a:avLst/>
            <a:gdLst>
              <a:gd name="T0" fmla="*/ 221 w 402"/>
              <a:gd name="T1" fmla="*/ 2166 h 2166"/>
              <a:gd name="T2" fmla="*/ 240 w 402"/>
              <a:gd name="T3" fmla="*/ 2166 h 2166"/>
              <a:gd name="T4" fmla="*/ 90 w 402"/>
              <a:gd name="T5" fmla="*/ 0 h 2166"/>
              <a:gd name="T6" fmla="*/ 0 w 402"/>
              <a:gd name="T7" fmla="*/ 0 h 2166"/>
              <a:gd name="T8" fmla="*/ 221 w 402"/>
              <a:gd name="T9" fmla="*/ 2166 h 216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02" h="2166">
                <a:moveTo>
                  <a:pt x="221" y="2166"/>
                </a:moveTo>
                <a:cubicBezTo>
                  <a:pt x="240" y="2166"/>
                  <a:pt x="240" y="2166"/>
                  <a:pt x="240" y="2166"/>
                </a:cubicBezTo>
                <a:cubicBezTo>
                  <a:pt x="240" y="2166"/>
                  <a:pt x="402" y="989"/>
                  <a:pt x="90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0"/>
                  <a:pt x="346" y="767"/>
                  <a:pt x="221" y="216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dist="25400" algn="l" rotWithShape="0">
              <a:schemeClr val="tx2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589" y="6313428"/>
            <a:ext cx="132990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21090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51090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8677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 bwMode="auto">
          <a:xfrm>
            <a:off x="7719591" y="0"/>
            <a:ext cx="4485694" cy="6858000"/>
          </a:xfrm>
          <a:prstGeom prst="rect">
            <a:avLst/>
          </a:prstGeom>
          <a:solidFill>
            <a:schemeClr val="tx2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eaLnBrk="0" hangingPunct="0">
              <a:defRPr/>
            </a:pPr>
            <a:endParaRPr lang="en-US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32" t="1250" r="2014"/>
          <a:stretch/>
        </p:blipFill>
        <p:spPr>
          <a:xfrm>
            <a:off x="7723615" y="-4386"/>
            <a:ext cx="4479816" cy="677227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5967" y="254997"/>
            <a:ext cx="5545451" cy="877163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7568" y="1761403"/>
            <a:ext cx="4339266" cy="757130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9215" y="660863"/>
            <a:ext cx="6166768" cy="4663439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269641" y="6293793"/>
            <a:ext cx="21146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>
                <a:solidFill>
                  <a:srgbClr val="1E7640"/>
                </a:solidFill>
              </a:rPr>
              <a:t>ORNL is managed by UT-Battelle </a:t>
            </a:r>
            <a:br>
              <a:rPr lang="en-US" sz="1000" dirty="0">
                <a:solidFill>
                  <a:srgbClr val="1E7640"/>
                </a:solidFill>
              </a:rPr>
            </a:br>
            <a:r>
              <a:rPr lang="en-US" sz="1000" dirty="0">
                <a:solidFill>
                  <a:srgbClr val="1E7640"/>
                </a:solidFill>
              </a:rPr>
              <a:t>for the US Department of Energy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15" y="6338371"/>
            <a:ext cx="1772738" cy="316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87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67" y="256032"/>
            <a:ext cx="11512056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54" y="1443386"/>
            <a:ext cx="11520519" cy="4195415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482725" indent="-222250">
              <a:buFont typeface="Arial" panose="020B0604020202020204" pitchFamily="34" charset="0"/>
              <a:buChar char="•"/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29288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67" y="256032"/>
            <a:ext cx="11512056" cy="4847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3336" y="1444752"/>
            <a:ext cx="5596221" cy="427574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28272" y="1444752"/>
            <a:ext cx="5596221" cy="427574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7580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123" y="256032"/>
            <a:ext cx="11501909" cy="484748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1196" y="1444752"/>
            <a:ext cx="5588582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1196" y="2270334"/>
            <a:ext cx="5588582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buFont typeface="Arial" panose="020B0604020202020204" pitchFamily="34" charset="0"/>
              <a:buChar char="•"/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1761" y="1444752"/>
            <a:ext cx="5590777" cy="821190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1761" y="2270334"/>
            <a:ext cx="5590777" cy="367461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 marL="1482725" indent="-222250">
              <a:defRPr lang="en-US" sz="180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35224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3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9.xml"/><Relationship Id="rId9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18.xml"/><Relationship Id="rId10" Type="http://schemas.openxmlformats.org/officeDocument/2006/relationships/image" Target="../media/image10.png"/><Relationship Id="rId4" Type="http://schemas.openxmlformats.org/officeDocument/2006/relationships/slideLayout" Target="../slideLayouts/slideLayout17.xml"/><Relationship Id="rId9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10" Type="http://schemas.openxmlformats.org/officeDocument/2006/relationships/image" Target="../media/image16.png"/><Relationship Id="rId4" Type="http://schemas.openxmlformats.org/officeDocument/2006/relationships/slideLayout" Target="../slideLayouts/slideLayout25.xml"/><Relationship Id="rId9" Type="http://schemas.openxmlformats.org/officeDocument/2006/relationships/image" Target="../media/image1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 flipH="1">
            <a:off x="-56672" y="47480"/>
            <a:ext cx="4322618" cy="422635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7" t="34480" r="13451"/>
          <a:stretch/>
        </p:blipFill>
        <p:spPr>
          <a:xfrm>
            <a:off x="5680369" y="1835727"/>
            <a:ext cx="6508461" cy="502220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344121" y="320040"/>
            <a:ext cx="11375136" cy="5109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47472" y="1636776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76590" y="6513051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schemeClr val="bg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schemeClr val="bg1">
                  <a:lumMod val="7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9589" y="6313428"/>
            <a:ext cx="1329900" cy="32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18481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5" r:id="rId1"/>
    <p:sldLayoutId id="2147483937" r:id="rId2"/>
    <p:sldLayoutId id="2147483939" r:id="rId3"/>
    <p:sldLayoutId id="2147483940" r:id="rId4"/>
    <p:sldLayoutId id="2147483941" r:id="rId5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200" b="1" kern="1200">
          <a:solidFill>
            <a:schemeClr val="tx2"/>
          </a:solidFill>
          <a:latin typeface="+mn-lt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" y="65"/>
            <a:ext cx="12188592" cy="6857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15" y="6338371"/>
            <a:ext cx="1772738" cy="31676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45090" y="244475"/>
            <a:ext cx="1150190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1520" y="1445478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30254" y="6513051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white">
                  <a:lumMod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1105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  <p:sldLayoutId id="2147483952" r:id="rId6"/>
    <p:sldLayoutId id="2147483953" r:id="rId7"/>
    <p:sldLayoutId id="2147483954" r:id="rId8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" y="65"/>
            <a:ext cx="12188592" cy="685786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8815" y="6338371"/>
            <a:ext cx="1772738" cy="316766"/>
          </a:xfrm>
          <a:prstGeom prst="rect">
            <a:avLst/>
          </a:prstGeom>
        </p:spPr>
      </p:pic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245089" y="244475"/>
            <a:ext cx="11501909" cy="4847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1520" y="1445478"/>
            <a:ext cx="11520519" cy="40409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 flipH="1">
            <a:off x="30254" y="6513051"/>
            <a:ext cx="280328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r" defTabSz="173038">
              <a:lnSpc>
                <a:spcPct val="90000"/>
              </a:lnSpc>
              <a:tabLst>
                <a:tab pos="230188" algn="l"/>
              </a:tabLst>
              <a:defRPr/>
            </a:pPr>
            <a:fld id="{040BB257-551A-4736-B50F-DCF1BA034C06}" type="slidenum">
              <a:rPr lang="en-US" sz="1000" smtClean="0">
                <a:solidFill>
                  <a:prstClr val="white">
                    <a:lumMod val="75000"/>
                  </a:prstClr>
                </a:solidFill>
                <a:latin typeface="Arial" pitchFamily="34" charset="0"/>
                <a:cs typeface="Arial" pitchFamily="34" charset="0"/>
              </a:rPr>
              <a:pPr algn="r" defTabSz="173038">
                <a:lnSpc>
                  <a:spcPct val="90000"/>
                </a:lnSpc>
                <a:tabLst>
                  <a:tab pos="230188" algn="l"/>
                </a:tabLst>
                <a:defRPr/>
              </a:pPr>
              <a:t>‹#›</a:t>
            </a:fld>
            <a:endParaRPr lang="en-US" sz="1000" dirty="0">
              <a:solidFill>
                <a:prstClr val="white">
                  <a:lumMod val="75000"/>
                </a:prstClr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2486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</p:sldLayoutIdLst>
  <p:hf hdr="0" ftr="0" dt="0"/>
  <p:txStyles>
    <p:titleStyle>
      <a:lvl1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2pPr>
      <a:lvl3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3pPr>
      <a:lvl4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4pPr>
      <a:lvl5pPr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1" fontAlgn="base" hangingPunct="1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25475" indent="-279400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3018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144588" indent="-173038" algn="l" rtl="0" eaLnBrk="1" fontAlgn="base" hangingPunct="1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rtl="0" eaLnBrk="1" fontAlgn="base" hangingPunct="1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6775804" y="1811338"/>
            <a:ext cx="5413023" cy="5046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8816" y="6338888"/>
            <a:ext cx="1773305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6" name="Title Placeholder 1"/>
          <p:cNvSpPr>
            <a:spLocks noGrp="1"/>
          </p:cNvSpPr>
          <p:nvPr>
            <p:ph type="title"/>
          </p:nvPr>
        </p:nvSpPr>
        <p:spPr bwMode="auto">
          <a:xfrm>
            <a:off x="245470" y="244475"/>
            <a:ext cx="11501088" cy="48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307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251818" y="1446216"/>
            <a:ext cx="11520133" cy="404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3078" name="Rectangle 256"/>
          <p:cNvSpPr txBox="1">
            <a:spLocks noChangeArrowheads="1"/>
          </p:cNvSpPr>
          <p:nvPr/>
        </p:nvSpPr>
        <p:spPr bwMode="auto">
          <a:xfrm>
            <a:off x="10581" y="6489703"/>
            <a:ext cx="3859795" cy="182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fld id="{17359D71-3CFE-42A7-B21B-18BE4CA74388}" type="slidenum">
              <a:rPr lang="en-US" altLang="en-US" sz="800" smtClean="0">
                <a:solidFill>
                  <a:srgbClr val="BFBFBF"/>
                </a:solidFill>
              </a:rPr>
              <a:pPr eaLnBrk="1" hangingPunct="1">
                <a:defRPr/>
              </a:pPr>
              <a:t>‹#›</a:t>
            </a:fld>
            <a:r>
              <a:rPr lang="en-US" altLang="en-US" sz="800">
                <a:solidFill>
                  <a:srgbClr val="BFBFBF"/>
                </a:solidFill>
              </a:rPr>
              <a:t>     Worker S&amp;H Program Metrics – October 2016 </a:t>
            </a:r>
          </a:p>
        </p:txBody>
      </p:sp>
    </p:spTree>
    <p:extLst>
      <p:ext uri="{BB962C8B-B14F-4D97-AF65-F5344CB8AC3E}">
        <p14:creationId xmlns:p14="http://schemas.microsoft.com/office/powerpoint/2010/main" val="304224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5" r:id="rId1"/>
    <p:sldLayoutId id="2147483966" r:id="rId2"/>
    <p:sldLayoutId id="2147483967" r:id="rId3"/>
    <p:sldLayoutId id="2147483968" r:id="rId4"/>
    <p:sldLayoutId id="2147483969" r:id="rId5"/>
    <p:sldLayoutId id="2147483970" r:id="rId6"/>
    <p:sldLayoutId id="2147483971" r:id="rId7"/>
  </p:sldLayoutIdLst>
  <p:hf hdr="0" ftr="0" dt="0"/>
  <p:txStyles>
    <p:titleStyle>
      <a:lvl1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 kern="1200">
          <a:solidFill>
            <a:schemeClr val="tx2"/>
          </a:solidFill>
          <a:latin typeface="Arial Black" pitchFamily="34" charset="0"/>
          <a:ea typeface="+mj-ea"/>
          <a:cs typeface="+mj-cs"/>
        </a:defRPr>
      </a:lvl1pPr>
      <a:lvl2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2pPr>
      <a:lvl3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3pPr>
      <a:lvl4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4pPr>
      <a:lvl5pPr algn="l" rtl="0" eaLnBrk="0" fontAlgn="base" hangingPunct="0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chemeClr val="tx2"/>
          </a:solidFill>
          <a:latin typeface="Arial Black" pitchFamily="34" charset="0"/>
        </a:defRPr>
      </a:lvl5pPr>
      <a:lvl6pPr marL="4572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6pPr>
      <a:lvl7pPr marL="9144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7pPr>
      <a:lvl8pPr marL="13716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8pPr>
      <a:lvl9pPr marL="1828800" algn="l" rtl="0" eaLnBrk="1" fontAlgn="base" hangingPunct="1">
        <a:lnSpc>
          <a:spcPct val="85000"/>
        </a:lnSpc>
        <a:spcBef>
          <a:spcPct val="0"/>
        </a:spcBef>
        <a:spcAft>
          <a:spcPct val="0"/>
        </a:spcAft>
        <a:defRPr sz="3000">
          <a:solidFill>
            <a:srgbClr val="006C3A"/>
          </a:solidFill>
          <a:latin typeface="Arial Black" pitchFamily="34" charset="0"/>
        </a:defRPr>
      </a:lvl9pPr>
    </p:titleStyle>
    <p:bodyStyle>
      <a:lvl1pPr marL="230188" indent="-230188" algn="l" rtl="0" eaLnBrk="0" fontAlgn="base" hangingPunct="0">
        <a:lnSpc>
          <a:spcPct val="90000"/>
        </a:lnSpc>
        <a:spcBef>
          <a:spcPts val="1400"/>
        </a:spcBef>
        <a:spcAft>
          <a:spcPct val="0"/>
        </a:spcAft>
        <a:buClr>
          <a:schemeClr val="tx2"/>
        </a:buClr>
        <a:buFont typeface="Arial" charset="0"/>
        <a:buChar char="•"/>
        <a:defRPr sz="28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1pPr>
      <a:lvl2pPr marL="625475" indent="-279400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sz="24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2pPr>
      <a:lvl3pPr marL="914400" indent="-23018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•"/>
        <a:defRPr sz="2000"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3pPr>
      <a:lvl4pPr marL="1144588" indent="-173038" algn="l" rtl="0" eaLnBrk="0" fontAlgn="base" hangingPunct="0">
        <a:lnSpc>
          <a:spcPct val="90000"/>
        </a:lnSpc>
        <a:spcBef>
          <a:spcPts val="800"/>
        </a:spcBef>
        <a:spcAft>
          <a:spcPct val="0"/>
        </a:spcAft>
        <a:buClr>
          <a:schemeClr val="tx2"/>
        </a:buClr>
        <a:buFont typeface="Arial" charset="0"/>
        <a:buChar char="–"/>
        <a:defRPr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4pPr>
      <a:lvl5pPr marL="1482725" indent="-222250" algn="l" rtl="0" eaLnBrk="0" fontAlgn="base" hangingPunct="0">
        <a:lnSpc>
          <a:spcPct val="90000"/>
        </a:lnSpc>
        <a:spcBef>
          <a:spcPts val="600"/>
        </a:spcBef>
        <a:spcAft>
          <a:spcPct val="0"/>
        </a:spcAft>
        <a:buClr>
          <a:schemeClr val="tx2"/>
        </a:buClr>
        <a:buFont typeface="Arial" charset="0"/>
        <a:buChar char="»"/>
        <a:defRPr kern="1200">
          <a:solidFill>
            <a:schemeClr val="tx1"/>
          </a:solidFill>
          <a:latin typeface="Arial Narrow" panose="020B060602020203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emf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17234" y="526875"/>
            <a:ext cx="6268623" cy="929485"/>
          </a:xfrm>
        </p:spPr>
        <p:txBody>
          <a:bodyPr/>
          <a:lstStyle/>
          <a:p>
            <a:r>
              <a:rPr lang="en-US" dirty="0"/>
              <a:t>Oak Ridge National Laboratory</a:t>
            </a:r>
            <a:br>
              <a:rPr lang="en-US" dirty="0"/>
            </a:br>
            <a:r>
              <a:rPr lang="en-US" dirty="0"/>
              <a:t>R&amp;D Pressure System Safety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17235" y="2822606"/>
            <a:ext cx="5485292" cy="757130"/>
          </a:xfrm>
        </p:spPr>
        <p:txBody>
          <a:bodyPr/>
          <a:lstStyle/>
          <a:p>
            <a:pPr>
              <a:spcBef>
                <a:spcPts val="600"/>
              </a:spcBef>
            </a:pPr>
            <a:r>
              <a:rPr lang="en-US" sz="2000" b="1" dirty="0"/>
              <a:t>John E. Powell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Environment, Safety, and Health Director</a:t>
            </a:r>
          </a:p>
          <a:p>
            <a:pPr>
              <a:spcBef>
                <a:spcPts val="600"/>
              </a:spcBef>
            </a:pPr>
            <a:r>
              <a:rPr lang="en-US" sz="2000" b="1" dirty="0"/>
              <a:t>UT-Battelle, LLC.  </a:t>
            </a:r>
            <a:endParaRPr lang="en-US" sz="2000" dirty="0"/>
          </a:p>
          <a:p>
            <a:endParaRPr lang="en-US" sz="2000" dirty="0"/>
          </a:p>
          <a:p>
            <a:r>
              <a:rPr lang="en-US" sz="1600" dirty="0"/>
              <a:t>April 25, 2017</a:t>
            </a:r>
          </a:p>
        </p:txBody>
      </p:sp>
    </p:spTree>
    <p:extLst>
      <p:ext uri="{BB962C8B-B14F-4D97-AF65-F5344CB8AC3E}">
        <p14:creationId xmlns:p14="http://schemas.microsoft.com/office/powerpoint/2010/main" val="1691206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65" y="256032"/>
            <a:ext cx="11831286" cy="1034129"/>
          </a:xfrm>
        </p:spPr>
        <p:txBody>
          <a:bodyPr/>
          <a:lstStyle/>
          <a:p>
            <a:r>
              <a:rPr lang="en-US" sz="2400" b="1" dirty="0"/>
              <a:t>Recent safety events in research pressure </a:t>
            </a:r>
            <a:r>
              <a:rPr lang="en-US" sz="2400" dirty="0"/>
              <a:t>systems caused us to perform an Independent Oversight </a:t>
            </a:r>
            <a:r>
              <a:rPr lang="en-US" sz="2400" b="1" dirty="0"/>
              <a:t>assessment:</a:t>
            </a:r>
            <a:br>
              <a:rPr lang="en-US" sz="2400" b="1" dirty="0"/>
            </a:br>
            <a:endParaRPr lang="en-US" sz="2400" strike="sngStrik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965" y="1316058"/>
            <a:ext cx="6740420" cy="4881215"/>
          </a:xfrm>
        </p:spPr>
        <p:txBody>
          <a:bodyPr/>
          <a:lstStyle/>
          <a:p>
            <a:r>
              <a:rPr lang="en-US" sz="1600" dirty="0"/>
              <a:t>National High Magnetic Field Laboratory (</a:t>
            </a:r>
            <a:r>
              <a:rPr lang="en-US" sz="1600" dirty="0" err="1"/>
              <a:t>MagLab</a:t>
            </a:r>
            <a:r>
              <a:rPr lang="en-US" sz="1600" dirty="0"/>
              <a:t>) at FSU: Fatality</a:t>
            </a:r>
          </a:p>
          <a:p>
            <a:r>
              <a:rPr lang="en-US" sz="1600" dirty="0"/>
              <a:t>University of Hawaii: Serious injury</a:t>
            </a:r>
          </a:p>
          <a:p>
            <a:r>
              <a:rPr lang="en-US" sz="1600" dirty="0"/>
              <a:t>Ames Laboratory: Ball mill explosion, significant damage, no injuries</a:t>
            </a:r>
          </a:p>
          <a:p>
            <a:r>
              <a:rPr lang="en-US" sz="1600" dirty="0"/>
              <a:t>Fermi National Accelerator Laboratory: Injury</a:t>
            </a:r>
          </a:p>
          <a:p>
            <a:r>
              <a:rPr lang="en-US" sz="1600" dirty="0"/>
              <a:t>Lawrence Berkeley National Laboratory: Autoclave explosion, significant damage, no injuries</a:t>
            </a:r>
          </a:p>
          <a:p>
            <a:r>
              <a:rPr lang="en-US" sz="1600" dirty="0"/>
              <a:t>Battelle Hazardous Material Research Center (HMRC): Decontamination vessel explosion, significant damage, no injuries.</a:t>
            </a:r>
          </a:p>
          <a:p>
            <a:endParaRPr lang="en-US" sz="1600" dirty="0"/>
          </a:p>
        </p:txBody>
      </p:sp>
      <p:pic>
        <p:nvPicPr>
          <p:cNvPr id="7" name="Picture 3" title="Ames Ball Mill Explosi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8380">
            <a:off x="7980541" y="2737734"/>
            <a:ext cx="3523666" cy="2179983"/>
          </a:xfrm>
          <a:prstGeom prst="rect">
            <a:avLst/>
          </a:prstGeom>
          <a:noFill/>
          <a:ln>
            <a:noFill/>
          </a:ln>
          <a:effectLst>
            <a:outerShdw blurRad="228600" dist="165100" dir="1920000" sx="109000" sy="109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60692">
            <a:off x="8227457" y="4876800"/>
            <a:ext cx="3401226" cy="1435756"/>
          </a:xfrm>
          <a:prstGeom prst="rect">
            <a:avLst/>
          </a:prstGeom>
          <a:effectLst>
            <a:outerShdw blurRad="228600" dist="165100" dir="1920000" sx="109000" sy="109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/>
          <a:srcRect b="22876"/>
          <a:stretch/>
        </p:blipFill>
        <p:spPr>
          <a:xfrm rot="587148">
            <a:off x="8590936" y="860834"/>
            <a:ext cx="2958815" cy="1869552"/>
          </a:xfrm>
          <a:prstGeom prst="rect">
            <a:avLst/>
          </a:prstGeom>
          <a:ln>
            <a:noFill/>
          </a:ln>
          <a:effectLst>
            <a:outerShdw blurRad="228600" dist="165100" dir="1920000" sx="109000" sy="109000" algn="ctr" rotWithShape="0">
              <a:srgbClr val="000000">
                <a:alpha val="43137"/>
              </a:srgbClr>
            </a:outerShdw>
          </a:effectLst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20944">
            <a:off x="5168381" y="4502801"/>
            <a:ext cx="2945914" cy="1681366"/>
          </a:xfrm>
          <a:prstGeom prst="rect">
            <a:avLst/>
          </a:prstGeom>
          <a:noFill/>
          <a:ln>
            <a:noFill/>
          </a:ln>
          <a:effectLst>
            <a:outerShdw blurRad="228600" dist="165100" dir="1920000" sx="109000" sy="109000" algn="ctr" rotWithShape="0">
              <a:srgbClr val="000000">
                <a:alpha val="4313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20308" y="4680127"/>
            <a:ext cx="4597627" cy="8402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dirty="0"/>
              <a:t>The assessment team included SMEs from INL, LLNL, and, PNNL as well as members from ORNL and DOE ORNL Site Office.</a:t>
            </a:r>
          </a:p>
        </p:txBody>
      </p:sp>
    </p:spTree>
    <p:extLst>
      <p:ext uri="{BB962C8B-B14F-4D97-AF65-F5344CB8AC3E}">
        <p14:creationId xmlns:p14="http://schemas.microsoft.com/office/powerpoint/2010/main" val="28478279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5965" y="245151"/>
            <a:ext cx="11512055" cy="929485"/>
          </a:xfrm>
        </p:spPr>
        <p:txBody>
          <a:bodyPr/>
          <a:lstStyle/>
          <a:p>
            <a:r>
              <a:rPr lang="en-US" dirty="0"/>
              <a:t>The assessment team confirmed that we have pressure safety concerns related to R &amp; D activities: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8154" y="1443386"/>
            <a:ext cx="6232553" cy="4576415"/>
          </a:xfrm>
        </p:spPr>
        <p:txBody>
          <a:bodyPr/>
          <a:lstStyle/>
          <a:p>
            <a:pPr marL="0" indent="0">
              <a:buNone/>
            </a:pPr>
            <a:r>
              <a:rPr lang="en-US" sz="1800" b="1" dirty="0"/>
              <a:t>Findings:</a:t>
            </a:r>
          </a:p>
          <a:p>
            <a:r>
              <a:rPr lang="en-US" sz="1400" dirty="0"/>
              <a:t>Finding - Lack of a clear flow-down of pressure safety requirements into SBMS and associated work practices, in particular those associated with non-code pressure systems  </a:t>
            </a:r>
          </a:p>
          <a:p>
            <a:r>
              <a:rPr lang="en-US" sz="1400" dirty="0"/>
              <a:t>Finding- Improper identification &amp; hazard analysis of pressure systems</a:t>
            </a:r>
          </a:p>
          <a:p>
            <a:r>
              <a:rPr lang="en-US" sz="1400" dirty="0"/>
              <a:t>Finding- Worst-case scenarios are not consistently incorporated into hazard analysis and control (e.g. glass components)</a:t>
            </a:r>
          </a:p>
          <a:p>
            <a:r>
              <a:rPr lang="en-US" sz="1400" dirty="0"/>
              <a:t>Finding- Lack of clear policy on application of Pressure Reducing Devices</a:t>
            </a:r>
          </a:p>
          <a:p>
            <a:pPr lvl="1">
              <a:spcBef>
                <a:spcPts val="600"/>
              </a:spcBef>
            </a:pPr>
            <a:r>
              <a:rPr lang="en-US" sz="1200" dirty="0"/>
              <a:t>Gas cylinder regulators may not be used as PRDs</a:t>
            </a:r>
          </a:p>
          <a:p>
            <a:pPr lvl="1">
              <a:spcBef>
                <a:spcPts val="600"/>
              </a:spcBef>
            </a:pPr>
            <a:r>
              <a:rPr lang="en-US" sz="1200" dirty="0"/>
              <a:t>PRD testing &amp; maintenance requirements</a:t>
            </a:r>
          </a:p>
          <a:p>
            <a:pPr lvl="1">
              <a:spcBef>
                <a:spcPts val="600"/>
              </a:spcBef>
            </a:pPr>
            <a:r>
              <a:rPr lang="en-US" sz="1200" dirty="0"/>
              <a:t>Responsibility for sizing &amp; selection of PRDs</a:t>
            </a:r>
          </a:p>
          <a:p>
            <a:r>
              <a:rPr lang="en-US" sz="1400" dirty="0"/>
              <a:t>Finding-5 - There is no formal training on pressure system requirements for personnel involved in design, fabrication, assembly, or operation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6555137" y="1480461"/>
            <a:ext cx="5280562" cy="4195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230188" indent="-230188" algn="l" rtl="0" eaLnBrk="1" fontAlgn="base" hangingPunct="1">
              <a:lnSpc>
                <a:spcPct val="90000"/>
              </a:lnSpc>
              <a:spcBef>
                <a:spcPts val="14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25475" indent="-279400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-23018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144588" indent="-173038" algn="l" rtl="0" eaLnBrk="1" fontAlgn="base" hangingPunct="1">
              <a:lnSpc>
                <a:spcPct val="90000"/>
              </a:lnSpc>
              <a:spcBef>
                <a:spcPts val="800"/>
              </a:spcBef>
              <a:spcAft>
                <a:spcPct val="0"/>
              </a:spcAft>
              <a:buClr>
                <a:schemeClr val="tx2"/>
              </a:buClr>
              <a:buFont typeface="Arial" charset="0"/>
              <a:buChar char="–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482725" indent="-222250" algn="l" rtl="0" eaLnBrk="1" fontAlgn="base" hangingPunct="1">
              <a:lnSpc>
                <a:spcPct val="90000"/>
              </a:lnSpc>
              <a:spcBef>
                <a:spcPts val="600"/>
              </a:spcBef>
              <a:spcAft>
                <a:spcPct val="0"/>
              </a:spcAft>
              <a:buClr>
                <a:schemeClr val="tx2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charset="0"/>
              <a:buNone/>
            </a:pPr>
            <a:r>
              <a:rPr lang="en-US" sz="1800" b="1" dirty="0"/>
              <a:t>Opportunities for Improvement:</a:t>
            </a:r>
          </a:p>
          <a:p>
            <a:r>
              <a:rPr lang="en-US" sz="1400" dirty="0"/>
              <a:t>OFI- Staff do not consistently understand how the requirements of the SBMS Pressure Systems Subject Area apply to their pressure systems.</a:t>
            </a:r>
          </a:p>
          <a:p>
            <a:r>
              <a:rPr lang="en-US" sz="1400" dirty="0"/>
              <a:t>OFI- The RSS questions &amp; thresholds for pressure systems  do not align with pressure system requirements </a:t>
            </a:r>
          </a:p>
          <a:p>
            <a:r>
              <a:rPr lang="en-US" sz="1400" dirty="0"/>
              <a:t>OFI- There is lack of clarity on who is viewed to be responsible for pressure system design and review...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27382" y="5316468"/>
            <a:ext cx="5638525" cy="124341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dirty="0"/>
              <a:t>Response focused on two areas: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AutoNum type="arabicPeriod"/>
            </a:pPr>
            <a:r>
              <a:rPr lang="en-US" dirty="0"/>
              <a:t>Compensatory measures to assess/mitigate short term risks</a:t>
            </a:r>
          </a:p>
          <a:p>
            <a:pPr marL="342900" indent="-342900">
              <a:lnSpc>
                <a:spcPct val="90000"/>
              </a:lnSpc>
              <a:spcBef>
                <a:spcPts val="600"/>
              </a:spcBef>
              <a:buAutoNum type="arabicPeriod"/>
            </a:pPr>
            <a:r>
              <a:rPr lang="en-US" dirty="0"/>
              <a:t>Develop &amp; execute a Corrective Action Plan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0687" y="3973286"/>
            <a:ext cx="2345012" cy="2054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00706" y="3973286"/>
            <a:ext cx="2730379" cy="204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353755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93273" y="374471"/>
            <a:ext cx="11756572" cy="484748"/>
          </a:xfrm>
        </p:spPr>
        <p:txBody>
          <a:bodyPr/>
          <a:lstStyle/>
          <a:p>
            <a:r>
              <a:rPr lang="en-US" sz="3000" dirty="0"/>
              <a:t>Contributing causes &amp; planned actions</a:t>
            </a:r>
          </a:p>
        </p:txBody>
      </p:sp>
      <p:sp>
        <p:nvSpPr>
          <p:cNvPr id="4" name="Freeform 3"/>
          <p:cNvSpPr/>
          <p:nvPr/>
        </p:nvSpPr>
        <p:spPr>
          <a:xfrm>
            <a:off x="412232" y="1018443"/>
            <a:ext cx="2571192" cy="1012026"/>
          </a:xfrm>
          <a:custGeom>
            <a:avLst/>
            <a:gdLst>
              <a:gd name="connsiteX0" fmla="*/ 0 w 1837052"/>
              <a:gd name="connsiteY0" fmla="*/ 0 h 589221"/>
              <a:gd name="connsiteX1" fmla="*/ 1837052 w 1837052"/>
              <a:gd name="connsiteY1" fmla="*/ 0 h 589221"/>
              <a:gd name="connsiteX2" fmla="*/ 1837052 w 1837052"/>
              <a:gd name="connsiteY2" fmla="*/ 589221 h 589221"/>
              <a:gd name="connsiteX3" fmla="*/ 0 w 1837052"/>
              <a:gd name="connsiteY3" fmla="*/ 589221 h 589221"/>
              <a:gd name="connsiteX4" fmla="*/ 0 w 1837052"/>
              <a:gd name="connsiteY4" fmla="*/ 0 h 58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052" h="589221">
                <a:moveTo>
                  <a:pt x="0" y="0"/>
                </a:moveTo>
                <a:lnTo>
                  <a:pt x="1837052" y="0"/>
                </a:lnTo>
                <a:lnTo>
                  <a:pt x="1837052" y="589221"/>
                </a:lnTo>
                <a:lnTo>
                  <a:pt x="0" y="5892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088" rIns="0" bIns="69088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dirty="0"/>
              <a:t>RSS pressure system threshold questions</a:t>
            </a:r>
            <a:endParaRPr lang="en-US" kern="1200" dirty="0"/>
          </a:p>
        </p:txBody>
      </p:sp>
      <p:sp>
        <p:nvSpPr>
          <p:cNvPr id="7" name="Freeform 6"/>
          <p:cNvSpPr/>
          <p:nvPr/>
        </p:nvSpPr>
        <p:spPr>
          <a:xfrm>
            <a:off x="412232" y="2030469"/>
            <a:ext cx="2571192" cy="2005137"/>
          </a:xfrm>
          <a:custGeom>
            <a:avLst/>
            <a:gdLst>
              <a:gd name="connsiteX0" fmla="*/ 0 w 1837052"/>
              <a:gd name="connsiteY0" fmla="*/ 0 h 3989857"/>
              <a:gd name="connsiteX1" fmla="*/ 1837052 w 1837052"/>
              <a:gd name="connsiteY1" fmla="*/ 0 h 3989857"/>
              <a:gd name="connsiteX2" fmla="*/ 1837052 w 1837052"/>
              <a:gd name="connsiteY2" fmla="*/ 3989857 h 3989857"/>
              <a:gd name="connsiteX3" fmla="*/ 0 w 1837052"/>
              <a:gd name="connsiteY3" fmla="*/ 3989857 h 3989857"/>
              <a:gd name="connsiteX4" fmla="*/ 0 w 1837052"/>
              <a:gd name="connsiteY4" fmla="*/ 0 h 39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052" h="3989857">
                <a:moveTo>
                  <a:pt x="0" y="0"/>
                </a:moveTo>
                <a:lnTo>
                  <a:pt x="1837052" y="0"/>
                </a:lnTo>
                <a:lnTo>
                  <a:pt x="1837052" y="3989857"/>
                </a:lnTo>
                <a:lnTo>
                  <a:pt x="0" y="3989857"/>
                </a:lnTo>
                <a:lnTo>
                  <a:pt x="0" y="0"/>
                </a:lnTo>
                <a:close/>
              </a:path>
            </a:pathLst>
          </a:custGeom>
          <a:noFill/>
          <a:ln>
            <a:gradFill flip="none" rotWithShape="1">
              <a:gsLst>
                <a:gs pos="1000">
                  <a:schemeClr val="bg1">
                    <a:alpha val="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0678" tIns="137160" rIns="120904" bIns="136017" numCol="1" spcCol="1270" anchor="t" anchorCtr="0">
            <a:noAutofit/>
          </a:bodyPr>
          <a:lstStyle/>
          <a:p>
            <a:pPr marL="285750" lvl="1" indent="-285750" algn="l" defTabSz="75565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kern="1200" dirty="0"/>
              <a:t>Revise RSS questions to clarify when Pressure System Safety subject area is invoked</a:t>
            </a:r>
          </a:p>
          <a:p>
            <a:pPr marL="285750" lvl="1" indent="-285750" algn="l" defTabSz="75565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700" kern="1200" dirty="0"/>
          </a:p>
          <a:p>
            <a:pPr marL="285750" lvl="1" indent="-285750" algn="l" defTabSz="75565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700" kern="1200" dirty="0"/>
          </a:p>
        </p:txBody>
      </p:sp>
      <p:sp>
        <p:nvSpPr>
          <p:cNvPr id="8" name="Freeform 7"/>
          <p:cNvSpPr/>
          <p:nvPr/>
        </p:nvSpPr>
        <p:spPr>
          <a:xfrm>
            <a:off x="3198907" y="1018443"/>
            <a:ext cx="2581963" cy="1012026"/>
          </a:xfrm>
          <a:custGeom>
            <a:avLst/>
            <a:gdLst>
              <a:gd name="connsiteX0" fmla="*/ 0 w 1837052"/>
              <a:gd name="connsiteY0" fmla="*/ 0 h 589221"/>
              <a:gd name="connsiteX1" fmla="*/ 1837052 w 1837052"/>
              <a:gd name="connsiteY1" fmla="*/ 0 h 589221"/>
              <a:gd name="connsiteX2" fmla="*/ 1837052 w 1837052"/>
              <a:gd name="connsiteY2" fmla="*/ 589221 h 589221"/>
              <a:gd name="connsiteX3" fmla="*/ 0 w 1837052"/>
              <a:gd name="connsiteY3" fmla="*/ 589221 h 589221"/>
              <a:gd name="connsiteX4" fmla="*/ 0 w 1837052"/>
              <a:gd name="connsiteY4" fmla="*/ 0 h 58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052" h="589221">
                <a:moveTo>
                  <a:pt x="0" y="0"/>
                </a:moveTo>
                <a:lnTo>
                  <a:pt x="1837052" y="0"/>
                </a:lnTo>
                <a:lnTo>
                  <a:pt x="1837052" y="589221"/>
                </a:lnTo>
                <a:lnTo>
                  <a:pt x="0" y="5892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088" rIns="0" bIns="69088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dirty="0"/>
              <a:t>Pressure system applicability matrix appears to exempt cylinder based systems </a:t>
            </a:r>
            <a:endParaRPr lang="en-US" kern="1200" dirty="0"/>
          </a:p>
        </p:txBody>
      </p:sp>
      <p:sp>
        <p:nvSpPr>
          <p:cNvPr id="9" name="Freeform 8"/>
          <p:cNvSpPr/>
          <p:nvPr/>
        </p:nvSpPr>
        <p:spPr>
          <a:xfrm>
            <a:off x="3198907" y="2030470"/>
            <a:ext cx="2581963" cy="2047082"/>
          </a:xfrm>
          <a:custGeom>
            <a:avLst/>
            <a:gdLst>
              <a:gd name="connsiteX0" fmla="*/ 0 w 1837052"/>
              <a:gd name="connsiteY0" fmla="*/ 0 h 3989857"/>
              <a:gd name="connsiteX1" fmla="*/ 1837052 w 1837052"/>
              <a:gd name="connsiteY1" fmla="*/ 0 h 3989857"/>
              <a:gd name="connsiteX2" fmla="*/ 1837052 w 1837052"/>
              <a:gd name="connsiteY2" fmla="*/ 3989857 h 3989857"/>
              <a:gd name="connsiteX3" fmla="*/ 0 w 1837052"/>
              <a:gd name="connsiteY3" fmla="*/ 3989857 h 3989857"/>
              <a:gd name="connsiteX4" fmla="*/ 0 w 1837052"/>
              <a:gd name="connsiteY4" fmla="*/ 0 h 39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052" h="3989857">
                <a:moveTo>
                  <a:pt x="0" y="0"/>
                </a:moveTo>
                <a:lnTo>
                  <a:pt x="1837052" y="0"/>
                </a:lnTo>
                <a:lnTo>
                  <a:pt x="1837052" y="3989857"/>
                </a:lnTo>
                <a:lnTo>
                  <a:pt x="0" y="3989857"/>
                </a:lnTo>
                <a:lnTo>
                  <a:pt x="0" y="0"/>
                </a:lnTo>
                <a:close/>
              </a:path>
            </a:pathLst>
          </a:custGeom>
          <a:noFill/>
          <a:ln>
            <a:gradFill flip="none" rotWithShape="1">
              <a:gsLst>
                <a:gs pos="1000">
                  <a:schemeClr val="bg1">
                    <a:alpha val="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0678" tIns="137160" rIns="120904" bIns="136017" numCol="1" spcCol="1270" anchor="t" anchorCtr="0">
            <a:noAutofit/>
          </a:bodyPr>
          <a:lstStyle/>
          <a:p>
            <a:pPr marL="171450" lvl="1" indent="-171450" defTabSz="75565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har char="•"/>
            </a:pPr>
            <a:r>
              <a:rPr lang="en-US" sz="1700" dirty="0"/>
              <a:t>Revise matrix to clarify how requirements apply to compressed gas cylinder based systems</a:t>
            </a:r>
          </a:p>
          <a:p>
            <a:pPr marL="171450" lvl="1" indent="-171450" defTabSz="75565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har char="•"/>
            </a:pPr>
            <a:endParaRPr lang="en-US" sz="1700" dirty="0"/>
          </a:p>
          <a:p>
            <a:pPr marL="171450" lvl="1" indent="-171450" defTabSz="75565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har char="•"/>
            </a:pPr>
            <a:endParaRPr lang="en-US" sz="1700" dirty="0"/>
          </a:p>
        </p:txBody>
      </p:sp>
      <p:sp>
        <p:nvSpPr>
          <p:cNvPr id="10" name="Freeform 9"/>
          <p:cNvSpPr/>
          <p:nvPr/>
        </p:nvSpPr>
        <p:spPr>
          <a:xfrm>
            <a:off x="5988584" y="1018443"/>
            <a:ext cx="2837849" cy="1012026"/>
          </a:xfrm>
          <a:custGeom>
            <a:avLst/>
            <a:gdLst>
              <a:gd name="connsiteX0" fmla="*/ 0 w 1837052"/>
              <a:gd name="connsiteY0" fmla="*/ 0 h 589221"/>
              <a:gd name="connsiteX1" fmla="*/ 1837052 w 1837052"/>
              <a:gd name="connsiteY1" fmla="*/ 0 h 589221"/>
              <a:gd name="connsiteX2" fmla="*/ 1837052 w 1837052"/>
              <a:gd name="connsiteY2" fmla="*/ 589221 h 589221"/>
              <a:gd name="connsiteX3" fmla="*/ 0 w 1837052"/>
              <a:gd name="connsiteY3" fmla="*/ 589221 h 589221"/>
              <a:gd name="connsiteX4" fmla="*/ 0 w 1837052"/>
              <a:gd name="connsiteY4" fmla="*/ 0 h 58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052" h="589221">
                <a:moveTo>
                  <a:pt x="0" y="0"/>
                </a:moveTo>
                <a:lnTo>
                  <a:pt x="1837052" y="0"/>
                </a:lnTo>
                <a:lnTo>
                  <a:pt x="1837052" y="589221"/>
                </a:lnTo>
                <a:lnTo>
                  <a:pt x="0" y="5892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088" rIns="0" bIns="69088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dirty="0"/>
              <a:t>Pressure system roles &amp; responsibilities not well defined/understood </a:t>
            </a:r>
            <a:endParaRPr lang="en-US" kern="1200" dirty="0"/>
          </a:p>
        </p:txBody>
      </p:sp>
      <p:sp>
        <p:nvSpPr>
          <p:cNvPr id="11" name="Freeform 10"/>
          <p:cNvSpPr/>
          <p:nvPr/>
        </p:nvSpPr>
        <p:spPr>
          <a:xfrm>
            <a:off x="5988584" y="2030469"/>
            <a:ext cx="2837849" cy="3316903"/>
          </a:xfrm>
          <a:custGeom>
            <a:avLst/>
            <a:gdLst>
              <a:gd name="connsiteX0" fmla="*/ 0 w 1837052"/>
              <a:gd name="connsiteY0" fmla="*/ 0 h 3989857"/>
              <a:gd name="connsiteX1" fmla="*/ 1837052 w 1837052"/>
              <a:gd name="connsiteY1" fmla="*/ 0 h 3989857"/>
              <a:gd name="connsiteX2" fmla="*/ 1837052 w 1837052"/>
              <a:gd name="connsiteY2" fmla="*/ 3989857 h 3989857"/>
              <a:gd name="connsiteX3" fmla="*/ 0 w 1837052"/>
              <a:gd name="connsiteY3" fmla="*/ 3989857 h 3989857"/>
              <a:gd name="connsiteX4" fmla="*/ 0 w 1837052"/>
              <a:gd name="connsiteY4" fmla="*/ 0 h 39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052" h="3989857">
                <a:moveTo>
                  <a:pt x="0" y="0"/>
                </a:moveTo>
                <a:lnTo>
                  <a:pt x="1837052" y="0"/>
                </a:lnTo>
                <a:lnTo>
                  <a:pt x="1837052" y="3989857"/>
                </a:lnTo>
                <a:lnTo>
                  <a:pt x="0" y="3989857"/>
                </a:lnTo>
                <a:lnTo>
                  <a:pt x="0" y="0"/>
                </a:lnTo>
                <a:close/>
              </a:path>
            </a:pathLst>
          </a:custGeom>
          <a:noFill/>
          <a:ln>
            <a:gradFill flip="none" rotWithShape="1">
              <a:gsLst>
                <a:gs pos="1000">
                  <a:schemeClr val="bg1">
                    <a:alpha val="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0678" tIns="137160" rIns="120904" bIns="136017" numCol="1" spcCol="1270" anchor="t" anchorCtr="0">
            <a:noAutofit/>
          </a:bodyPr>
          <a:lstStyle/>
          <a:p>
            <a:pPr marL="285750" lvl="1" indent="-285750" algn="l" defTabSz="75565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Develop &amp; deliver pressure system safety training module for R&amp;D Pressure System Owners and H&amp;S Professionals</a:t>
            </a:r>
          </a:p>
          <a:p>
            <a:pPr marL="285750" lvl="1" indent="-285750" algn="l" defTabSz="75565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700" dirty="0"/>
              <a:t>Implement a documented assurance step for the </a:t>
            </a:r>
            <a:r>
              <a:rPr lang="en-US" sz="1700" i="1" kern="1200" baseline="0" dirty="0"/>
              <a:t>Verification</a:t>
            </a:r>
            <a:r>
              <a:rPr lang="en-US" sz="1700" i="1" kern="1200" dirty="0"/>
              <a:t> of Pre-Startup Activities </a:t>
            </a:r>
            <a:r>
              <a:rPr lang="en-US" sz="1700" kern="1200" dirty="0"/>
              <a:t>for new R&amp;D Pressure Systems</a:t>
            </a:r>
            <a:endParaRPr lang="en-US" sz="1700" kern="1200" baseline="0" dirty="0"/>
          </a:p>
        </p:txBody>
      </p:sp>
      <p:sp>
        <p:nvSpPr>
          <p:cNvPr id="12" name="Freeform 11"/>
          <p:cNvSpPr/>
          <p:nvPr/>
        </p:nvSpPr>
        <p:spPr>
          <a:xfrm>
            <a:off x="9051222" y="1018442"/>
            <a:ext cx="2763929" cy="1314199"/>
          </a:xfrm>
          <a:custGeom>
            <a:avLst/>
            <a:gdLst>
              <a:gd name="connsiteX0" fmla="*/ 0 w 1837052"/>
              <a:gd name="connsiteY0" fmla="*/ 0 h 589221"/>
              <a:gd name="connsiteX1" fmla="*/ 1837052 w 1837052"/>
              <a:gd name="connsiteY1" fmla="*/ 0 h 589221"/>
              <a:gd name="connsiteX2" fmla="*/ 1837052 w 1837052"/>
              <a:gd name="connsiteY2" fmla="*/ 589221 h 589221"/>
              <a:gd name="connsiteX3" fmla="*/ 0 w 1837052"/>
              <a:gd name="connsiteY3" fmla="*/ 589221 h 589221"/>
              <a:gd name="connsiteX4" fmla="*/ 0 w 1837052"/>
              <a:gd name="connsiteY4" fmla="*/ 0 h 589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052" h="589221">
                <a:moveTo>
                  <a:pt x="0" y="0"/>
                </a:moveTo>
                <a:lnTo>
                  <a:pt x="1837052" y="0"/>
                </a:lnTo>
                <a:lnTo>
                  <a:pt x="1837052" y="589221"/>
                </a:lnTo>
                <a:lnTo>
                  <a:pt x="0" y="589221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2">
              <a:hueOff val="0"/>
              <a:satOff val="0"/>
              <a:lumOff val="0"/>
              <a:alphaOff val="0"/>
            </a:schemeClr>
          </a:lnRef>
          <a:fillRef idx="1">
            <a:schemeClr val="accent2">
              <a:hueOff val="0"/>
              <a:satOff val="0"/>
              <a:lumOff val="0"/>
              <a:alphaOff val="0"/>
            </a:schemeClr>
          </a:fillRef>
          <a:effectRef idx="0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0" tIns="69088" rIns="0" bIns="69088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US" dirty="0"/>
              <a:t>Frequent changes to Engineering Management System leadership &amp; related SMEs have contributed to weaknesses </a:t>
            </a:r>
            <a:endParaRPr lang="en-US" kern="1200" dirty="0"/>
          </a:p>
        </p:txBody>
      </p:sp>
      <p:sp>
        <p:nvSpPr>
          <p:cNvPr id="13" name="Freeform 12"/>
          <p:cNvSpPr/>
          <p:nvPr/>
        </p:nvSpPr>
        <p:spPr>
          <a:xfrm>
            <a:off x="9051222" y="2332642"/>
            <a:ext cx="2763930" cy="3014730"/>
          </a:xfrm>
          <a:custGeom>
            <a:avLst/>
            <a:gdLst>
              <a:gd name="connsiteX0" fmla="*/ 0 w 1837052"/>
              <a:gd name="connsiteY0" fmla="*/ 0 h 3989857"/>
              <a:gd name="connsiteX1" fmla="*/ 1837052 w 1837052"/>
              <a:gd name="connsiteY1" fmla="*/ 0 h 3989857"/>
              <a:gd name="connsiteX2" fmla="*/ 1837052 w 1837052"/>
              <a:gd name="connsiteY2" fmla="*/ 3989857 h 3989857"/>
              <a:gd name="connsiteX3" fmla="*/ 0 w 1837052"/>
              <a:gd name="connsiteY3" fmla="*/ 3989857 h 3989857"/>
              <a:gd name="connsiteX4" fmla="*/ 0 w 1837052"/>
              <a:gd name="connsiteY4" fmla="*/ 0 h 39898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7052" h="3989857">
                <a:moveTo>
                  <a:pt x="0" y="0"/>
                </a:moveTo>
                <a:lnTo>
                  <a:pt x="1837052" y="0"/>
                </a:lnTo>
                <a:lnTo>
                  <a:pt x="1837052" y="3989857"/>
                </a:lnTo>
                <a:lnTo>
                  <a:pt x="0" y="3989857"/>
                </a:lnTo>
                <a:lnTo>
                  <a:pt x="0" y="0"/>
                </a:lnTo>
                <a:close/>
              </a:path>
            </a:pathLst>
          </a:custGeom>
          <a:noFill/>
          <a:ln>
            <a:gradFill flip="none" rotWithShape="1">
              <a:gsLst>
                <a:gs pos="1000">
                  <a:schemeClr val="bg1">
                    <a:alpha val="0"/>
                  </a:schemeClr>
                </a:gs>
                <a:gs pos="100000">
                  <a:schemeClr val="accent2"/>
                </a:gs>
              </a:gsLst>
              <a:lin ang="16200000" scaled="1"/>
              <a:tileRect/>
            </a:gradFill>
          </a:ln>
        </p:spPr>
        <p:style>
          <a:lnRef idx="2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lnRef>
          <a:fillRef idx="1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0678" tIns="137160" rIns="120904" bIns="136017" numCol="1" spcCol="1270" anchor="t" anchorCtr="0">
            <a:noAutofit/>
          </a:bodyPr>
          <a:lstStyle/>
          <a:p>
            <a:pPr marL="171450" lvl="1" indent="-171450" algn="l" defTabSz="75565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har char="•"/>
            </a:pPr>
            <a:r>
              <a:rPr lang="en-US" sz="1700" dirty="0"/>
              <a:t>Create new Engineering Management Division (EMD) within ES&amp;H Directorate</a:t>
            </a:r>
          </a:p>
          <a:p>
            <a:pPr marL="171450" lvl="1" indent="-171450" algn="l" defTabSz="75565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har char="•"/>
            </a:pPr>
            <a:r>
              <a:rPr lang="en-US" sz="1700" dirty="0"/>
              <a:t>Provide stewardship by deploying and monitoring Engineering Management System requirements from ES&amp;H / EMD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30594" y="5347372"/>
            <a:ext cx="11315982" cy="923330"/>
          </a:xfrm>
          <a:prstGeom prst="rect">
            <a:avLst/>
          </a:prstGeom>
          <a:solidFill>
            <a:srgbClr val="368438">
              <a:alpha val="85000"/>
            </a:srgbClr>
          </a:solidFill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000" dirty="0">
                <a:latin typeface="Arial Black" panose="020B0A04020102020204" pitchFamily="34" charset="0"/>
              </a:rPr>
              <a:t>Parallel to performing causal analysis and the development of the corrective 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latin typeface="Arial Black" panose="020B0A04020102020204" pitchFamily="34" charset="0"/>
              </a:rPr>
              <a:t>action plan, targeted assessment of (~500) R&amp;D Pressure Systems took place. </a:t>
            </a:r>
          </a:p>
          <a:p>
            <a:pPr algn="ctr">
              <a:lnSpc>
                <a:spcPct val="90000"/>
              </a:lnSpc>
            </a:pPr>
            <a:r>
              <a:rPr lang="en-US" sz="2000" dirty="0">
                <a:latin typeface="Arial Black" panose="020B0A04020102020204" pitchFamily="34" charset="0"/>
              </a:rPr>
              <a:t>No immanent hazards found, but results mirrored assessment conclusions </a:t>
            </a:r>
          </a:p>
        </p:txBody>
      </p:sp>
    </p:spTree>
    <p:extLst>
      <p:ext uri="{BB962C8B-B14F-4D97-AF65-F5344CB8AC3E}">
        <p14:creationId xmlns:p14="http://schemas.microsoft.com/office/powerpoint/2010/main" val="4021328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" y="1"/>
            <a:ext cx="12188952" cy="6857999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  <a:alpha val="0"/>
                </a:schemeClr>
              </a:gs>
              <a:gs pos="52000">
                <a:schemeClr val="accent2"/>
              </a:gs>
              <a:gs pos="100000">
                <a:schemeClr val="bg1">
                  <a:alpha val="0"/>
                </a:schemeClr>
              </a:gs>
            </a:gsLst>
            <a:lin ang="5400000" scaled="1"/>
          </a:gra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504" y="320040"/>
            <a:ext cx="11501908" cy="510909"/>
          </a:xfrm>
        </p:spPr>
        <p:txBody>
          <a:bodyPr/>
          <a:lstStyle/>
          <a:p>
            <a:r>
              <a:rPr lang="en-US" dirty="0"/>
              <a:t>Discussion</a:t>
            </a:r>
            <a:endParaRPr lang="en-US" sz="2400" b="0" dirty="0"/>
          </a:p>
        </p:txBody>
      </p:sp>
    </p:spTree>
    <p:extLst>
      <p:ext uri="{BB962C8B-B14F-4D97-AF65-F5344CB8AC3E}">
        <p14:creationId xmlns:p14="http://schemas.microsoft.com/office/powerpoint/2010/main" val="707060590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2007-2010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efault Theme" id="{6EBBBDCC-CE01-45FF-8DFA-3D2112B9C218}" vid="{1C1B7333-F0FF-4DC1-B3B7-867A9886DF96}"/>
    </a:ext>
  </a:extLst>
</a:theme>
</file>

<file path=ppt/theme/theme2.xml><?xml version="1.0" encoding="utf-8"?>
<a:theme xmlns:a="http://schemas.openxmlformats.org/drawingml/2006/main" name="CAIRB Improvement Plan - August 2014 Rev B">
  <a:themeElements>
    <a:clrScheme name="ORNL Corporate Palette 140501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0070B9"/>
      </a:accent1>
      <a:accent2>
        <a:srgbClr val="84B641"/>
      </a:accent2>
      <a:accent3>
        <a:srgbClr val="DE762D"/>
      </a:accent3>
      <a:accent4>
        <a:srgbClr val="00BDDD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3.xml><?xml version="1.0" encoding="utf-8"?>
<a:theme xmlns:a="http://schemas.openxmlformats.org/drawingml/2006/main" name="1_CAIRB Improvement Plan - August 2014 Rev B">
  <a:themeElements>
    <a:clrScheme name="ORNL Corporate Palette 140501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0070B9"/>
      </a:accent1>
      <a:accent2>
        <a:srgbClr val="84B641"/>
      </a:accent2>
      <a:accent3>
        <a:srgbClr val="DE762D"/>
      </a:accent3>
      <a:accent4>
        <a:srgbClr val="00BDDD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riel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60000"/>
              </a:schemeClr>
            </a:gs>
            <a:gs pos="30000">
              <a:schemeClr val="phClr">
                <a:tint val="38000"/>
                <a:satMod val="260000"/>
              </a:schemeClr>
            </a:gs>
            <a:gs pos="75000">
              <a:schemeClr val="phClr">
                <a:tint val="55000"/>
                <a:satMod val="255000"/>
              </a:schemeClr>
            </a:gs>
            <a:gs pos="100000">
              <a:schemeClr val="phClr">
                <a:tint val="70000"/>
                <a:satMod val="255000"/>
              </a:schemeClr>
            </a:gs>
          </a:gsLst>
          <a:path path="circle">
            <a:fillToRect l="5000" t="100000" r="120000" b="10000"/>
          </a:path>
        </a:gradFill>
        <a:gradFill rotWithShape="1">
          <a:gsLst>
            <a:gs pos="0">
              <a:schemeClr val="phClr">
                <a:shade val="63000"/>
                <a:satMod val="165000"/>
              </a:schemeClr>
            </a:gs>
            <a:gs pos="30000">
              <a:schemeClr val="phClr">
                <a:shade val="58000"/>
                <a:satMod val="165000"/>
              </a:schemeClr>
            </a:gs>
            <a:gs pos="75000">
              <a:schemeClr val="phClr">
                <a:shade val="30000"/>
                <a:satMod val="175000"/>
              </a:schemeClr>
            </a:gs>
            <a:gs pos="100000">
              <a:schemeClr val="phClr">
                <a:shade val="15000"/>
                <a:satMod val="175000"/>
              </a:schemeClr>
            </a:gs>
          </a:gsLst>
          <a:path path="circle">
            <a:fillToRect l="5000" t="100000" r="120000" b="10000"/>
          </a:path>
        </a:gradFill>
      </a:fillStyleLst>
      <a:lnStyleLst>
        <a:ln w="12700" cap="flat" cmpd="sng" algn="ctr">
          <a:solidFill>
            <a:schemeClr val="phClr">
              <a:shade val="70000"/>
              <a:satMod val="15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0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</a:effectStyle>
        <a:effectStyle>
          <a:effectLst>
            <a:outerShdw blurRad="50800" dist="20000" dir="5400000" rotWithShape="0">
              <a:srgbClr val="000000">
                <a:alpha val="4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0"/>
            </a:lightRig>
          </a:scene3d>
          <a:sp3d>
            <a:bevelT w="47625" h="69850"/>
            <a:contourClr>
              <a:schemeClr val="lt1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balanced" dir="t">
            <a:rot lat="0" lon="0" rev="0"/>
          </a:lightRig>
        </a:scene3d>
        <a:sp3d>
          <a:contourClr>
            <a:schemeClr val="lt1"/>
          </a:contourClr>
        </a:sp3d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4.xml><?xml version="1.0" encoding="utf-8"?>
<a:theme xmlns:a="http://schemas.openxmlformats.org/drawingml/2006/main" name="1_Default Theme">
  <a:themeElements>
    <a:clrScheme name="ORNL corporate palette May 28 saturation adjust">
      <a:dk1>
        <a:sysClr val="windowText" lastClr="000000"/>
      </a:dk1>
      <a:lt1>
        <a:sysClr val="window" lastClr="FFFFFF"/>
      </a:lt1>
      <a:dk2>
        <a:srgbClr val="1E7640"/>
      </a:dk2>
      <a:lt2>
        <a:srgbClr val="FFFFFF"/>
      </a:lt2>
      <a:accent1>
        <a:srgbClr val="306DBE"/>
      </a:accent1>
      <a:accent2>
        <a:srgbClr val="84B641"/>
      </a:accent2>
      <a:accent3>
        <a:srgbClr val="DE762D"/>
      </a:accent3>
      <a:accent4>
        <a:srgbClr val="2ABDDA"/>
      </a:accent4>
      <a:accent5>
        <a:srgbClr val="A03123"/>
      </a:accent5>
      <a:accent6>
        <a:srgbClr val="FFCD00"/>
      </a:accent6>
      <a:hlink>
        <a:srgbClr val="0070B9"/>
      </a:hlink>
      <a:folHlink>
        <a:srgbClr val="1E7640"/>
      </a:folHlink>
    </a:clrScheme>
    <a:fontScheme name="ORNL 2013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2"/>
        </a:solidFill>
        <a:ln>
          <a:solidFill>
            <a:schemeClr val="accent1"/>
          </a:solidFill>
        </a:ln>
        <a:effectLst/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/>
      </a:spPr>
      <a:bodyPr rot="0" spcFirstLastPara="0" vertOverflow="overflow" horzOverflow="overflow" vert="horz" wrap="square" lIns="45720" tIns="45720" rIns="45720" bIns="45720" numCol="1" spcCol="0" rtlCol="0" fromWordArt="0" anchor="ctr" anchorCtr="0" forceAA="0" compatLnSpc="1">
        <a:prstTxWarp prst="textNoShape">
          <a:avLst/>
        </a:prstTxWarp>
        <a:noAutofit/>
      </a:bodyPr>
      <a:lstStyle>
        <a:defPPr algn="ctr">
          <a:lnSpc>
            <a:spcPct val="90000"/>
          </a:lnSpc>
          <a:defRPr dirty="0" smtClean="0">
            <a:solidFill>
              <a:schemeClr val="tx1"/>
            </a:solidFill>
          </a:defRPr>
        </a:defPPr>
      </a:lstStyle>
      <a:style>
        <a:lnRef idx="0">
          <a:schemeClr val="accent1"/>
        </a:lnRef>
        <a:fillRef idx="3">
          <a:schemeClr val="accent1"/>
        </a:fillRef>
        <a:effectRef idx="3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ctr">
          <a:lnSpc>
            <a:spcPct val="90000"/>
          </a:lnSpc>
          <a:defRPr dirty="0" smtClean="0"/>
        </a:defPPr>
      </a:lstStyle>
    </a:tx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Default Theme</Template>
  <TotalTime>0</TotalTime>
  <Words>654</Words>
  <Application>Microsoft Office PowerPoint</Application>
  <PresentationFormat>Custom</PresentationFormat>
  <Paragraphs>55</Paragraphs>
  <Slides>5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</vt:i4>
      </vt:variant>
    </vt:vector>
  </HeadingPairs>
  <TitlesOfParts>
    <vt:vector size="14" baseType="lpstr">
      <vt:lpstr>Arial</vt:lpstr>
      <vt:lpstr>Arial Black</vt:lpstr>
      <vt:lpstr>Arial Narrow</vt:lpstr>
      <vt:lpstr>Calibri</vt:lpstr>
      <vt:lpstr>Times New Roman</vt:lpstr>
      <vt:lpstr>Default Theme</vt:lpstr>
      <vt:lpstr>CAIRB Improvement Plan - August 2014 Rev B</vt:lpstr>
      <vt:lpstr>1_CAIRB Improvement Plan - August 2014 Rev B</vt:lpstr>
      <vt:lpstr>1_Default Theme</vt:lpstr>
      <vt:lpstr>Oak Ridge National Laboratory R&amp;D Pressure System Safety</vt:lpstr>
      <vt:lpstr>Recent safety events in research pressure systems caused us to perform an Independent Oversight assessment: </vt:lpstr>
      <vt:lpstr>The assessment team confirmed that we have pressure safety concerns related to R &amp; D activities: </vt:lpstr>
      <vt:lpstr>Contributing causes &amp; planned actions</vt:lpstr>
      <vt:lpstr>Discussion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2016-10-27T17:10:02Z</dcterms:created>
  <dcterms:modified xsi:type="dcterms:W3CDTF">2017-04-17T20:15:34Z</dcterms:modified>
</cp:coreProperties>
</file>