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8" r:id="rId5"/>
    <p:sldId id="270" r:id="rId6"/>
    <p:sldId id="263" r:id="rId7"/>
    <p:sldId id="267" r:id="rId8"/>
    <p:sldId id="269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Williams" initials="JW" lastIdx="2" clrIdx="0"/>
  <p:cmAuthor id="1" name="Todd Kujawa" initials="TK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22" autoAdjust="0"/>
    <p:restoredTop sz="94675" autoAdjust="0"/>
  </p:normalViewPr>
  <p:slideViewPr>
    <p:cSldViewPr snapToGrid="0" snapToObjects="1" showGuides="1">
      <p:cViewPr>
        <p:scale>
          <a:sx n="90" d="100"/>
          <a:sy n="90" d="100"/>
        </p:scale>
        <p:origin x="432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4/24/17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4/24/17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8" y="2959100"/>
            <a:ext cx="7772400" cy="1470025"/>
          </a:xfrm>
        </p:spPr>
        <p:txBody>
          <a:bodyPr/>
          <a:lstStyle/>
          <a:p>
            <a:r>
              <a:rPr lang="en-US" b="1" dirty="0"/>
              <a:t>Pressure Safety – Best Practices Learned Along the Way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i="1" dirty="0"/>
              <a:t>Mary Logue</a:t>
            </a:r>
            <a:br>
              <a:rPr lang="en-US" sz="2000" i="1" dirty="0"/>
            </a:br>
            <a:r>
              <a:rPr lang="en-US" sz="2000" i="1" dirty="0"/>
              <a:t>4/25/2017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latin typeface="Mini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Pressure Safety Training at </a:t>
            </a:r>
            <a:r>
              <a:rPr lang="en-US" altLang="en-US" dirty="0" err="1"/>
              <a:t>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57663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sz="700" dirty="0">
              <a:solidFill>
                <a:srgbClr val="0066FF"/>
              </a:solidFill>
              <a:latin typeface="Arial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0066FF"/>
                </a:solidFill>
                <a:latin typeface="Arial" charset="0"/>
              </a:rPr>
              <a:t>SAF 130A Pressure and Vacuum Systems Hazard </a:t>
            </a:r>
            <a:r>
              <a:rPr lang="en-US" b="1" dirty="0" smtClean="0">
                <a:solidFill>
                  <a:srgbClr val="0066FF"/>
                </a:solidFill>
                <a:latin typeface="Arial" charset="0"/>
              </a:rPr>
              <a:t>Awareness</a:t>
            </a:r>
          </a:p>
          <a:p>
            <a:pPr algn="ctr">
              <a:defRPr/>
            </a:pPr>
            <a:endParaRPr lang="en-US" b="1" dirty="0">
              <a:solidFill>
                <a:srgbClr val="0066FF"/>
              </a:solidFill>
              <a:latin typeface="Arial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0066FF"/>
                </a:solidFill>
                <a:latin typeface="Arial" charset="0"/>
              </a:rPr>
              <a:t>SAF 130B Pressure and Vacuum Systems Design Authority Training</a:t>
            </a:r>
          </a:p>
          <a:p>
            <a:pPr algn="ctr">
              <a:defRPr/>
            </a:pPr>
            <a:endParaRPr lang="en-US" b="1" dirty="0">
              <a:solidFill>
                <a:srgbClr val="0066FF"/>
              </a:solidFill>
              <a:latin typeface="Arial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0066FF"/>
                </a:solidFill>
                <a:latin typeface="Arial" charset="0"/>
              </a:rPr>
              <a:t>SAF 130C Pressure and Vacuum Systems Owner Training</a:t>
            </a:r>
          </a:p>
          <a:p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491162" y="1409700"/>
            <a:ext cx="3195638" cy="317658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66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66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66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66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66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66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66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66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System specific training for operators or technicians is the responsibility of the System Owner… usually performed by work supervisor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4211" y="5172495"/>
            <a:ext cx="3469540" cy="46166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50800">
              <a:srgbClr val="C00000"/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</a:rPr>
              <a:t>All Instructor-led Courses 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6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In-Service Inspections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3587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The Pressure Equipment In-service Inspection Program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>
            <a:normAutofit fontScale="92500" lnSpcReduction="10000"/>
          </a:bodyPr>
          <a:lstStyle/>
          <a:p>
            <a:pPr marL="412750" lvl="1" indent="-34290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IC4 (Inspection Category 4): ASME boilers and relief devices protecting them</a:t>
            </a:r>
          </a:p>
          <a:p>
            <a:pPr marL="412750" lvl="1" indent="-34290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IC3: ASME Pressure Vessels and Category M systems and relief devices protecting them</a:t>
            </a:r>
          </a:p>
          <a:p>
            <a:pPr marL="412750" lvl="1" indent="-34290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IC2: Relief devices providing overpressure protection on Excluded Vessels or piping larger than 6 NPS</a:t>
            </a:r>
          </a:p>
          <a:p>
            <a:pPr marL="412750" lvl="1" indent="-34290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IC1: All other pressure equipment (e.g. piping, turbo and reciprocating machinery, Excluded Vessels, vacuum equipment such as insulating jackets, etc.)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063886"/>
            <a:ext cx="4041775" cy="639762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Inspection Requirements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IC4:  As required in the Commonwealth of Virginia Department of Labor &amp; Industry, Division of Boiler and Pressure Vessel Safety, Boiler &amp; Pressure Vessel Rules &amp; Regulations 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IC3:  Jefferson Lab employees or employees of agencies other than Jefferson Lab experienced in pressure vessel inspection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IC2:  Relief devices are tested at an interval no longer than listed in guidance supplement (ranges from 1-5 years)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IC1:  If there are no specific inspection requirements defined, inspections shall be defined by the System Owner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14925" y="46727"/>
            <a:ext cx="4029076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Note:  Qualifications of Inspectors are established in Program Supplement</a:t>
            </a:r>
          </a:p>
        </p:txBody>
      </p:sp>
    </p:spTree>
    <p:extLst>
      <p:ext uri="{BB962C8B-B14F-4D97-AF65-F5344CB8AC3E}">
        <p14:creationId xmlns:p14="http://schemas.microsoft.com/office/powerpoint/2010/main" val="211708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Jefferson Lab Inspection Form</a:t>
            </a: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1" y="828676"/>
            <a:ext cx="3845152" cy="5297488"/>
          </a:xfrm>
          <a:prstGeom prst="rect">
            <a:avLst/>
          </a:prstGeom>
        </p:spPr>
      </p:pic>
      <p:pic>
        <p:nvPicPr>
          <p:cNvPr id="7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20659" y="957263"/>
            <a:ext cx="3966154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Users &amp;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288"/>
            <a:ext cx="8229600" cy="4525963"/>
          </a:xfrm>
        </p:spPr>
        <p:txBody>
          <a:bodyPr/>
          <a:lstStyle/>
          <a:p>
            <a:r>
              <a:rPr lang="en-US" dirty="0"/>
              <a:t>Review of experimental equipment, including pressure systems are performed through the Experimental Review Process</a:t>
            </a:r>
          </a:p>
          <a:p>
            <a:r>
              <a:rPr lang="en-US" dirty="0"/>
              <a:t>DA is expected to review and sign off on design</a:t>
            </a:r>
          </a:p>
          <a:p>
            <a:pPr lvl="1"/>
            <a:r>
              <a:rPr lang="en-US" sz="2000" dirty="0">
                <a:solidFill>
                  <a:srgbClr val="2688FF"/>
                </a:solidFill>
              </a:rPr>
              <a:t>Lab approved pedigreed person</a:t>
            </a:r>
          </a:p>
          <a:p>
            <a:pPr lvl="1"/>
            <a:r>
              <a:rPr lang="en-US" sz="2000" dirty="0">
                <a:solidFill>
                  <a:srgbClr val="2688FF"/>
                </a:solidFill>
              </a:rPr>
              <a:t>Working to communicate this upfront </a:t>
            </a:r>
          </a:p>
          <a:p>
            <a:r>
              <a:rPr lang="en-US" dirty="0"/>
              <a:t>Special training is required</a:t>
            </a:r>
          </a:p>
          <a:p>
            <a:pPr lvl="1"/>
            <a:r>
              <a:rPr lang="en-US" sz="2000" dirty="0">
                <a:solidFill>
                  <a:srgbClr val="2688FF"/>
                </a:solidFill>
              </a:rPr>
              <a:t>On-line with test</a:t>
            </a:r>
            <a:endParaRPr lang="en-US" sz="2000" dirty="0">
              <a:solidFill>
                <a:srgbClr val="2688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39" y="3554498"/>
            <a:ext cx="3929061" cy="257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1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Florida State Magnetic Lab Fatality -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Thoughts for Leadership</a:t>
            </a:r>
            <a:endParaRPr lang="en-US" sz="2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517650"/>
            <a:ext cx="8415338" cy="4525963"/>
          </a:xfrm>
        </p:spPr>
        <p:txBody>
          <a:bodyPr>
            <a:normAutofit lnSpcReduction="10000"/>
          </a:bodyPr>
          <a:lstStyle/>
          <a:p>
            <a:pPr marL="0" indent="-6350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SELF EXAMINE</a:t>
            </a:r>
          </a:p>
          <a:p>
            <a:pPr marL="0" indent="-63500"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0" indent="-63500">
              <a:buNone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Instead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of asking:		</a:t>
            </a:r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Would we have prevented it here?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0" indent="-63500">
              <a:buNone/>
            </a:pPr>
            <a:r>
              <a:rPr lang="en-US" sz="2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Ask your staff: 		</a:t>
            </a:r>
            <a:r>
              <a:rPr lang="en-US" sz="2400" b="1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How could it happen here?</a:t>
            </a:r>
          </a:p>
          <a:p>
            <a:endParaRPr lang="en-US" sz="24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It </a:t>
            </a:r>
            <a:r>
              <a:rPr lang="en-US" sz="2400" b="1" i="1" u="sng" dirty="0">
                <a:latin typeface="Calibri" charset="0"/>
                <a:ea typeface="Calibri" charset="0"/>
                <a:cs typeface="Calibri" charset="0"/>
              </a:rPr>
              <a:t>could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 happen at your Lab, find out how</a:t>
            </a:r>
          </a:p>
          <a:p>
            <a:r>
              <a:rPr lang="en-US" sz="2400" b="1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Beware of confirmation bias. Know that people tend to favor information confirming their beliefs.  They disproportionately give less consideration to alternative possibilities.</a:t>
            </a:r>
          </a:p>
          <a:p>
            <a:r>
              <a:rPr lang="en-US" sz="2400" b="1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Just because it has been done one way for many years, doesn’t mean it is right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28587" y="953869"/>
            <a:ext cx="7572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(Slide liberally borrowed from Betsy Dunn, PE – ES&amp;QA </a:t>
            </a:r>
            <a:r>
              <a:rPr lang="en-US" i="1" dirty="0" err="1"/>
              <a:t>Div</a:t>
            </a:r>
            <a:r>
              <a:rPr lang="en-US" i="1" dirty="0"/>
              <a:t>, Argonne)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230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b="1" kern="0" dirty="0">
                <a:latin typeface="Calibri" charset="0"/>
                <a:ea typeface="Calibri" charset="0"/>
                <a:cs typeface="Calibri" charset="0"/>
              </a:rPr>
              <a:t>It Has Happened at </a:t>
            </a:r>
            <a:r>
              <a:rPr lang="en-US" altLang="en-US" sz="2800" b="1" kern="0" dirty="0" err="1">
                <a:latin typeface="Calibri" charset="0"/>
                <a:ea typeface="Calibri" charset="0"/>
                <a:cs typeface="Calibri" charset="0"/>
              </a:rPr>
              <a:t>JLab</a:t>
            </a:r>
            <a:endParaRPr lang="en-US" altLang="en-US" sz="2800" b="1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896821"/>
            <a:ext cx="5560036" cy="536110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  <a:defRPr/>
            </a:pPr>
            <a:r>
              <a:rPr lang="en-US" sz="6000" b="1" dirty="0" smtClean="0">
                <a:solidFill>
                  <a:srgbClr val="0066FF"/>
                </a:solidFill>
              </a:rPr>
              <a:t>07/11/2012:</a:t>
            </a:r>
            <a:endParaRPr lang="en-US" sz="6000" b="1" dirty="0">
              <a:solidFill>
                <a:srgbClr val="0066FF"/>
              </a:solidFill>
            </a:endParaRPr>
          </a:p>
          <a:p>
            <a:pPr marL="0" indent="0">
              <a:buNone/>
              <a:defRPr/>
            </a:pPr>
            <a:r>
              <a:rPr lang="en-US" sz="6000" dirty="0">
                <a:solidFill>
                  <a:srgbClr val="0066FF"/>
                </a:solidFill>
              </a:rPr>
              <a:t> Catastrophic window failure during</a:t>
            </a:r>
          </a:p>
          <a:p>
            <a:pPr marL="0" indent="0">
              <a:buNone/>
              <a:defRPr/>
            </a:pPr>
            <a:r>
              <a:rPr lang="en-US" sz="6000" dirty="0">
                <a:solidFill>
                  <a:srgbClr val="0066FF"/>
                </a:solidFill>
              </a:rPr>
              <a:t> </a:t>
            </a:r>
            <a:r>
              <a:rPr lang="en-US" sz="6000" dirty="0" smtClean="0">
                <a:solidFill>
                  <a:srgbClr val="0066FF"/>
                </a:solidFill>
              </a:rPr>
              <a:t>pressurization </a:t>
            </a:r>
            <a:r>
              <a:rPr lang="en-US" sz="6000" dirty="0">
                <a:solidFill>
                  <a:srgbClr val="0066FF"/>
                </a:solidFill>
              </a:rPr>
              <a:t>of RF Cavity – minor</a:t>
            </a:r>
          </a:p>
          <a:p>
            <a:pPr marL="0" indent="0">
              <a:buNone/>
              <a:defRPr/>
            </a:pPr>
            <a:r>
              <a:rPr lang="en-US" sz="6000" dirty="0">
                <a:solidFill>
                  <a:srgbClr val="0066FF"/>
                </a:solidFill>
              </a:rPr>
              <a:t> </a:t>
            </a:r>
            <a:r>
              <a:rPr lang="en-US" sz="6000" dirty="0" smtClean="0">
                <a:solidFill>
                  <a:srgbClr val="0066FF"/>
                </a:solidFill>
              </a:rPr>
              <a:t>injury </a:t>
            </a:r>
            <a:r>
              <a:rPr lang="en-US" sz="6000" dirty="0">
                <a:solidFill>
                  <a:srgbClr val="0066FF"/>
                </a:solidFill>
              </a:rPr>
              <a:t>from flying glass</a:t>
            </a:r>
          </a:p>
          <a:p>
            <a:pPr marL="0" indent="0">
              <a:buNone/>
              <a:defRPr/>
            </a:pPr>
            <a:endParaRPr lang="en-US" sz="6000" dirty="0">
              <a:solidFill>
                <a:srgbClr val="0066FF"/>
              </a:solidFill>
            </a:endParaRPr>
          </a:p>
          <a:p>
            <a:pPr marL="0" indent="0">
              <a:buNone/>
              <a:defRPr/>
            </a:pPr>
            <a:r>
              <a:rPr lang="en-US" sz="6000" b="1" dirty="0">
                <a:solidFill>
                  <a:srgbClr val="0066FF"/>
                </a:solidFill>
              </a:rPr>
              <a:t> </a:t>
            </a:r>
            <a:r>
              <a:rPr lang="en-US" sz="6000" b="1" dirty="0" smtClean="0">
                <a:solidFill>
                  <a:srgbClr val="0066FF"/>
                </a:solidFill>
              </a:rPr>
              <a:t>08/15/2013:</a:t>
            </a:r>
            <a:endParaRPr lang="en-US" sz="6000" b="1" dirty="0">
              <a:solidFill>
                <a:srgbClr val="0066FF"/>
              </a:solidFill>
            </a:endParaRPr>
          </a:p>
          <a:p>
            <a:pPr marL="0" indent="0">
              <a:buNone/>
              <a:defRPr/>
            </a:pPr>
            <a:r>
              <a:rPr lang="en-US" sz="6000" dirty="0">
                <a:solidFill>
                  <a:srgbClr val="0066FF"/>
                </a:solidFill>
              </a:rPr>
              <a:t> Water filter housing blew – severe</a:t>
            </a:r>
          </a:p>
          <a:p>
            <a:pPr marL="0" indent="0">
              <a:buNone/>
              <a:defRPr/>
            </a:pPr>
            <a:r>
              <a:rPr lang="en-US" sz="6000" dirty="0">
                <a:solidFill>
                  <a:srgbClr val="0066FF"/>
                </a:solidFill>
              </a:rPr>
              <a:t> </a:t>
            </a:r>
            <a:r>
              <a:rPr lang="en-US" sz="6000" dirty="0" smtClean="0">
                <a:solidFill>
                  <a:srgbClr val="0066FF"/>
                </a:solidFill>
              </a:rPr>
              <a:t>injury </a:t>
            </a:r>
            <a:r>
              <a:rPr lang="en-US" sz="6000" dirty="0">
                <a:solidFill>
                  <a:srgbClr val="0066FF"/>
                </a:solidFill>
              </a:rPr>
              <a:t>to elbow</a:t>
            </a:r>
          </a:p>
          <a:p>
            <a:pPr marL="0" indent="0">
              <a:buNone/>
              <a:defRPr/>
            </a:pPr>
            <a:endParaRPr lang="en-US" sz="6000" dirty="0">
              <a:solidFill>
                <a:srgbClr val="0066FF"/>
              </a:solidFill>
            </a:endParaRPr>
          </a:p>
          <a:p>
            <a:pPr marL="0" indent="0">
              <a:buNone/>
              <a:defRPr/>
            </a:pPr>
            <a:r>
              <a:rPr lang="en-US" sz="6000" b="1" dirty="0">
                <a:solidFill>
                  <a:srgbClr val="0066FF"/>
                </a:solidFill>
              </a:rPr>
              <a:t> </a:t>
            </a:r>
            <a:r>
              <a:rPr lang="en-US" sz="6000" b="1" dirty="0" smtClean="0">
                <a:solidFill>
                  <a:srgbClr val="0066FF"/>
                </a:solidFill>
              </a:rPr>
              <a:t>10/23/2013:</a:t>
            </a:r>
            <a:endParaRPr lang="en-US" sz="6000" b="1" dirty="0">
              <a:solidFill>
                <a:srgbClr val="0066FF"/>
              </a:solidFill>
            </a:endParaRPr>
          </a:p>
          <a:p>
            <a:pPr marL="0" indent="0">
              <a:buNone/>
              <a:defRPr/>
            </a:pPr>
            <a:r>
              <a:rPr lang="en-US" sz="6000" dirty="0">
                <a:solidFill>
                  <a:srgbClr val="0066FF"/>
                </a:solidFill>
              </a:rPr>
              <a:t> U-tube plug blew off during assembly</a:t>
            </a:r>
          </a:p>
          <a:p>
            <a:pPr marL="0" indent="0">
              <a:buNone/>
              <a:defRPr/>
            </a:pPr>
            <a:r>
              <a:rPr lang="en-US" sz="6000" dirty="0">
                <a:solidFill>
                  <a:srgbClr val="0066FF"/>
                </a:solidFill>
              </a:rPr>
              <a:t> </a:t>
            </a:r>
            <a:r>
              <a:rPr lang="en-US" sz="6000" dirty="0" smtClean="0">
                <a:solidFill>
                  <a:srgbClr val="0066FF"/>
                </a:solidFill>
              </a:rPr>
              <a:t>of </a:t>
            </a:r>
            <a:r>
              <a:rPr lang="en-US" sz="6000" dirty="0">
                <a:solidFill>
                  <a:srgbClr val="0066FF"/>
                </a:solidFill>
              </a:rPr>
              <a:t>CHL1 - no injuries but …</a:t>
            </a:r>
          </a:p>
          <a:p>
            <a:pPr marL="0" indent="0">
              <a:buNone/>
              <a:defRPr/>
            </a:pPr>
            <a:r>
              <a:rPr lang="en-US" sz="6000" dirty="0">
                <a:solidFill>
                  <a:srgbClr val="FF0000"/>
                </a:solidFill>
              </a:rPr>
              <a:t>  … a 25 </a:t>
            </a:r>
            <a:r>
              <a:rPr lang="en-US" sz="6000" dirty="0" err="1">
                <a:solidFill>
                  <a:srgbClr val="FF0000"/>
                </a:solidFill>
              </a:rPr>
              <a:t>lb</a:t>
            </a:r>
            <a:r>
              <a:rPr lang="en-US" sz="6000" dirty="0">
                <a:solidFill>
                  <a:srgbClr val="FF0000"/>
                </a:solidFill>
              </a:rPr>
              <a:t> slug of metal was launched</a:t>
            </a:r>
          </a:p>
          <a:p>
            <a:pPr marL="0" indent="0">
              <a:buNone/>
              <a:defRPr/>
            </a:pPr>
            <a:r>
              <a:rPr lang="en-US" sz="6000" dirty="0">
                <a:solidFill>
                  <a:srgbClr val="FF0000"/>
                </a:solidFill>
              </a:rPr>
              <a:t>               25 feet in the air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1367572"/>
            <a:ext cx="33401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Agenda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896822"/>
            <a:ext cx="8721969" cy="550397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Updates by Volunteers – 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Focusing on R&amp;D, not building systems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Best practices &amp; novel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approaches</a:t>
            </a:r>
          </a:p>
          <a:p>
            <a:pPr lvl="2"/>
            <a:r>
              <a:rPr lang="en-US" sz="2000" dirty="0" smtClean="0">
                <a:solidFill>
                  <a:srgbClr val="2688FF"/>
                </a:solidFill>
                <a:latin typeface="Calibri" charset="0"/>
                <a:ea typeface="Calibri" charset="0"/>
                <a:cs typeface="Calibri" charset="0"/>
              </a:rPr>
              <a:t>Jefferson Lab</a:t>
            </a:r>
          </a:p>
          <a:p>
            <a:pPr lvl="2"/>
            <a:r>
              <a:rPr lang="en-US" sz="2000" dirty="0" smtClean="0">
                <a:solidFill>
                  <a:srgbClr val="2688FF"/>
                </a:solidFill>
                <a:latin typeface="Calibri" charset="0"/>
                <a:ea typeface="Calibri" charset="0"/>
                <a:cs typeface="Calibri" charset="0"/>
              </a:rPr>
              <a:t>ORNL</a:t>
            </a:r>
          </a:p>
          <a:p>
            <a:pPr lvl="2"/>
            <a:r>
              <a:rPr lang="en-US" sz="2000" dirty="0" smtClean="0">
                <a:solidFill>
                  <a:srgbClr val="2688FF"/>
                </a:solidFill>
                <a:latin typeface="Calibri" charset="0"/>
                <a:ea typeface="Calibri" charset="0"/>
                <a:cs typeface="Calibri" charset="0"/>
              </a:rPr>
              <a:t>ANL</a:t>
            </a:r>
          </a:p>
          <a:p>
            <a:pPr lvl="2"/>
            <a:r>
              <a:rPr lang="en-US" sz="2000" dirty="0" smtClean="0">
                <a:solidFill>
                  <a:srgbClr val="2688FF"/>
                </a:solidFill>
                <a:latin typeface="Calibri" charset="0"/>
                <a:ea typeface="Calibri" charset="0"/>
                <a:cs typeface="Calibri" charset="0"/>
              </a:rPr>
              <a:t>LLNL</a:t>
            </a:r>
          </a:p>
          <a:p>
            <a:pPr lvl="2"/>
            <a:r>
              <a:rPr lang="en-US" sz="2000" dirty="0" smtClean="0">
                <a:solidFill>
                  <a:srgbClr val="2688FF"/>
                </a:solidFill>
                <a:latin typeface="Calibri" charset="0"/>
                <a:ea typeface="Calibri" charset="0"/>
                <a:cs typeface="Calibri" charset="0"/>
              </a:rPr>
              <a:t>PNNL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Discussion Questions (if necessary)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Qualifications of Designers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In-service Inspections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Users!</a:t>
            </a:r>
          </a:p>
          <a:p>
            <a:endParaRPr lang="en-US" sz="2400" dirty="0"/>
          </a:p>
          <a:p>
            <a:endParaRPr lang="en-US" sz="2000" dirty="0" smtClean="0">
              <a:solidFill>
                <a:srgbClr val="268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832"/>
            <a:ext cx="9144000" cy="5685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6616"/>
            <a:ext cx="9144001" cy="7794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6163" y="2534335"/>
            <a:ext cx="5286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Jefferson </a:t>
            </a:r>
            <a:r>
              <a:rPr lang="en-US" sz="2800" b="1">
                <a:solidFill>
                  <a:schemeClr val="bg1"/>
                </a:solidFill>
              </a:rPr>
              <a:t>Lab </a:t>
            </a:r>
            <a:endParaRPr lang="en-US" sz="2800" b="1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Pressure </a:t>
            </a:r>
            <a:r>
              <a:rPr lang="en-US" sz="2800" b="1" dirty="0">
                <a:solidFill>
                  <a:schemeClr val="bg1"/>
                </a:solidFill>
              </a:rPr>
              <a:t>System Program – Take 2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87" y="927100"/>
            <a:ext cx="4229100" cy="546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>
                <a:latin typeface="Calibri" charset="0"/>
                <a:ea typeface="Calibri" charset="0"/>
                <a:cs typeface="Calibri" charset="0"/>
              </a:rPr>
              <a:t>Background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" y="818381"/>
            <a:ext cx="5500582" cy="556550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Jefferson Lab Pressure Systems Committee formed in 2007 to put in place a </a:t>
            </a:r>
            <a:r>
              <a:rPr lang="en-US" sz="2400" b="1" u="sng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labwide</a:t>
            </a:r>
            <a:r>
              <a:rPr lang="en-US" sz="2400" b="1" u="sng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program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that addresses the requirements of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10CFR851</a:t>
            </a: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The initial program went into effect in early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2008</a:t>
            </a: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 “recent” and major revision of that program went fully into effect in January, 2016 (with assistance from George Rawls, SRNL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717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675" y="1066799"/>
            <a:ext cx="3810000" cy="5133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Major Changes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3" y="957262"/>
            <a:ext cx="6115050" cy="4525963"/>
          </a:xfrm>
        </p:spPr>
        <p:txBody>
          <a:bodyPr>
            <a:noAutofit/>
          </a:bodyPr>
          <a:lstStyle/>
          <a:p>
            <a:pPr lvl="1"/>
            <a:endParaRPr lang="en-US" sz="1800" i="1" u="sng" dirty="0">
              <a:solidFill>
                <a:srgbClr val="FF0000"/>
              </a:solidFill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Developed detailed “how to” guidance </a:t>
            </a:r>
          </a:p>
          <a:p>
            <a:pPr marL="352425" indent="0">
              <a:buNone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design, fabrication, testing, inspections, maintenance, repair, and training</a:t>
            </a:r>
          </a:p>
          <a:p>
            <a:pPr lvl="1"/>
            <a:r>
              <a:rPr lang="en-US" sz="2400" b="1" u="sng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Defined “Sound Engineering Practices”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Committee to serve as AHJ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Assigned owners to each system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Created/revised training for owners, </a:t>
            </a:r>
            <a:endParaRPr lang="en-US" sz="2400" dirty="0" smtClean="0">
              <a:latin typeface="Calibri" charset="0"/>
              <a:ea typeface="Calibri" charset="0"/>
              <a:cs typeface="Calibri" charset="0"/>
            </a:endParaRPr>
          </a:p>
          <a:p>
            <a:pPr marL="352425" indent="0">
              <a:buNone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operators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, design authorities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Re-inventory site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Developed inspection program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Updated document control requirements</a:t>
            </a:r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endParaRPr lang="en-US" sz="2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717" y="5444986"/>
            <a:ext cx="671512" cy="1428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717" y="4051695"/>
            <a:ext cx="671512" cy="1428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717" y="4961332"/>
            <a:ext cx="671512" cy="1428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1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Examples of Pressure Systems at Jefferson Lab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896821"/>
            <a:ext cx="5117123" cy="541825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Cryomodules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– pressure &amp; vacuum systems</a:t>
            </a:r>
          </a:p>
          <a:p>
            <a:pPr>
              <a:buFont typeface="Wingdings" charset="2"/>
              <a:buChar char="Ø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Experiments with vacuum chambers</a:t>
            </a:r>
          </a:p>
          <a:p>
            <a:pPr>
              <a:buFont typeface="Wingdings" charset="2"/>
              <a:buChar char="Ø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Small experiment-target vessels and piping confining pressures</a:t>
            </a:r>
          </a:p>
          <a:p>
            <a:pPr>
              <a:buFont typeface="Wingdings" charset="2"/>
              <a:buChar char="Ø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Superconducting magnets – pressure &amp; vacuum systems</a:t>
            </a:r>
          </a:p>
          <a:p>
            <a:pPr>
              <a:buFont typeface="Wingdings" charset="2"/>
              <a:buChar char="Ø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Oil-removal and gas-storage systems integral to the cryogenic plants</a:t>
            </a:r>
          </a:p>
          <a:p>
            <a:pPr>
              <a:buFont typeface="Wingdings" charset="2"/>
              <a:buChar char="Ø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Compressed air &amp; pressurized air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reservoirs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Wingdings" charset="2"/>
              <a:buChar char="Ø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Heating &amp; cooling water systems</a:t>
            </a: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481" y="840048"/>
            <a:ext cx="3462671" cy="2488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481" y="3597275"/>
            <a:ext cx="3432880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>
                <a:latin typeface="Calibri" charset="0"/>
                <a:ea typeface="Calibri" charset="0"/>
                <a:cs typeface="Calibri" charset="0"/>
              </a:rPr>
              <a:t> Inventory Status 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2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226 </a:t>
            </a:r>
            <a:r>
              <a:rPr lang="en-US" dirty="0"/>
              <a:t>Pressure systems identified in 2007</a:t>
            </a:r>
          </a:p>
          <a:p>
            <a:pPr marL="857250"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2688FF"/>
                </a:solidFill>
              </a:rPr>
              <a:t>347 new pressure </a:t>
            </a:r>
            <a:r>
              <a:rPr lang="en-US" sz="2400" dirty="0">
                <a:solidFill>
                  <a:srgbClr val="2688FF"/>
                </a:solidFill>
              </a:rPr>
              <a:t>system numbers recorded but many are repairs and alterations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Defining the pressure system is left up to design authority and system owner - Challenge is to address each entry to regroup, rename, or delete appropriately. </a:t>
            </a:r>
            <a:endParaRPr lang="en-US" dirty="0" smtClean="0"/>
          </a:p>
          <a:p>
            <a:pPr marL="857250"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2688FF"/>
                </a:solidFill>
              </a:rPr>
              <a:t>Example</a:t>
            </a:r>
            <a:r>
              <a:rPr lang="en-US" sz="2000" dirty="0">
                <a:solidFill>
                  <a:srgbClr val="2688FF"/>
                </a:solidFill>
              </a:rPr>
              <a:t>: </a:t>
            </a:r>
            <a:r>
              <a:rPr lang="en-US" sz="2000" dirty="0" err="1">
                <a:solidFill>
                  <a:srgbClr val="2688FF"/>
                </a:solidFill>
              </a:rPr>
              <a:t>Cryo</a:t>
            </a:r>
            <a:r>
              <a:rPr lang="en-US" sz="2000" dirty="0">
                <a:solidFill>
                  <a:srgbClr val="2688FF"/>
                </a:solidFill>
              </a:rPr>
              <a:t> has over 300; by grouping and updating we expect this number to drop to ~150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Additional challenge is to ensure all systems are identified (site survey)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00170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1502</TotalTime>
  <Words>690</Words>
  <Application>Microsoft Macintosh PowerPoint</Application>
  <PresentationFormat>On-screen Show (4:3)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Minion Pro</vt:lpstr>
      <vt:lpstr>Wingdings</vt:lpstr>
      <vt:lpstr>Arial</vt:lpstr>
      <vt:lpstr>JLabPowerpointMain</vt:lpstr>
      <vt:lpstr>Pressure Safety – Best Practices Learned Along the Way   Mary Logue 4/25/2017 </vt:lpstr>
      <vt:lpstr>Florida State Magnetic Lab Fatality - Thoughts for Leadership</vt:lpstr>
      <vt:lpstr>It Has Happened at JLab</vt:lpstr>
      <vt:lpstr>Agenda</vt:lpstr>
      <vt:lpstr>PowerPoint Presentation</vt:lpstr>
      <vt:lpstr>Background</vt:lpstr>
      <vt:lpstr>Major Changes</vt:lpstr>
      <vt:lpstr>Examples of Pressure Systems at Jefferson Lab</vt:lpstr>
      <vt:lpstr> Inventory Status </vt:lpstr>
      <vt:lpstr>Pressure Safety Training at JLab</vt:lpstr>
      <vt:lpstr>In-Service Inspections</vt:lpstr>
      <vt:lpstr>Jefferson Lab Inspection Form</vt:lpstr>
      <vt:lpstr>What About Users &amp; Students?</vt:lpstr>
    </vt:vector>
  </TitlesOfParts>
  <Company>Jefferson Lab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 Departmental “All-Hands”</dc:title>
  <dc:creator>Gayle Sundeen</dc:creator>
  <cp:lastModifiedBy>Microsoft Office User</cp:lastModifiedBy>
  <cp:revision>63</cp:revision>
  <dcterms:created xsi:type="dcterms:W3CDTF">2016-08-01T14:10:00Z</dcterms:created>
  <dcterms:modified xsi:type="dcterms:W3CDTF">2017-04-24T14:54:47Z</dcterms:modified>
</cp:coreProperties>
</file>