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8" r:id="rId3"/>
    <p:sldId id="322" r:id="rId4"/>
    <p:sldId id="309" r:id="rId5"/>
    <p:sldId id="311" r:id="rId6"/>
    <p:sldId id="313" r:id="rId7"/>
    <p:sldId id="314" r:id="rId8"/>
    <p:sldId id="324" r:id="rId9"/>
    <p:sldId id="323" r:id="rId10"/>
    <p:sldId id="319" r:id="rId11"/>
    <p:sldId id="301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Williams" initials="JW" lastIdx="2" clrIdx="0"/>
  <p:cmAuthor id="1" name="Todd Kujawa" initials="TK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4" autoAdjust="0"/>
    <p:restoredTop sz="94675" autoAdjust="0"/>
  </p:normalViewPr>
  <p:slideViewPr>
    <p:cSldViewPr snapToGrid="0" snapToObjects="1" showGuides="1">
      <p:cViewPr>
        <p:scale>
          <a:sx n="90" d="100"/>
          <a:sy n="90" d="100"/>
        </p:scale>
        <p:origin x="2120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4/21/17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9EAD-C5EB-0C41-A1B8-A8967772F800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756A-4275-4645-A8E9-9C8BC160D6DB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E21-AE36-E844-A395-FD014013D471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1374" y="6492875"/>
            <a:ext cx="3686175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sz="1100" dirty="0" smtClean="0"/>
              <a:t>ES&amp;H Director’s Workshop</a:t>
            </a:r>
          </a:p>
          <a:p>
            <a:r>
              <a:rPr lang="en-US" sz="1100" dirty="0" smtClean="0"/>
              <a:t>April 24-26, 2017</a:t>
            </a:r>
            <a:endParaRPr lang="en-US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87E9-4D17-BF44-BB25-B49A705E0266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8DEE-B165-F145-BEDA-7709A3F79039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3791-8706-1F4C-8703-623C30455EA2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057D-616D-AB41-A633-7F3DE35C5C86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F84F-747F-DB49-BB67-CAEDCCF9C713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472E-117F-A04F-89DF-63F52C7C3E71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68A-E938-5645-B123-6DDD18E2B9ED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ES&amp;H Director’s Workshop April 24-26,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9BC09355-7739-314E-AEDF-A28837AF8FD6}" type="datetime1">
              <a:rPr lang="en-US" smtClean="0"/>
              <a:t>4/21/17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05898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Ensuring Safety in Scientific Research</a:t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  <a:t>Mary Logue</a:t>
            </a:r>
            <a:b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  <a:t>4/25/2017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3" y="5020360"/>
            <a:ext cx="3400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/>
              <a:t>Operations Improvement Committee - A collaborative effort of 13 DOE laboratories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Backup Slides</a:t>
            </a:r>
            <a:endParaRPr lang="en-US" kern="0" dirty="0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933950" y="5635813"/>
            <a:ext cx="2133600" cy="190125"/>
          </a:xfrm>
        </p:spPr>
        <p:txBody>
          <a:bodyPr/>
          <a:lstStyle/>
          <a:p>
            <a:pPr>
              <a:defRPr/>
            </a:pPr>
            <a:fld id="{7B7848EF-A441-3A43-841E-6F462E32B6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3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algn="l"/>
            <a:r>
              <a:rPr lang="en-US" altLang="x-none" dirty="0"/>
              <a:t>Concern –SC Labs are Vulnerable to a Bad Day Involving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7813"/>
            <a:ext cx="8229600" cy="49387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DOE</a:t>
            </a:r>
            <a:r>
              <a:rPr lang="en-US" dirty="0">
                <a:ea typeface="+mn-ea"/>
              </a:rPr>
              <a:t>/SC </a:t>
            </a:r>
            <a:r>
              <a:rPr lang="en-US" dirty="0" smtClean="0">
                <a:ea typeface="+mn-ea"/>
              </a:rPr>
              <a:t>Labs </a:t>
            </a:r>
            <a:r>
              <a:rPr lang="en-US" dirty="0">
                <a:ea typeface="+mn-ea"/>
              </a:rPr>
              <a:t>continue to experience serious and preventable safety incidents, including explosions and over-pressurizations</a:t>
            </a:r>
            <a:r>
              <a:rPr lang="en-US" dirty="0" smtClean="0">
                <a:ea typeface="+mn-ea"/>
              </a:rPr>
              <a:t>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solidFill>
                  <a:srgbClr val="3366FF"/>
                </a:solidFill>
                <a:ea typeface="+mn-ea"/>
              </a:rPr>
              <a:t>5/20/16, LBL:  2 sealed </a:t>
            </a:r>
            <a:r>
              <a:rPr lang="en-US" sz="2600" dirty="0">
                <a:solidFill>
                  <a:srgbClr val="3366FF"/>
                </a:solidFill>
                <a:ea typeface="+mn-ea"/>
              </a:rPr>
              <a:t>150-milliliter (ml) serum bottles over-pressurized in a microwave </a:t>
            </a:r>
            <a:r>
              <a:rPr lang="en-US" sz="2600" dirty="0" smtClean="0">
                <a:solidFill>
                  <a:srgbClr val="3366FF"/>
                </a:solidFill>
                <a:ea typeface="+mn-ea"/>
              </a:rPr>
              <a:t>oven, burst</a:t>
            </a:r>
            <a:r>
              <a:rPr lang="en-US" sz="2600" dirty="0">
                <a:solidFill>
                  <a:srgbClr val="3366FF"/>
                </a:solidFill>
                <a:ea typeface="+mn-ea"/>
              </a:rPr>
              <a:t>, blowing off the microwave oven door, scattering broken glass to nearby benches and floor</a:t>
            </a:r>
            <a:r>
              <a:rPr lang="en-US" sz="2600" dirty="0" smtClean="0">
                <a:solidFill>
                  <a:srgbClr val="3366FF"/>
                </a:solidFill>
                <a:ea typeface="+mn-ea"/>
              </a:rPr>
              <a:t>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solidFill>
                  <a:srgbClr val="3366FF"/>
                </a:solidFill>
                <a:ea typeface="+mn-ea"/>
              </a:rPr>
              <a:t>10/2015, LBL:   </a:t>
            </a:r>
            <a:r>
              <a:rPr lang="en-US" sz="2600" dirty="0">
                <a:solidFill>
                  <a:srgbClr val="3366FF"/>
                </a:solidFill>
                <a:ea typeface="+mn-ea"/>
              </a:rPr>
              <a:t>A</a:t>
            </a:r>
            <a:r>
              <a:rPr lang="en-US" sz="2600" dirty="0" smtClean="0">
                <a:solidFill>
                  <a:srgbClr val="3366FF"/>
                </a:solidFill>
                <a:ea typeface="+mn-ea"/>
              </a:rPr>
              <a:t>utoclave ruptured</a:t>
            </a:r>
            <a:r>
              <a:rPr lang="en-US" sz="2600" dirty="0">
                <a:solidFill>
                  <a:srgbClr val="3366FF"/>
                </a:solidFill>
                <a:ea typeface="+mn-ea"/>
              </a:rPr>
              <a:t>, causing significant damage to the fume hood. </a:t>
            </a:r>
            <a:endParaRPr lang="en-US" sz="2600" dirty="0" smtClean="0">
              <a:solidFill>
                <a:srgbClr val="3366FF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solidFill>
                  <a:srgbClr val="3366FF"/>
                </a:solidFill>
                <a:ea typeface="+mn-ea"/>
              </a:rPr>
              <a:t>6/2015, Ames:, </a:t>
            </a:r>
            <a:r>
              <a:rPr lang="en-US" sz="2600" dirty="0">
                <a:solidFill>
                  <a:srgbClr val="3366FF"/>
                </a:solidFill>
                <a:ea typeface="+mn-ea"/>
              </a:rPr>
              <a:t>a Ball Mill ruptured causing significant damage to the </a:t>
            </a:r>
            <a:r>
              <a:rPr lang="en-US" sz="2600" dirty="0" smtClean="0">
                <a:solidFill>
                  <a:srgbClr val="3366FF"/>
                </a:solidFill>
                <a:ea typeface="+mn-ea"/>
              </a:rPr>
              <a:t>lab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Fortunately no injuries</a:t>
            </a:r>
            <a:endParaRPr lang="en-US" dirty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933950" y="5635813"/>
            <a:ext cx="2133600" cy="190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FDAD5E0-4E28-9F42-A3E5-8AB1E019562A}" type="slidenum">
              <a:rPr lang="en-US" altLang="x-none">
                <a:solidFill>
                  <a:srgbClr val="898989"/>
                </a:solidFill>
              </a:rPr>
              <a:pPr/>
              <a:t>11</a:t>
            </a:fld>
            <a:endParaRPr lang="en-US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title"/>
          </p:nvPr>
        </p:nvSpPr>
        <p:spPr>
          <a:xfrm>
            <a:off x="0" y="-42863"/>
            <a:ext cx="8229600" cy="1143000"/>
          </a:xfrm>
        </p:spPr>
        <p:txBody>
          <a:bodyPr/>
          <a:lstStyle/>
          <a:p>
            <a:pPr algn="l"/>
            <a:r>
              <a:rPr lang="en-US" altLang="x-none" dirty="0"/>
              <a:t>Research-Related ORPS 2014-2016</a:t>
            </a:r>
          </a:p>
        </p:txBody>
      </p:sp>
      <p:sp>
        <p:nvSpPr>
          <p:cNvPr id="51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/>
              <a:t>365 ORPS filed by SC labs from January 2014 - June 22, 2016.  </a:t>
            </a:r>
          </a:p>
          <a:p>
            <a:r>
              <a:rPr lang="en-US" altLang="x-none" sz="2800"/>
              <a:t>38 involved research work.</a:t>
            </a:r>
            <a:r>
              <a:rPr lang="en-US" altLang="x-none"/>
              <a:t> 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933950" y="5635813"/>
            <a:ext cx="2133600" cy="190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7AB0A65-C11F-D743-AFF9-87527D1D8085}" type="slidenum">
              <a:rPr lang="en-US" altLang="x-none">
                <a:solidFill>
                  <a:srgbClr val="898989"/>
                </a:solidFill>
              </a:rPr>
              <a:pPr/>
              <a:t>12</a:t>
            </a:fld>
            <a:endParaRPr lang="en-US" altLang="x-none">
              <a:solidFill>
                <a:srgbClr val="898989"/>
              </a:solidFill>
            </a:endParaRP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505200"/>
            <a:ext cx="8229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 flipV="1">
            <a:off x="649288" y="3876675"/>
            <a:ext cx="26987" cy="18049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3031" y="3876842"/>
            <a:ext cx="461665" cy="183200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Significance Level</a:t>
            </a:r>
          </a:p>
        </p:txBody>
      </p:sp>
    </p:spTree>
    <p:extLst>
      <p:ext uri="{BB962C8B-B14F-4D97-AF65-F5344CB8AC3E}">
        <p14:creationId xmlns:p14="http://schemas.microsoft.com/office/powerpoint/2010/main" val="12851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" y="209251"/>
            <a:ext cx="9155373" cy="3979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+mj-lt"/>
              </a:rPr>
              <a:t>Cluster Of Safety Incidents In Research Raises Concerns</a:t>
            </a:r>
            <a:endParaRPr lang="en-US" sz="2800" b="1" kern="0" dirty="0">
              <a:latin typeface="+mj-lt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933950" y="5635813"/>
            <a:ext cx="2133600" cy="190125"/>
          </a:xfrm>
        </p:spPr>
        <p:txBody>
          <a:bodyPr/>
          <a:lstStyle/>
          <a:p>
            <a:pPr>
              <a:defRPr/>
            </a:pPr>
            <a:fld id="{7B7848EF-A441-3A43-841E-6F462E32B6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373" y="238213"/>
            <a:ext cx="9144000" cy="79216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1148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82296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23444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64592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336699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en-US" sz="3200" kern="0" dirty="0" smtClean="0">
              <a:solidFill>
                <a:schemeClr val="bg1"/>
              </a:solidFill>
              <a:cs typeface="Tahoma" pitchFamily="34" charset="0"/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8655" y="1506665"/>
            <a:ext cx="6533745" cy="42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1570" y="29615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9973" y="53412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5110"/>
                </a:solidFill>
                <a:latin typeface="Calibri" charset="0"/>
                <a:ea typeface="Calibri" charset="0"/>
                <a:cs typeface="Calibri" charset="0"/>
              </a:rPr>
              <a:t>365 ORPS filed by SC labs from January 2014 - June 22, 2016</a:t>
            </a:r>
            <a:br>
              <a:rPr lang="en-US" sz="2400" dirty="0">
                <a:solidFill>
                  <a:srgbClr val="00511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 smtClean="0">
                <a:solidFill>
                  <a:srgbClr val="005110"/>
                </a:solidFill>
                <a:latin typeface="Calibri" charset="0"/>
                <a:ea typeface="Calibri" charset="0"/>
                <a:cs typeface="Calibri" charset="0"/>
              </a:rPr>
              <a:t>38 </a:t>
            </a:r>
            <a:r>
              <a:rPr lang="en-US" sz="2400" dirty="0">
                <a:solidFill>
                  <a:srgbClr val="005110"/>
                </a:solidFill>
                <a:latin typeface="Calibri" charset="0"/>
                <a:ea typeface="Calibri" charset="0"/>
                <a:cs typeface="Calibri" charset="0"/>
              </a:rPr>
              <a:t>involved research work</a:t>
            </a:r>
          </a:p>
        </p:txBody>
      </p:sp>
    </p:spTree>
    <p:extLst>
      <p:ext uri="{BB962C8B-B14F-4D97-AF65-F5344CB8AC3E}">
        <p14:creationId xmlns:p14="http://schemas.microsoft.com/office/powerpoint/2010/main" val="15617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+mj-lt"/>
              </a:rPr>
              <a:t>Events by Cause Key Word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933950" y="5635813"/>
            <a:ext cx="2133600" cy="190125"/>
          </a:xfrm>
        </p:spPr>
        <p:txBody>
          <a:bodyPr/>
          <a:lstStyle/>
          <a:p>
            <a:pPr>
              <a:defRPr/>
            </a:pPr>
            <a:fld id="{7B7848EF-A441-3A43-841E-6F462E32B6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811235"/>
            <a:ext cx="305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Note:  Event may have &gt; 1 cause identified</a:t>
            </a:r>
            <a:endParaRPr lang="en-US" sz="1400" b="1" i="1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828" y="1439533"/>
            <a:ext cx="7343572" cy="49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OIC team formed to evaluate safety practices at SC labs</a:t>
            </a:r>
            <a:endParaRPr lang="en-US" sz="2800" kern="0" dirty="0"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933950" y="5635813"/>
            <a:ext cx="2133600" cy="190125"/>
          </a:xfrm>
        </p:spPr>
        <p:txBody>
          <a:bodyPr/>
          <a:lstStyle/>
          <a:p>
            <a:pPr>
              <a:defRPr/>
            </a:pPr>
            <a:fld id="{7B7848EF-A441-3A43-841E-6F462E32B6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 Placeholder 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307966" indent="-307966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33395" indent="-257168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93745" indent="-204782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40489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1604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28783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640252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051718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463187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+mj-lt"/>
                <a:ea typeface="Arial" charset="0"/>
                <a:cs typeface="Arial" charset="0"/>
              </a:rPr>
              <a:t>Deputy Director of Field Operations Joe </a:t>
            </a:r>
            <a:r>
              <a:rPr lang="en-US" sz="2400" dirty="0" err="1" smtClean="0">
                <a:latin typeface="+mj-lt"/>
                <a:ea typeface="Arial" charset="0"/>
                <a:cs typeface="Arial" charset="0"/>
              </a:rPr>
              <a:t>McBrearty</a:t>
            </a:r>
            <a:r>
              <a:rPr lang="en-US" sz="2400" dirty="0" smtClean="0">
                <a:latin typeface="+mj-lt"/>
                <a:ea typeface="Arial" charset="0"/>
                <a:cs typeface="Arial" charset="0"/>
              </a:rPr>
              <a:t> tasked Operations Improvement Council (OIC) with evaluating safety practices at SC labs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+mj-lt"/>
                <a:ea typeface="Arial" charset="0"/>
                <a:cs typeface="Arial" charset="0"/>
              </a:rPr>
              <a:t>Team comprised several SC lab COOs, CROs, a </a:t>
            </a:r>
            <a:r>
              <a:rPr lang="en-US" sz="2400" dirty="0" err="1" smtClean="0">
                <a:latin typeface="+mj-lt"/>
                <a:ea typeface="Arial" charset="0"/>
                <a:cs typeface="Arial" charset="0"/>
              </a:rPr>
              <a:t>Depty</a:t>
            </a:r>
            <a:r>
              <a:rPr lang="en-US" sz="2400" dirty="0" smtClean="0">
                <a:latin typeface="+mj-lt"/>
                <a:ea typeface="Arial" charset="0"/>
                <a:cs typeface="Arial" charset="0"/>
              </a:rPr>
              <a:t>. Site Office Manager and members of the OIC ESH Working Group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+mj-lt"/>
                <a:ea typeface="Arial" charset="0"/>
                <a:cs typeface="Arial" charset="0"/>
              </a:rPr>
              <a:t>Interviewed ~45 laboratory researchers, EHS professionals and managers from 8 SC labs and 1 FE lab</a:t>
            </a:r>
            <a:endParaRPr lang="en-US" sz="2400" dirty="0" smtClean="0">
              <a:solidFill>
                <a:srgbClr val="005110"/>
              </a:solidFill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en-US" kern="0" dirty="0">
              <a:solidFill>
                <a:srgbClr val="0051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latin typeface="+mj-lt"/>
              </a:rPr>
              <a:t>What was Learned - Overarching </a:t>
            </a:r>
            <a:r>
              <a:rPr lang="en-US" sz="2800" b="1" dirty="0">
                <a:latin typeface="+mj-lt"/>
              </a:rPr>
              <a:t>Themes</a:t>
            </a:r>
            <a:endParaRPr lang="en-US" sz="2800" b="1" kern="0" dirty="0">
              <a:latin typeface="+mj-lt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4"/>
            <a:ext cx="8229600" cy="4883150"/>
          </a:xfrm>
        </p:spPr>
        <p:txBody>
          <a:bodyPr>
            <a:normAutofit/>
          </a:bodyPr>
          <a:lstStyle/>
          <a:p>
            <a:r>
              <a:rPr lang="en-US" sz="2400" dirty="0">
                <a:ea typeface="Calibri" charset="0"/>
                <a:cs typeface="Calibri" charset="0"/>
              </a:rPr>
              <a:t>Authentic management engagement in setting expectations and implementing Integrated Safety Management Systems is </a:t>
            </a:r>
            <a:r>
              <a:rPr lang="en-US" sz="2400" dirty="0" smtClean="0">
                <a:ea typeface="Calibri" charset="0"/>
                <a:cs typeface="Calibri" charset="0"/>
              </a:rPr>
              <a:t>essential</a:t>
            </a:r>
          </a:p>
          <a:p>
            <a:r>
              <a:rPr lang="en-US" sz="2400" dirty="0">
                <a:ea typeface="Calibri" charset="0"/>
                <a:cs typeface="Calibri" charset="0"/>
              </a:rPr>
              <a:t>A balance of management, research staff and ESH engagement is critical to establish a healthy safety </a:t>
            </a:r>
            <a:r>
              <a:rPr lang="en-US" sz="2400" dirty="0" smtClean="0">
                <a:ea typeface="Calibri" charset="0"/>
                <a:cs typeface="Calibri" charset="0"/>
              </a:rPr>
              <a:t>culture</a:t>
            </a:r>
            <a:endParaRPr lang="en-US" sz="2400" kern="0" dirty="0">
              <a:ea typeface="Calibri" charset="0"/>
              <a:cs typeface="Calibri" charset="0"/>
            </a:endParaRPr>
          </a:p>
          <a:p>
            <a:pPr lvl="0"/>
            <a:r>
              <a:rPr lang="en-US" sz="2400" dirty="0" smtClean="0">
                <a:ea typeface="Calibri" charset="0"/>
                <a:cs typeface="Calibri" charset="0"/>
              </a:rPr>
              <a:t>Consistency </a:t>
            </a:r>
            <a:r>
              <a:rPr lang="en-US" sz="2400" dirty="0">
                <a:ea typeface="Calibri" charset="0"/>
                <a:cs typeface="Calibri" charset="0"/>
              </a:rPr>
              <a:t>in the systematic approach across DOE/SC laboratories for establishing researcher and student qualifications and providing training is </a:t>
            </a:r>
            <a:r>
              <a:rPr lang="en-US" sz="2400" dirty="0" smtClean="0">
                <a:ea typeface="Calibri" charset="0"/>
                <a:cs typeface="Calibri" charset="0"/>
              </a:rPr>
              <a:t>warranted</a:t>
            </a:r>
          </a:p>
          <a:p>
            <a:pPr lvl="0"/>
            <a:r>
              <a:rPr lang="en-US" sz="2400" dirty="0">
                <a:ea typeface="Arial" charset="0"/>
                <a:cs typeface="Arial" charset="0"/>
              </a:rPr>
              <a:t>New approaches to detect changes that take research beyond its approved operational envelope should be </a:t>
            </a:r>
            <a:r>
              <a:rPr lang="en-US" sz="2400" dirty="0" smtClean="0">
                <a:ea typeface="Arial" charset="0"/>
                <a:cs typeface="Arial" charset="0"/>
              </a:rPr>
              <a:t>explored</a:t>
            </a:r>
          </a:p>
          <a:p>
            <a:pPr lvl="0"/>
            <a:r>
              <a:rPr lang="en-US" sz="2400" dirty="0">
                <a:ea typeface="Arial" charset="0"/>
                <a:cs typeface="Arial" charset="0"/>
              </a:rPr>
              <a:t>Improvements are needed to ensure that work planning and control processes are consistently followed</a:t>
            </a:r>
          </a:p>
          <a:p>
            <a:endParaRPr lang="en-US" dirty="0"/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420806" y="3420444"/>
            <a:ext cx="8476123" cy="1649889"/>
          </a:xfrm>
          <a:prstGeom prst="rect">
            <a:avLst/>
          </a:prstGeom>
        </p:spPr>
        <p:txBody>
          <a:bodyPr/>
          <a:lstStyle>
            <a:lvl1pPr marL="307966" indent="-307966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33395" indent="-257168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93745" indent="-204782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40489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1604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28783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640252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051718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463187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buFont typeface="Arial" charset="0"/>
              <a:buChar char="•"/>
            </a:pPr>
            <a:endParaRPr lang="en-US" sz="2800" kern="0" dirty="0" smtClean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800" kern="0" dirty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Recommendations</a:t>
            </a:r>
            <a:endParaRPr lang="en-US" kern="0" dirty="0"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9662"/>
            <a:ext cx="8486775" cy="5291138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charset="0"/>
              <a:buChar char="•"/>
            </a:pPr>
            <a:r>
              <a:rPr lang="en-US" sz="2600" b="1" u="sng" dirty="0">
                <a:solidFill>
                  <a:srgbClr val="0070C0"/>
                </a:solidFill>
                <a:ea typeface="Arial" charset="0"/>
                <a:cs typeface="Arial" charset="0"/>
              </a:rPr>
              <a:t>Continue to strengthen existing measures </a:t>
            </a:r>
            <a:r>
              <a:rPr lang="en-US" sz="2600" dirty="0">
                <a:ea typeface="Arial" charset="0"/>
                <a:cs typeface="Arial" charset="0"/>
              </a:rPr>
              <a:t>to ensure that researchers, students, work leads, managers, supervisors and leaders clearly understand and fulfill safety expectations and behaviors effectively and consistently across their diverse employee populations and </a:t>
            </a:r>
            <a:r>
              <a:rPr lang="en-US" sz="2600" dirty="0" smtClean="0">
                <a:ea typeface="Arial" charset="0"/>
                <a:cs typeface="Arial" charset="0"/>
              </a:rPr>
              <a:t>programs</a:t>
            </a:r>
          </a:p>
          <a:p>
            <a:pPr lvl="0">
              <a:buFont typeface="Arial" charset="0"/>
              <a:buChar char="•"/>
            </a:pPr>
            <a:endParaRPr lang="en-US" sz="2600" dirty="0" smtClean="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>
                <a:ea typeface="Arial" charset="0"/>
                <a:cs typeface="Arial" charset="0"/>
              </a:rPr>
              <a:t>Laboratories should </a:t>
            </a:r>
            <a:r>
              <a:rPr lang="en-US" sz="2600" b="1" u="sng" dirty="0">
                <a:solidFill>
                  <a:srgbClr val="0070C0"/>
                </a:solidFill>
                <a:ea typeface="Arial" charset="0"/>
                <a:cs typeface="Arial" charset="0"/>
              </a:rPr>
              <a:t>examine their approaches for qualifying and training all researchers and students</a:t>
            </a:r>
            <a:r>
              <a:rPr lang="en-US" sz="2600" dirty="0">
                <a:ea typeface="Arial" charset="0"/>
                <a:cs typeface="Arial" charset="0"/>
              </a:rPr>
              <a:t> to ensure that every individual is fully qualified and trained to conduct the activities they perform, at all times in all </a:t>
            </a:r>
            <a:r>
              <a:rPr lang="en-US" sz="2600" dirty="0" smtClean="0">
                <a:ea typeface="Arial" charset="0"/>
                <a:cs typeface="Arial" charset="0"/>
              </a:rPr>
              <a:t>locations</a:t>
            </a:r>
          </a:p>
          <a:p>
            <a:pPr>
              <a:buFont typeface="Arial" charset="0"/>
              <a:buChar char="•"/>
            </a:pPr>
            <a:endParaRPr lang="en-US" sz="2600" dirty="0" smtClean="0">
              <a:ea typeface="Arial" charset="0"/>
              <a:cs typeface="Arial" charset="0"/>
            </a:endParaRPr>
          </a:p>
          <a:p>
            <a:pPr lvl="0">
              <a:buFont typeface="Arial" charset="0"/>
              <a:buChar char="•"/>
            </a:pPr>
            <a:r>
              <a:rPr lang="en-US" sz="2600" dirty="0">
                <a:ea typeface="Arial" charset="0"/>
                <a:cs typeface="Arial" charset="0"/>
              </a:rPr>
              <a:t>As change control and maintenance of awareness of the safety envelope is critical to the safe operation of research, labs must </a:t>
            </a:r>
            <a:r>
              <a:rPr lang="en-US" sz="2600" b="1" u="sng" dirty="0">
                <a:solidFill>
                  <a:srgbClr val="0070C0"/>
                </a:solidFill>
                <a:ea typeface="Arial" charset="0"/>
                <a:cs typeface="Arial" charset="0"/>
              </a:rPr>
              <a:t>ensure that first line supervisors have adequate training and are actively responsible for the safe operations of their </a:t>
            </a:r>
            <a:r>
              <a:rPr lang="en-US" sz="2600" b="1" u="sng" dirty="0" smtClean="0">
                <a:solidFill>
                  <a:srgbClr val="0070C0"/>
                </a:solidFill>
                <a:ea typeface="Arial" charset="0"/>
                <a:cs typeface="Arial" charset="0"/>
              </a:rPr>
              <a:t>group</a:t>
            </a:r>
            <a:endParaRPr lang="en-US" sz="2600" b="1" u="sng" dirty="0">
              <a:solidFill>
                <a:srgbClr val="0070C0"/>
              </a:solidFill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ea typeface="Arial" charset="0"/>
              <a:cs typeface="Arial" charset="0"/>
            </a:endParaRPr>
          </a:p>
          <a:p>
            <a:pPr lvl="0">
              <a:buFont typeface="Arial" charset="0"/>
              <a:buChar char="•"/>
            </a:pP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444850" y="3581400"/>
            <a:ext cx="8241950" cy="2305261"/>
          </a:xfrm>
          <a:prstGeom prst="rect">
            <a:avLst/>
          </a:prstGeom>
        </p:spPr>
        <p:txBody>
          <a:bodyPr/>
          <a:lstStyle>
            <a:lvl1pPr marL="307966" indent="-307966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33395" indent="-257168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93745" indent="-204782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40489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1604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28783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640252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051718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463187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0">
              <a:buFont typeface="Arial" charset="0"/>
              <a:buChar char="•"/>
            </a:pPr>
            <a:endParaRPr lang="en-US" sz="2400" dirty="0" smtClean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  <a:p>
            <a:pPr marL="615950" indent="0">
              <a:buNone/>
            </a:pPr>
            <a:r>
              <a:rPr lang="en-US" sz="2400" dirty="0" smtClean="0">
                <a:solidFill>
                  <a:srgbClr val="00511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kern="0" dirty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u="sng" dirty="0" smtClean="0">
                <a:solidFill>
                  <a:srgbClr val="0070C0"/>
                </a:solidFill>
                <a:ea typeface="Arial" charset="0"/>
                <a:cs typeface="Arial" charset="0"/>
              </a:rPr>
              <a:t>Laboratories </a:t>
            </a:r>
            <a:r>
              <a:rPr lang="en-US" sz="2400" b="1" u="sng" dirty="0">
                <a:solidFill>
                  <a:srgbClr val="0070C0"/>
                </a:solidFill>
                <a:ea typeface="Arial" charset="0"/>
                <a:cs typeface="Arial" charset="0"/>
              </a:rPr>
              <a:t>should include researchers and ESH SMEs </a:t>
            </a:r>
            <a:r>
              <a:rPr lang="en-US" sz="2400" dirty="0">
                <a:ea typeface="Arial" charset="0"/>
                <a:cs typeface="Arial" charset="0"/>
              </a:rPr>
              <a:t>in their development and implementation with the same </a:t>
            </a:r>
            <a:r>
              <a:rPr lang="en-US" sz="2400" dirty="0" smtClean="0">
                <a:ea typeface="Arial" charset="0"/>
                <a:cs typeface="Arial" charset="0"/>
              </a:rPr>
              <a:t>goals -   achieve </a:t>
            </a:r>
            <a:r>
              <a:rPr lang="en-US" sz="2400" dirty="0">
                <a:ea typeface="Arial" charset="0"/>
                <a:cs typeface="Arial" charset="0"/>
              </a:rPr>
              <a:t>scientific excellence effectively, efficiently and </a:t>
            </a:r>
            <a:r>
              <a:rPr lang="en-US" sz="2400" dirty="0" smtClean="0">
                <a:ea typeface="Arial" charset="0"/>
                <a:cs typeface="Arial" charset="0"/>
              </a:rPr>
              <a:t>safely</a:t>
            </a:r>
            <a:endParaRPr lang="en-US" sz="2400" dirty="0">
              <a:ea typeface="Arial" charset="0"/>
              <a:cs typeface="Arial" charset="0"/>
            </a:endParaRPr>
          </a:p>
          <a:p>
            <a:r>
              <a:rPr lang="en-US" sz="2400" dirty="0">
                <a:ea typeface="ＭＳ Ｐゴシック" pitchFamily="48" charset="-128"/>
                <a:cs typeface="ＭＳ Ｐゴシック" charset="0"/>
              </a:rPr>
              <a:t>Staff responsible for the oversight of research activities must have </a:t>
            </a:r>
            <a:r>
              <a:rPr lang="en-US" sz="2400" b="1" u="sng" dirty="0">
                <a:solidFill>
                  <a:srgbClr val="0070C0"/>
                </a:solidFill>
                <a:ea typeface="ＭＳ Ｐゴシック" pitchFamily="48" charset="-128"/>
                <a:cs typeface="ＭＳ Ｐゴシック" charset="0"/>
              </a:rPr>
              <a:t>clear and explicit Roles, Responsibilities, Authorities, and Accountabilities (R2A2s).  </a:t>
            </a:r>
            <a:r>
              <a:rPr lang="en-US" sz="2400" dirty="0">
                <a:ea typeface="ＭＳ Ｐゴシック" pitchFamily="48" charset="-128"/>
                <a:cs typeface="ＭＳ Ｐゴシック" charset="0"/>
              </a:rPr>
              <a:t>Staff and students performing research work must have clear and explicit R2A2s.  Management and supervision needs to hold staff accountable for achieving </a:t>
            </a:r>
            <a:r>
              <a:rPr lang="en-US" sz="2400" dirty="0" smtClean="0">
                <a:ea typeface="ＭＳ Ｐゴシック" pitchFamily="48" charset="-128"/>
                <a:cs typeface="ＭＳ Ｐゴシック" charset="0"/>
              </a:rPr>
              <a:t>expectations </a:t>
            </a:r>
            <a:endParaRPr lang="en-US" sz="2400" dirty="0">
              <a:ea typeface="ＭＳ Ｐゴシック" pitchFamily="48" charset="-128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5635625"/>
            <a:ext cx="2133600" cy="190500"/>
          </a:xfrm>
        </p:spPr>
        <p:txBody>
          <a:bodyPr/>
          <a:lstStyle/>
          <a:p>
            <a:pPr>
              <a:defRPr/>
            </a:pPr>
            <a:fld id="{7B7848EF-A441-3A43-841E-6F462E32B6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 Placeholder 14"/>
          <p:cNvSpPr txBox="1">
            <a:spLocks/>
          </p:cNvSpPr>
          <p:nvPr/>
        </p:nvSpPr>
        <p:spPr>
          <a:xfrm>
            <a:off x="444850" y="1460965"/>
            <a:ext cx="8241950" cy="2029643"/>
          </a:xfrm>
          <a:prstGeom prst="rect">
            <a:avLst/>
          </a:prstGeom>
        </p:spPr>
        <p:txBody>
          <a:bodyPr/>
          <a:lstStyle>
            <a:lvl1pPr marL="307966" indent="-307966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33395" indent="-257168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93745" indent="-204782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40489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1604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28783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640252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051718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463187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lvl="0">
              <a:buFont typeface="Arial" charset="0"/>
              <a:buChar char="•"/>
            </a:pPr>
            <a:endParaRPr lang="en-US" sz="2400" dirty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444290" y="3239311"/>
            <a:ext cx="8242510" cy="1789889"/>
          </a:xfrm>
          <a:prstGeom prst="rect">
            <a:avLst/>
          </a:prstGeom>
        </p:spPr>
        <p:txBody>
          <a:bodyPr/>
          <a:lstStyle>
            <a:lvl1pPr marL="307966" indent="-307966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336699"/>
              </a:buClr>
              <a:buSzPct val="100000"/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33395" indent="-257168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93745" indent="-204782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40489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16046" indent="-204782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28783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640252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051718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463187" indent="-205734" algn="l" rtl="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None/>
            </a:pPr>
            <a:endParaRPr lang="en-US" sz="2400" b="1" kern="0" dirty="0" smtClean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  <a:p>
            <a:pPr marL="615950" indent="0">
              <a:buNone/>
            </a:pPr>
            <a:r>
              <a:rPr lang="en-US" sz="2400" dirty="0" smtClean="0">
                <a:solidFill>
                  <a:srgbClr val="00511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kern="0" dirty="0">
              <a:solidFill>
                <a:srgbClr val="00511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832"/>
            <a:ext cx="9144000" cy="5685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616"/>
            <a:ext cx="9144001" cy="7794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1865" y="2543830"/>
            <a:ext cx="6658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Making Use Of This Report  </a:t>
            </a:r>
            <a:r>
              <a:rPr lang="en-US" sz="2800" b="1" dirty="0" smtClean="0">
                <a:solidFill>
                  <a:schemeClr val="bg1"/>
                </a:solidFill>
              </a:rPr>
              <a:t>at Jefferson </a:t>
            </a:r>
            <a:r>
              <a:rPr lang="en-US" sz="2800" b="1" dirty="0">
                <a:solidFill>
                  <a:schemeClr val="bg1"/>
                </a:solidFill>
              </a:rPr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20678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Use Of This Report – Jefferson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4525963"/>
          </a:xfrm>
        </p:spPr>
        <p:txBody>
          <a:bodyPr/>
          <a:lstStyle/>
          <a:p>
            <a:r>
              <a:rPr lang="en-US" sz="2400" dirty="0">
                <a:ea typeface="Arial" charset="0"/>
                <a:cs typeface="Arial" charset="0"/>
              </a:rPr>
              <a:t>Limited chemical usage, so took this as opportunity to assure that all Users’ work activities had appropriate level of work planning &amp; control and to touch base with </a:t>
            </a:r>
            <a:r>
              <a:rPr lang="en-US" sz="2400" dirty="0" smtClean="0">
                <a:ea typeface="Arial" charset="0"/>
                <a:cs typeface="Arial" charset="0"/>
              </a:rPr>
              <a:t>students</a:t>
            </a:r>
          </a:p>
          <a:p>
            <a:r>
              <a:rPr lang="en-US" sz="2400" dirty="0">
                <a:ea typeface="Arial" charset="0"/>
                <a:cs typeface="Arial" charset="0"/>
              </a:rPr>
              <a:t>Division Safety Officers scouted around looking for “rogue” research – couldn’t find </a:t>
            </a:r>
            <a:r>
              <a:rPr lang="en-US" sz="2400" dirty="0" smtClean="0">
                <a:ea typeface="Arial" charset="0"/>
                <a:cs typeface="Arial" charset="0"/>
              </a:rPr>
              <a:t>any</a:t>
            </a:r>
          </a:p>
          <a:p>
            <a:r>
              <a:rPr lang="en-US" sz="2400" dirty="0" smtClean="0">
                <a:ea typeface="Arial" charset="0"/>
                <a:cs typeface="Arial" charset="0"/>
              </a:rPr>
              <a:t>At the same time, the DSOs confirmed that roles and responsibilities were understood</a:t>
            </a:r>
          </a:p>
          <a:p>
            <a:pPr lvl="1"/>
            <a:r>
              <a:rPr lang="en-US" sz="2000" b="1" u="sng" dirty="0" smtClean="0">
                <a:solidFill>
                  <a:srgbClr val="0070C0"/>
                </a:solidFill>
                <a:ea typeface="Arial" charset="0"/>
                <a:cs typeface="Arial" charset="0"/>
              </a:rPr>
              <a:t>Mentors of students expectations to ensure student is trained and appropriate WP&amp;C has been completed</a:t>
            </a:r>
          </a:p>
          <a:p>
            <a:pPr lvl="1"/>
            <a:r>
              <a:rPr lang="en-US" sz="2000" b="1" u="sng" dirty="0" smtClean="0">
                <a:solidFill>
                  <a:srgbClr val="0070C0"/>
                </a:solidFill>
                <a:ea typeface="Arial" charset="0"/>
                <a:cs typeface="Arial" charset="0"/>
              </a:rPr>
              <a:t>Students understood hazards, limitations, and were enjoying experience</a:t>
            </a:r>
          </a:p>
          <a:p>
            <a:pPr lvl="1"/>
            <a:endParaRPr lang="en-US" sz="2000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775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12854</TotalTime>
  <Words>624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Minion Pro</vt:lpstr>
      <vt:lpstr>ＭＳ Ｐゴシック</vt:lpstr>
      <vt:lpstr>Tahoma</vt:lpstr>
      <vt:lpstr>Wingdings</vt:lpstr>
      <vt:lpstr>Arial</vt:lpstr>
      <vt:lpstr>JLabPowerpointMain</vt:lpstr>
      <vt:lpstr>   Ensuring Safety in Scientific Research   Mary Logue 4/25/2017  </vt:lpstr>
      <vt:lpstr>Cluster Of Safety Incidents In Research Raises Concerns</vt:lpstr>
      <vt:lpstr>Events by Cause Key Word</vt:lpstr>
      <vt:lpstr>OIC team formed to evaluate safety practices at SC labs</vt:lpstr>
      <vt:lpstr>What was Learned - Overarching Themes</vt:lpstr>
      <vt:lpstr>Recommendations</vt:lpstr>
      <vt:lpstr>Recommendations</vt:lpstr>
      <vt:lpstr>PowerPoint Presentation</vt:lpstr>
      <vt:lpstr>Making Use Of This Report – Jefferson Lab</vt:lpstr>
      <vt:lpstr>Backup Slides</vt:lpstr>
      <vt:lpstr>Concern –SC Labs are Vulnerable to a Bad Day Involving Research</vt:lpstr>
      <vt:lpstr>Research-Related ORPS 2014-2016</vt:lpstr>
    </vt:vector>
  </TitlesOfParts>
  <Company>Jefferson Lab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 Departmental “All-Hands”</dc:title>
  <dc:creator>Gayle Sundeen</dc:creator>
  <cp:lastModifiedBy>Microsoft Office User</cp:lastModifiedBy>
  <cp:revision>79</cp:revision>
  <cp:lastPrinted>2017-04-18T18:00:59Z</cp:lastPrinted>
  <dcterms:created xsi:type="dcterms:W3CDTF">2016-08-01T14:10:00Z</dcterms:created>
  <dcterms:modified xsi:type="dcterms:W3CDTF">2017-04-21T17:16:55Z</dcterms:modified>
</cp:coreProperties>
</file>