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7" r:id="rId1"/>
    <p:sldMasterId id="2147483839" r:id="rId2"/>
    <p:sldMasterId id="2147483843" r:id="rId3"/>
  </p:sldMasterIdLst>
  <p:notesMasterIdLst>
    <p:notesMasterId r:id="rId12"/>
  </p:notesMasterIdLst>
  <p:handoutMasterIdLst>
    <p:handoutMasterId r:id="rId13"/>
  </p:handoutMasterIdLst>
  <p:sldIdLst>
    <p:sldId id="333" r:id="rId4"/>
    <p:sldId id="362" r:id="rId5"/>
    <p:sldId id="364" r:id="rId6"/>
    <p:sldId id="365" r:id="rId7"/>
    <p:sldId id="368" r:id="rId8"/>
    <p:sldId id="367" r:id="rId9"/>
    <p:sldId id="366" r:id="rId10"/>
    <p:sldId id="369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405C"/>
    <a:srgbClr val="FFFF99"/>
    <a:srgbClr val="7DAC59"/>
    <a:srgbClr val="95C074"/>
    <a:srgbClr val="5ACF81"/>
    <a:srgbClr val="50B772"/>
    <a:srgbClr val="A6E372"/>
    <a:srgbClr val="4CAD6C"/>
    <a:srgbClr val="C1E0F1"/>
    <a:srgbClr val="458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7" autoAdjust="0"/>
    <p:restoredTop sz="88313" autoAdjust="0"/>
  </p:normalViewPr>
  <p:slideViewPr>
    <p:cSldViewPr snapToGrid="0">
      <p:cViewPr varScale="1">
        <p:scale>
          <a:sx n="166" d="100"/>
          <a:sy n="166" d="100"/>
        </p:scale>
        <p:origin x="220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605FA-95C9-BA41-9B3B-CFDF11D4B775}" type="datetimeFigureOut">
              <a:rPr lang="en-US" smtClean="0"/>
              <a:t>4/21/17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79D27-7241-6045-B4AF-6004485BBF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02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670">
              <a:defRPr sz="12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670">
              <a:defRPr sz="12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14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670">
              <a:defRPr sz="1200"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EF57852F-74C3-E24A-AA75-507AC628F0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186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57852F-74C3-E24A-AA75-507AC628F04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159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E5C75661-16DA-1E45-BEE3-27E7BC3BE24D}" type="datetime1">
              <a:rPr lang="en-US" smtClean="0"/>
              <a:pPr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03BA29AB-AF35-6E4A-9ABC-5C62F12F29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15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78EFB-28A2-FB4F-B1A5-A9162AA55A42}" type="datetimeFigureOut">
              <a:rPr lang="en-US" smtClean="0"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783F80-79AE-EA4E-8979-29E7886B18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5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9213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April 12, 2016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6C754EF-C79B-46EB-8A18-13CBB7B7A0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1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391400" y="63563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9A0CC57-44DD-4F32-AA33-E944A18F539A}" type="slidenum">
              <a:rPr lang="en-US" smtClean="0">
                <a:solidFill>
                  <a:srgbClr val="002060">
                    <a:tint val="75000"/>
                  </a:srgb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srgbClr val="00206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160338"/>
            <a:ext cx="82296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 bwMode="auto">
          <a:xfrm>
            <a:off x="304800" y="838200"/>
            <a:ext cx="8382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63195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31667" y="76200"/>
            <a:ext cx="1295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0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3B25E3B-4965-4EDF-9BE2-06FEB5CF31C8}" type="datetime1">
              <a:rPr lang="en-US" smtClean="0">
                <a:solidFill>
                  <a:srgbClr val="EEECE1"/>
                </a:solidFill>
                <a:latin typeface="Calibri"/>
                <a:ea typeface="+mn-ea"/>
                <a:cs typeface="+mn-cs"/>
              </a:rPr>
              <a:pPr>
                <a:defRPr/>
              </a:pPr>
              <a:t>4/21/17</a:t>
            </a:fld>
            <a:r>
              <a:rPr lang="en-US" dirty="0" smtClean="0">
                <a:solidFill>
                  <a:srgbClr val="EEECE1"/>
                </a:solidFill>
                <a:latin typeface="Calibri"/>
                <a:ea typeface="+mn-ea"/>
                <a:cs typeface="+mn-cs"/>
              </a:rPr>
              <a:t>    |    </a:t>
            </a:r>
            <a:fld id="{79A0CC57-44DD-4F32-AA33-E944A18F539A}" type="slidenum">
              <a:rPr lang="en-US" smtClean="0">
                <a:solidFill>
                  <a:srgbClr val="EEECE1"/>
                </a:solidFill>
                <a:latin typeface="Calibri"/>
                <a:ea typeface="+mn-ea"/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srgbClr val="EEECE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160338"/>
            <a:ext cx="82296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391400" y="63563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9A0CC57-44DD-4F32-AA33-E944A18F539A}" type="slidenum">
              <a:rPr lang="en-US" smtClean="0">
                <a:solidFill>
                  <a:srgbClr val="002060">
                    <a:tint val="75000"/>
                  </a:srgb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srgbClr val="002060">
                  <a:tint val="75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9209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391400" y="63563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9A0CC57-44DD-4F32-AA33-E944A18F539A}" type="slidenum">
              <a:rPr lang="en-US" smtClean="0">
                <a:solidFill>
                  <a:srgbClr val="002060">
                    <a:tint val="75000"/>
                  </a:srgb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srgbClr val="00206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160338"/>
            <a:ext cx="82296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 bwMode="auto">
          <a:xfrm>
            <a:off x="304800" y="838200"/>
            <a:ext cx="8382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48677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31667" y="76200"/>
            <a:ext cx="1295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0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3B25E3B-4965-4EDF-9BE2-06FEB5CF31C8}" type="datetime1">
              <a:rPr lang="en-US" smtClean="0">
                <a:solidFill>
                  <a:srgbClr val="EEECE1"/>
                </a:solidFill>
                <a:latin typeface="Calibri"/>
                <a:ea typeface="+mn-ea"/>
                <a:cs typeface="+mn-cs"/>
              </a:rPr>
              <a:pPr>
                <a:defRPr/>
              </a:pPr>
              <a:t>4/21/17</a:t>
            </a:fld>
            <a:r>
              <a:rPr lang="en-US" dirty="0" smtClean="0">
                <a:solidFill>
                  <a:srgbClr val="EEECE1"/>
                </a:solidFill>
                <a:latin typeface="Calibri"/>
                <a:ea typeface="+mn-ea"/>
                <a:cs typeface="+mn-cs"/>
              </a:rPr>
              <a:t>    |    </a:t>
            </a:r>
            <a:fld id="{79A0CC57-44DD-4F32-AA33-E944A18F539A}" type="slidenum">
              <a:rPr lang="en-US" smtClean="0">
                <a:solidFill>
                  <a:srgbClr val="EEECE1"/>
                </a:solidFill>
                <a:latin typeface="Calibri"/>
                <a:ea typeface="+mn-ea"/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srgbClr val="EEECE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160338"/>
            <a:ext cx="82296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391400" y="63563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9A0CC57-44DD-4F32-AA33-E944A18F539A}" type="slidenum">
              <a:rPr lang="en-US" smtClean="0">
                <a:solidFill>
                  <a:srgbClr val="002060">
                    <a:tint val="75000"/>
                  </a:srgb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srgbClr val="002060">
                  <a:tint val="75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7994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46175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77925"/>
            <a:ext cx="8229600" cy="83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4290" tIns="34290" rIns="3429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title style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86003"/>
            <a:ext cx="8229600" cy="402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4290" tIns="34290" rIns="3429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>
                <a:sym typeface="Arial" charset="0"/>
              </a:rPr>
              <a:t>Second level</a:t>
            </a:r>
          </a:p>
          <a:p>
            <a:pPr lvl="2"/>
            <a:r>
              <a:rPr lang="en-US">
                <a:sym typeface="Arial" charset="0"/>
              </a:rPr>
              <a:t>Third level</a:t>
            </a:r>
          </a:p>
          <a:p>
            <a:pPr lvl="3"/>
            <a:r>
              <a:rPr lang="en-US">
                <a:sym typeface="Arial" charset="0"/>
              </a:rPr>
              <a:t>Fourth level</a:t>
            </a:r>
          </a:p>
          <a:p>
            <a:pPr lvl="4"/>
            <a:r>
              <a:rPr lang="en-US">
                <a:sym typeface="Arial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755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</p:sldLayoutIdLst>
  <p:transition spd="slow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rgbClr val="336699"/>
          </a:solidFill>
          <a:latin typeface="+mj-lt"/>
          <a:ea typeface="+mj-ea"/>
          <a:cs typeface="+mj-cs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rgbClr val="336699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rgbClr val="336699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rgbClr val="336699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rgbClr val="336699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5pPr>
      <a:lvl6pPr marL="411468" algn="l" rtl="0" fontAlgn="base">
        <a:spcBef>
          <a:spcPct val="0"/>
        </a:spcBef>
        <a:spcAft>
          <a:spcPct val="0"/>
        </a:spcAft>
        <a:defRPr sz="3100" b="1">
          <a:solidFill>
            <a:srgbClr val="336699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6pPr>
      <a:lvl7pPr marL="822936" algn="l" rtl="0" fontAlgn="base">
        <a:spcBef>
          <a:spcPct val="0"/>
        </a:spcBef>
        <a:spcAft>
          <a:spcPct val="0"/>
        </a:spcAft>
        <a:defRPr sz="3100" b="1">
          <a:solidFill>
            <a:srgbClr val="336699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7pPr>
      <a:lvl8pPr marL="1234403" algn="l" rtl="0" fontAlgn="base">
        <a:spcBef>
          <a:spcPct val="0"/>
        </a:spcBef>
        <a:spcAft>
          <a:spcPct val="0"/>
        </a:spcAft>
        <a:defRPr sz="3100" b="1">
          <a:solidFill>
            <a:srgbClr val="336699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8pPr>
      <a:lvl9pPr marL="1645871" algn="l" rtl="0" fontAlgn="base">
        <a:spcBef>
          <a:spcPct val="0"/>
        </a:spcBef>
        <a:spcAft>
          <a:spcPct val="0"/>
        </a:spcAft>
        <a:defRPr sz="3100" b="1">
          <a:solidFill>
            <a:srgbClr val="336699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9pPr>
    </p:titleStyle>
    <p:bodyStyle>
      <a:lvl1pPr marL="307966" indent="-307966" algn="l" rtl="0" eaLnBrk="0" fontAlgn="base" hangingPunct="0">
        <a:spcBef>
          <a:spcPts val="538"/>
        </a:spcBef>
        <a:spcAft>
          <a:spcPct val="0"/>
        </a:spcAft>
        <a:buClr>
          <a:srgbClr val="336699"/>
        </a:buClr>
        <a:buSzPct val="100000"/>
        <a:buFont typeface="Wingdings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633395" indent="-257168" algn="l" rtl="0" eaLnBrk="0" fontAlgn="base" hangingPunct="0">
        <a:spcBef>
          <a:spcPts val="538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993745" indent="-204782" algn="l" rtl="0" eaLnBrk="0" fontAlgn="base" hangingPunct="0">
        <a:spcBef>
          <a:spcPts val="5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404896" indent="-204782" algn="l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1816046" indent="-204782" algn="l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228783" indent="-205734" algn="l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640252" indent="-205734" algn="l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051718" indent="-205734" algn="l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463187" indent="-205734" algn="l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822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68" algn="l" defTabSz="822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36" algn="l" defTabSz="822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03" algn="l" defTabSz="822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871" algn="l" defTabSz="822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339" algn="l" defTabSz="822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06" algn="l" defTabSz="822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274" algn="l" defTabSz="822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741" algn="l" defTabSz="822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160338"/>
            <a:ext cx="82296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838200"/>
            <a:ext cx="8382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609600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rgbClr val="FFFFFF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2060"/>
              </a:solidFill>
              <a:latin typeface="Times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30" b="32335"/>
          <a:stretch/>
        </p:blipFill>
        <p:spPr>
          <a:xfrm>
            <a:off x="342900" y="6248400"/>
            <a:ext cx="2095500" cy="523581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/>
        </p:nvSpPr>
        <p:spPr>
          <a:xfrm>
            <a:off x="7391400" y="63563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9A0CC57-44DD-4F32-AA33-E944A18F539A}" type="slidenum">
              <a:rPr lang="en-US" smtClean="0">
                <a:solidFill>
                  <a:srgbClr val="002060">
                    <a:tint val="75000"/>
                  </a:srgb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srgbClr val="002060">
                  <a:tint val="75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709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95A"/>
        </a:buClr>
        <a:buFont typeface="Wingdings" pitchFamily="2" charset="2"/>
        <a:buChar char="§"/>
        <a:defRPr sz="2000" b="0">
          <a:solidFill>
            <a:srgbClr val="00395A"/>
          </a:solidFill>
          <a:latin typeface="Century Gothic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Tx/>
        <a:buBlip>
          <a:blip r:embed="rId5"/>
        </a:buBlip>
        <a:defRPr sz="1800">
          <a:solidFill>
            <a:srgbClr val="677E52"/>
          </a:solidFill>
          <a:latin typeface="Century Gothic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chemeClr val="bg1">
              <a:lumMod val="50000"/>
            </a:schemeClr>
          </a:solidFill>
          <a:latin typeface="Century Gothic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chemeClr val="bg1">
              <a:lumMod val="50000"/>
            </a:schemeClr>
          </a:solidFill>
          <a:latin typeface="Century Gothic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>
          <a:solidFill>
            <a:schemeClr val="tx1"/>
          </a:solidFill>
          <a:latin typeface="Century Gothic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160338"/>
            <a:ext cx="82296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838200"/>
            <a:ext cx="8382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609600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rgbClr val="FFFFFF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2060"/>
              </a:solidFill>
              <a:latin typeface="Times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30" b="32335"/>
          <a:stretch/>
        </p:blipFill>
        <p:spPr>
          <a:xfrm>
            <a:off x="342900" y="6248400"/>
            <a:ext cx="2095500" cy="523581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/>
        </p:nvSpPr>
        <p:spPr>
          <a:xfrm>
            <a:off x="7391400" y="63563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9A0CC57-44DD-4F32-AA33-E944A18F539A}" type="slidenum">
              <a:rPr lang="en-US" smtClean="0">
                <a:solidFill>
                  <a:srgbClr val="002060">
                    <a:tint val="75000"/>
                  </a:srgb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srgbClr val="002060">
                  <a:tint val="75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298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95A"/>
        </a:buClr>
        <a:buFont typeface="Wingdings" pitchFamily="2" charset="2"/>
        <a:buChar char="§"/>
        <a:defRPr sz="2000" b="0">
          <a:solidFill>
            <a:srgbClr val="00395A"/>
          </a:solidFill>
          <a:latin typeface="Century Gothic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Tx/>
        <a:buBlip>
          <a:blip r:embed="rId5"/>
        </a:buBlip>
        <a:defRPr sz="1800">
          <a:solidFill>
            <a:srgbClr val="677E52"/>
          </a:solidFill>
          <a:latin typeface="Century Gothic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chemeClr val="bg1">
              <a:lumMod val="50000"/>
            </a:schemeClr>
          </a:solidFill>
          <a:latin typeface="Century Gothic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chemeClr val="bg1">
              <a:lumMod val="50000"/>
            </a:schemeClr>
          </a:solidFill>
          <a:latin typeface="Century Gothic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>
          <a:solidFill>
            <a:schemeClr val="tx1"/>
          </a:solidFill>
          <a:latin typeface="Century Gothic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875" y="1978025"/>
            <a:ext cx="8585200" cy="1974215"/>
          </a:xfrm>
        </p:spPr>
        <p:txBody>
          <a:bodyPr/>
          <a:lstStyle/>
          <a:p>
            <a:pPr algn="ctr"/>
            <a:r>
              <a:rPr lang="en-US" sz="3600" dirty="0" smtClean="0"/>
              <a:t>OIC Report</a:t>
            </a:r>
            <a:br>
              <a:rPr lang="en-US" sz="3600" dirty="0" smtClean="0"/>
            </a:br>
            <a:r>
              <a:rPr lang="en-US" sz="3600" dirty="0" smtClean="0"/>
              <a:t>LBNL Response</a:t>
            </a:r>
            <a:r>
              <a:rPr lang="en-US" sz="36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4">
                    <a:lumMod val="50000"/>
                    <a:lumOff val="50000"/>
                  </a:schemeClr>
                </a:solidFill>
              </a:rPr>
            </a:b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6133" y="4383572"/>
            <a:ext cx="6400800" cy="1752600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April </a:t>
            </a:r>
            <a:r>
              <a:rPr lang="en-US" sz="24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25</a:t>
            </a:r>
            <a:r>
              <a:rPr lang="en-US" sz="24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24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2017</a:t>
            </a:r>
          </a:p>
          <a:p>
            <a:endParaRPr lang="en-US" sz="10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Jack Salazar</a:t>
            </a:r>
            <a:endParaRPr lang="en-US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3BA29AB-AF35-6E4A-9ABC-5C62F12F29BD}" type="slidenum">
              <a:rPr lang="en-US" sz="1100" smtClean="0"/>
              <a:pPr algn="r"/>
              <a:t>1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5580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Safety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C754EF-C79B-46EB-8A18-13CBB7B7A0D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37" y="1463227"/>
            <a:ext cx="3564599" cy="353615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390389" y="340556"/>
            <a:ext cx="5874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LBNL context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9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Safety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C754EF-C79B-46EB-8A18-13CBB7B7A0D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37" y="1463227"/>
            <a:ext cx="3564599" cy="353615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036" y="2007718"/>
            <a:ext cx="4316017" cy="4348632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390389" y="340556"/>
            <a:ext cx="5874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LBNL context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83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Safety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C754EF-C79B-46EB-8A18-13CBB7B7A0D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37" y="1463227"/>
            <a:ext cx="3564599" cy="353615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036" y="2007718"/>
            <a:ext cx="4316017" cy="4348632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390389" y="340556"/>
            <a:ext cx="5874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LBNL context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664" y="2718547"/>
            <a:ext cx="6839211" cy="377021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0344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887"/>
            <a:ext cx="8229600" cy="83343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</a:t>
            </a:r>
            <a:r>
              <a:rPr lang="is-IS" dirty="0" smtClean="0">
                <a:solidFill>
                  <a:schemeClr val="bg1"/>
                </a:solidFill>
              </a:rPr>
              <a:t>….lots of corrective action activity on going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740" y="1605067"/>
            <a:ext cx="8229600" cy="4022725"/>
          </a:xfrm>
        </p:spPr>
        <p:txBody>
          <a:bodyPr/>
          <a:lstStyle/>
          <a:p>
            <a:r>
              <a:rPr lang="en-US" sz="2800" dirty="0" smtClean="0"/>
              <a:t>Lab Safety Improvement </a:t>
            </a:r>
            <a:r>
              <a:rPr lang="en-US" sz="2800" dirty="0" smtClean="0"/>
              <a:t>Plan</a:t>
            </a:r>
            <a:endParaRPr lang="en-US" sz="3200" dirty="0" smtClean="0"/>
          </a:p>
          <a:p>
            <a:pPr lvl="1"/>
            <a:r>
              <a:rPr lang="en-US" sz="2400" dirty="0" smtClean="0"/>
              <a:t>Incident specific corrective actions</a:t>
            </a:r>
          </a:p>
          <a:p>
            <a:pPr lvl="2"/>
            <a:r>
              <a:rPr lang="en-US" sz="1800" dirty="0" smtClean="0"/>
              <a:t>Disconnect between WPC reviews/authorizations and ISM at the bench</a:t>
            </a:r>
          </a:p>
          <a:p>
            <a:pPr lvl="2"/>
            <a:r>
              <a:rPr lang="en-US" sz="1800" dirty="0" smtClean="0"/>
              <a:t>Management of scope/change</a:t>
            </a:r>
          </a:p>
          <a:p>
            <a:pPr lvl="2"/>
            <a:r>
              <a:rPr lang="en-US" sz="1800" dirty="0" smtClean="0"/>
              <a:t>Qualification and training (students)</a:t>
            </a:r>
            <a:endParaRPr lang="en-US" sz="1800" dirty="0" smtClean="0"/>
          </a:p>
          <a:p>
            <a:pPr lvl="1"/>
            <a:r>
              <a:rPr lang="en-US" sz="2400" dirty="0" smtClean="0"/>
              <a:t>Broader, institutional actions*</a:t>
            </a:r>
          </a:p>
          <a:p>
            <a:pPr lvl="2"/>
            <a:r>
              <a:rPr lang="en-US" sz="1800" dirty="0" smtClean="0"/>
              <a:t>Proactive senior management – understanding and involvement</a:t>
            </a:r>
          </a:p>
          <a:p>
            <a:pPr lvl="2"/>
            <a:r>
              <a:rPr lang="en-US" sz="1800" dirty="0" smtClean="0"/>
              <a:t>Activity Lead responsibilities and authority</a:t>
            </a:r>
          </a:p>
          <a:p>
            <a:pPr lvl="2"/>
            <a:r>
              <a:rPr lang="en-US" sz="1800" dirty="0" smtClean="0"/>
              <a:t>Policy/requirements and implementation (NFPA 45 -storage, vent.)</a:t>
            </a:r>
          </a:p>
          <a:p>
            <a:pPr lvl="2"/>
            <a:r>
              <a:rPr lang="en-US" sz="1800" dirty="0" smtClean="0"/>
              <a:t>Lab </a:t>
            </a:r>
            <a:r>
              <a:rPr lang="en-US" sz="1800" dirty="0" smtClean="0"/>
              <a:t>survey process (EHS Division and line)</a:t>
            </a:r>
          </a:p>
          <a:p>
            <a:pPr lvl="2"/>
            <a:r>
              <a:rPr lang="en-US" sz="1800" dirty="0" smtClean="0"/>
              <a:t>Shared space safety management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3F80-79AE-EA4E-8979-29E7886B183D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3779" y="6017796"/>
            <a:ext cx="2898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* - OIC report was helpful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53202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887"/>
            <a:ext cx="8229600" cy="83343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Some Particular Areas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740" y="1605067"/>
            <a:ext cx="8229600" cy="4022725"/>
          </a:xfrm>
        </p:spPr>
        <p:txBody>
          <a:bodyPr/>
          <a:lstStyle/>
          <a:p>
            <a:r>
              <a:rPr lang="en-US" sz="2400" dirty="0" smtClean="0"/>
              <a:t>Authentic Line Mgt. Engagement</a:t>
            </a:r>
          </a:p>
          <a:p>
            <a:pPr lvl="1"/>
            <a:r>
              <a:rPr lang="en-US" dirty="0" smtClean="0"/>
              <a:t>Regular discussions at Area level with Deputy Lab Director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Pairing senior research scientists with Division Directors on their walk-arounds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Updating and communicating expectations to ALDs and DDs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3F80-79AE-EA4E-8979-29E7886B183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9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887"/>
            <a:ext cx="8229600" cy="83343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Some Particular Areas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740" y="1605067"/>
            <a:ext cx="8229600" cy="4022725"/>
          </a:xfrm>
        </p:spPr>
        <p:txBody>
          <a:bodyPr/>
          <a:lstStyle/>
          <a:p>
            <a:r>
              <a:rPr lang="en-US" sz="2400" dirty="0" smtClean="0"/>
              <a:t>Researcher Qualification and Training</a:t>
            </a:r>
          </a:p>
          <a:p>
            <a:pPr lvl="1"/>
            <a:r>
              <a:rPr lang="en-US" dirty="0" smtClean="0"/>
              <a:t>Focused support to Activity Leads</a:t>
            </a:r>
          </a:p>
          <a:p>
            <a:pPr lvl="2"/>
            <a:r>
              <a:rPr lang="en-US" sz="2000" dirty="0" smtClean="0"/>
              <a:t>Training, communication from DDs, etc.</a:t>
            </a:r>
          </a:p>
          <a:p>
            <a:pPr lvl="2"/>
            <a:endParaRPr lang="en-US" sz="2000" dirty="0" smtClean="0"/>
          </a:p>
          <a:p>
            <a:pPr lvl="1"/>
            <a:r>
              <a:rPr lang="en-US" dirty="0" smtClean="0"/>
              <a:t>Sharing best </a:t>
            </a:r>
            <a:r>
              <a:rPr lang="en-US" dirty="0" smtClean="0"/>
              <a:t>practices (“Communities of Practice”)</a:t>
            </a:r>
            <a:endParaRPr lang="en-US" dirty="0" smtClean="0"/>
          </a:p>
          <a:p>
            <a:pPr lvl="2"/>
            <a:r>
              <a:rPr lang="en-US" sz="2000" dirty="0" err="1" smtClean="0"/>
              <a:t>Pyrophorics</a:t>
            </a:r>
            <a:r>
              <a:rPr lang="en-US" sz="2000" dirty="0" smtClean="0"/>
              <a:t>, </a:t>
            </a:r>
            <a:r>
              <a:rPr lang="en-US" sz="2000" dirty="0" err="1" smtClean="0"/>
              <a:t>Schlenk</a:t>
            </a:r>
            <a:r>
              <a:rPr lang="en-US" sz="2000" dirty="0" smtClean="0"/>
              <a:t> lines, Student training, etc.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Updating the WPC </a:t>
            </a:r>
            <a:r>
              <a:rPr lang="en-US" dirty="0" smtClean="0"/>
              <a:t>Tool</a:t>
            </a:r>
          </a:p>
          <a:p>
            <a:pPr lvl="2"/>
            <a:r>
              <a:rPr lang="en-US" dirty="0" smtClean="0"/>
              <a:t>Enhanced hazard/control summaries</a:t>
            </a:r>
          </a:p>
          <a:p>
            <a:pPr lvl="2"/>
            <a:r>
              <a:rPr lang="en-US" dirty="0" smtClean="0"/>
              <a:t>Improved visibility for </a:t>
            </a:r>
            <a:r>
              <a:rPr lang="en-US" smtClean="0"/>
              <a:t>Activity Leads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3F80-79AE-EA4E-8979-29E7886B183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67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3F80-79AE-EA4E-8979-29E7886B183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17465"/>
      </p:ext>
    </p:extLst>
  </p:cSld>
  <p:clrMapOvr>
    <a:masterClrMapping/>
  </p:clrMapOvr>
</p:sld>
</file>

<file path=ppt/theme/theme1.xml><?xml version="1.0" encoding="utf-8"?>
<a:theme xmlns:a="http://schemas.openxmlformats.org/drawingml/2006/main" name="2_Default - Title and Content copy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 copy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charset="0"/>
            <a:ea typeface="ヒラギノ角ゴ ProN W3" charset="0"/>
            <a:cs typeface="ヒラギノ角ゴ ProN W3" charset="0"/>
            <a:sym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charset="0"/>
            <a:ea typeface="ヒラギノ角ゴ ProN W3" charset="0"/>
            <a:cs typeface="ヒラギノ角ゴ ProN W3" charset="0"/>
            <a:sym typeface="Calibri" charset="0"/>
          </a:defRPr>
        </a:defPPr>
      </a:lstStyle>
    </a:lnDef>
  </a:objectDefaults>
  <a:extraClrSchemeLst>
    <a:extraClrScheme>
      <a:clrScheme name="Default - Title and Content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CFO_2013">
      <a:dk1>
        <a:srgbClr val="002060"/>
      </a:dk1>
      <a:lt1>
        <a:srgbClr val="FFFFFF"/>
      </a:lt1>
      <a:dk2>
        <a:srgbClr val="677E52"/>
      </a:dk2>
      <a:lt2>
        <a:srgbClr val="EEECE1"/>
      </a:lt2>
      <a:accent1>
        <a:srgbClr val="503244"/>
      </a:accent1>
      <a:accent2>
        <a:srgbClr val="C0CB98"/>
      </a:accent2>
      <a:accent3>
        <a:srgbClr val="FFFFFF"/>
      </a:accent3>
      <a:accent4>
        <a:srgbClr val="BC8D45"/>
      </a:accent4>
      <a:accent5>
        <a:srgbClr val="D3DCE6"/>
      </a:accent5>
      <a:accent6>
        <a:srgbClr val="70435E"/>
      </a:accent6>
      <a:hlink>
        <a:srgbClr val="7F7F7F"/>
      </a:hlink>
      <a:folHlink>
        <a:srgbClr val="9CB4CB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wrap="square" lIns="91440" tIns="45720" rIns="91440" bIns="45720">
        <a:spAutoFit/>
      </a:bodyPr>
      <a:lstStyle>
        <a:defPPr algn="ctr">
          <a:defRPr sz="5400" b="1" dirty="0" smtClean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4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CFO_2013">
      <a:dk1>
        <a:srgbClr val="002060"/>
      </a:dk1>
      <a:lt1>
        <a:srgbClr val="FFFFFF"/>
      </a:lt1>
      <a:dk2>
        <a:srgbClr val="677E52"/>
      </a:dk2>
      <a:lt2>
        <a:srgbClr val="EEECE1"/>
      </a:lt2>
      <a:accent1>
        <a:srgbClr val="503244"/>
      </a:accent1>
      <a:accent2>
        <a:srgbClr val="C0CB98"/>
      </a:accent2>
      <a:accent3>
        <a:srgbClr val="FFFFFF"/>
      </a:accent3>
      <a:accent4>
        <a:srgbClr val="BC8D45"/>
      </a:accent4>
      <a:accent5>
        <a:srgbClr val="D3DCE6"/>
      </a:accent5>
      <a:accent6>
        <a:srgbClr val="70435E"/>
      </a:accent6>
      <a:hlink>
        <a:srgbClr val="7F7F7F"/>
      </a:hlink>
      <a:folHlink>
        <a:srgbClr val="9CB4CB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wrap="square" lIns="91440" tIns="45720" rIns="91440" bIns="45720">
        <a:spAutoFit/>
      </a:bodyPr>
      <a:lstStyle>
        <a:defPPr algn="ctr">
          <a:defRPr sz="5400" b="1" dirty="0" smtClean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4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47989</TotalTime>
  <Words>198</Words>
  <Application>Microsoft Macintosh PowerPoint</Application>
  <PresentationFormat>On-screen Show (4:3)</PresentationFormat>
  <Paragraphs>51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Century Gothic</vt:lpstr>
      <vt:lpstr>ＭＳ Ｐゴシック</vt:lpstr>
      <vt:lpstr>Times</vt:lpstr>
      <vt:lpstr>Wingdings</vt:lpstr>
      <vt:lpstr>ヒラギノ角ゴ ProN W3</vt:lpstr>
      <vt:lpstr>ヒラギノ角ゴ ProN W6</vt:lpstr>
      <vt:lpstr>Arial</vt:lpstr>
      <vt:lpstr>Calibri</vt:lpstr>
      <vt:lpstr>2_Default - Title and Content copy</vt:lpstr>
      <vt:lpstr>Office Theme</vt:lpstr>
      <vt:lpstr>1_Office Theme</vt:lpstr>
      <vt:lpstr>OIC Report LBNL Response  </vt:lpstr>
      <vt:lpstr>Lab Safety</vt:lpstr>
      <vt:lpstr>Lab Safety</vt:lpstr>
      <vt:lpstr>Lab Safety</vt:lpstr>
      <vt:lpstr>So….lots of corrective action activity on going</vt:lpstr>
      <vt:lpstr>Some Particular Areas</vt:lpstr>
      <vt:lpstr>Some Particular Areas</vt:lpstr>
      <vt:lpstr>Questions?</vt:lpstr>
    </vt:vector>
  </TitlesOfParts>
  <Company>Lawrence Berkeley National Laboratory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Caitlin Youngquist</dc:creator>
  <cp:lastModifiedBy>Jack J Salazar</cp:lastModifiedBy>
  <cp:revision>659</cp:revision>
  <cp:lastPrinted>2017-04-21T22:52:45Z</cp:lastPrinted>
  <dcterms:created xsi:type="dcterms:W3CDTF">2013-01-23T00:52:16Z</dcterms:created>
  <dcterms:modified xsi:type="dcterms:W3CDTF">2017-04-21T22:58:21Z</dcterms:modified>
</cp:coreProperties>
</file>