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0" r:id="rId5"/>
    <p:sldMasterId id="2147483728" r:id="rId6"/>
    <p:sldMasterId id="2147483752" r:id="rId7"/>
    <p:sldMasterId id="2147483768" r:id="rId8"/>
  </p:sldMasterIdLst>
  <p:notesMasterIdLst>
    <p:notesMasterId r:id="rId13"/>
  </p:notesMasterIdLst>
  <p:handoutMasterIdLst>
    <p:handoutMasterId r:id="rId14"/>
  </p:handoutMasterIdLst>
  <p:sldIdLst>
    <p:sldId id="407" r:id="rId9"/>
    <p:sldId id="416" r:id="rId10"/>
    <p:sldId id="409" r:id="rId11"/>
    <p:sldId id="411" r:id="rId12"/>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6">
          <p15:clr>
            <a:srgbClr val="A4A3A4"/>
          </p15:clr>
        </p15:guide>
        <p15:guide id="2" orient="horz" pos="3889">
          <p15:clr>
            <a:srgbClr val="A4A3A4"/>
          </p15:clr>
        </p15:guide>
        <p15:guide id="3" orient="horz" pos="2381">
          <p15:clr>
            <a:srgbClr val="A4A3A4"/>
          </p15:clr>
        </p15:guide>
        <p15:guide id="4" orient="horz" pos="1622">
          <p15:clr>
            <a:srgbClr val="A4A3A4"/>
          </p15:clr>
        </p15:guide>
        <p15:guide id="5" orient="horz" pos="3138">
          <p15:clr>
            <a:srgbClr val="A4A3A4"/>
          </p15:clr>
        </p15:guide>
        <p15:guide id="6" pos="2880">
          <p15:clr>
            <a:srgbClr val="A4A3A4"/>
          </p15:clr>
        </p15:guide>
        <p15:guide id="7" pos="287">
          <p15:clr>
            <a:srgbClr val="A4A3A4"/>
          </p15:clr>
        </p15:guide>
        <p15:guide id="8" pos="5473">
          <p15:clr>
            <a:srgbClr val="A4A3A4"/>
          </p15:clr>
        </p15:guide>
        <p15:guide id="9" pos="1586">
          <p15:clr>
            <a:srgbClr val="A4A3A4"/>
          </p15:clr>
        </p15:guide>
        <p15:guide id="10" pos="4174">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AC47"/>
    <a:srgbClr val="FFBD6D"/>
    <a:srgbClr val="D77600"/>
    <a:srgbClr val="00D661"/>
    <a:srgbClr val="00C459"/>
    <a:srgbClr val="00DA63"/>
    <a:srgbClr val="FFCC00"/>
    <a:srgbClr val="57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8" autoAdjust="0"/>
    <p:restoredTop sz="28814" autoAdjust="0"/>
  </p:normalViewPr>
  <p:slideViewPr>
    <p:cSldViewPr snapToGrid="0">
      <p:cViewPr varScale="1">
        <p:scale>
          <a:sx n="33" d="100"/>
          <a:sy n="33" d="100"/>
        </p:scale>
        <p:origin x="4194" y="42"/>
      </p:cViewPr>
      <p:guideLst>
        <p:guide orient="horz" pos="866"/>
        <p:guide orient="horz" pos="3889"/>
        <p:guide orient="horz" pos="2381"/>
        <p:guide orient="horz" pos="1622"/>
        <p:guide orient="horz" pos="3138"/>
        <p:guide pos="2880"/>
        <p:guide pos="287"/>
        <p:guide pos="5473"/>
        <p:guide pos="1586"/>
        <p:guide pos="4174"/>
      </p:guideLst>
    </p:cSldViewPr>
  </p:slideViewPr>
  <p:notesTextViewPr>
    <p:cViewPr>
      <p:scale>
        <a:sx n="3" d="2"/>
        <a:sy n="3" d="2"/>
      </p:scale>
      <p:origin x="0" y="0"/>
    </p:cViewPr>
  </p:notesTextViewPr>
  <p:sorterViewPr>
    <p:cViewPr>
      <p:scale>
        <a:sx n="118" d="100"/>
        <a:sy n="118" d="100"/>
      </p:scale>
      <p:origin x="0" y="0"/>
    </p:cViewPr>
  </p:sorterViewPr>
  <p:notesViewPr>
    <p:cSldViewPr snapToGrid="0">
      <p:cViewPr varScale="1">
        <p:scale>
          <a:sx n="79" d="100"/>
          <a:sy n="79" d="100"/>
        </p:scale>
        <p:origin x="-1380"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707" tIns="46353" rIns="92707" bIns="46353" rtlCol="0"/>
          <a:lstStyle>
            <a:lvl1pPr algn="l">
              <a:defRPr sz="1200"/>
            </a:lvl1pPr>
          </a:lstStyle>
          <a:p>
            <a:endParaRPr lang="en-US" dirty="0"/>
          </a:p>
        </p:txBody>
      </p:sp>
      <p:sp>
        <p:nvSpPr>
          <p:cNvPr id="3" name="Date Placeholder 2"/>
          <p:cNvSpPr>
            <a:spLocks noGrp="1"/>
          </p:cNvSpPr>
          <p:nvPr>
            <p:ph type="dt" sz="quarter" idx="1"/>
          </p:nvPr>
        </p:nvSpPr>
        <p:spPr>
          <a:xfrm>
            <a:off x="3956553" y="0"/>
            <a:ext cx="3026833" cy="464185"/>
          </a:xfrm>
          <a:prstGeom prst="rect">
            <a:avLst/>
          </a:prstGeom>
        </p:spPr>
        <p:txBody>
          <a:bodyPr vert="horz" lIns="92707" tIns="46353" rIns="92707" bIns="46353" rtlCol="0"/>
          <a:lstStyle>
            <a:lvl1pPr algn="r">
              <a:defRPr sz="1200"/>
            </a:lvl1pPr>
          </a:lstStyle>
          <a:p>
            <a:fld id="{00F0A31A-19FD-E948-84FE-618494EECCDF}" type="datetimeFigureOut">
              <a:rPr lang="en-US" smtClean="0"/>
              <a:pPr/>
              <a:t>4/24/2017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707" tIns="46353" rIns="92707" bIns="463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3" y="8817904"/>
            <a:ext cx="3026833" cy="464185"/>
          </a:xfrm>
          <a:prstGeom prst="rect">
            <a:avLst/>
          </a:prstGeom>
        </p:spPr>
        <p:txBody>
          <a:bodyPr vert="horz" lIns="92707" tIns="46353" rIns="92707" bIns="46353" rtlCol="0" anchor="b"/>
          <a:lstStyle>
            <a:lvl1pPr algn="r">
              <a:defRPr sz="1200"/>
            </a:lvl1pPr>
          </a:lstStyle>
          <a:p>
            <a:fld id="{607CE1B3-C980-6846-8849-6B0FF407A7C5}" type="slidenum">
              <a:rPr lang="en-US" smtClean="0"/>
              <a:pPr/>
              <a:t>‹#›</a:t>
            </a:fld>
            <a:endParaRPr lang="en-US" dirty="0"/>
          </a:p>
        </p:txBody>
      </p:sp>
    </p:spTree>
    <p:extLst>
      <p:ext uri="{BB962C8B-B14F-4D97-AF65-F5344CB8AC3E}">
        <p14:creationId xmlns:p14="http://schemas.microsoft.com/office/powerpoint/2010/main" val="3941866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707" tIns="46353" rIns="92707" bIns="46353" rtlCol="0"/>
          <a:lstStyle>
            <a:lvl1pPr algn="l">
              <a:defRPr sz="1200"/>
            </a:lvl1pPr>
          </a:lstStyle>
          <a:p>
            <a:endParaRPr lang="en-US" dirty="0"/>
          </a:p>
        </p:txBody>
      </p:sp>
      <p:sp>
        <p:nvSpPr>
          <p:cNvPr id="3" name="Date Placeholder 2"/>
          <p:cNvSpPr>
            <a:spLocks noGrp="1"/>
          </p:cNvSpPr>
          <p:nvPr>
            <p:ph type="dt" idx="1"/>
          </p:nvPr>
        </p:nvSpPr>
        <p:spPr>
          <a:xfrm>
            <a:off x="3956553" y="0"/>
            <a:ext cx="3026833" cy="464185"/>
          </a:xfrm>
          <a:prstGeom prst="rect">
            <a:avLst/>
          </a:prstGeom>
        </p:spPr>
        <p:txBody>
          <a:bodyPr vert="horz" lIns="92707" tIns="46353" rIns="92707" bIns="46353" rtlCol="0"/>
          <a:lstStyle>
            <a:lvl1pPr algn="r">
              <a:defRPr sz="1200"/>
            </a:lvl1pPr>
          </a:lstStyle>
          <a:p>
            <a:fld id="{644DB9A1-F6A1-9D40-82E7-3633A601FD23}" type="datetimeFigureOut">
              <a:rPr lang="en-US" smtClean="0"/>
              <a:pPr/>
              <a:t>4/24/2017</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707" tIns="46353" rIns="92707" bIns="46353" rtlCol="0" anchor="ctr"/>
          <a:lstStyle/>
          <a:p>
            <a:endParaRPr lang="en-US" dirty="0"/>
          </a:p>
        </p:txBody>
      </p:sp>
      <p:sp>
        <p:nvSpPr>
          <p:cNvPr id="5" name="Notes Placeholder 4"/>
          <p:cNvSpPr>
            <a:spLocks noGrp="1"/>
          </p:cNvSpPr>
          <p:nvPr>
            <p:ph type="body" sz="quarter" idx="3"/>
          </p:nvPr>
        </p:nvSpPr>
        <p:spPr>
          <a:xfrm>
            <a:off x="698500" y="4409760"/>
            <a:ext cx="5588000" cy="4177665"/>
          </a:xfrm>
          <a:prstGeom prst="rect">
            <a:avLst/>
          </a:prstGeom>
        </p:spPr>
        <p:txBody>
          <a:bodyPr vert="horz" lIns="92707" tIns="46353" rIns="92707" bIns="463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707" tIns="46353" rIns="92707" bIns="463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3" y="8817904"/>
            <a:ext cx="3026833" cy="464185"/>
          </a:xfrm>
          <a:prstGeom prst="rect">
            <a:avLst/>
          </a:prstGeom>
        </p:spPr>
        <p:txBody>
          <a:bodyPr vert="horz" lIns="92707" tIns="46353" rIns="92707" bIns="46353" rtlCol="0" anchor="b"/>
          <a:lstStyle>
            <a:lvl1pPr algn="r">
              <a:defRPr sz="1200"/>
            </a:lvl1pPr>
          </a:lstStyle>
          <a:p>
            <a:fld id="{74F5324A-0D9B-9A43-AE72-6DBF24439625}" type="slidenum">
              <a:rPr lang="en-US" smtClean="0"/>
              <a:pPr/>
              <a:t>‹#›</a:t>
            </a:fld>
            <a:endParaRPr lang="en-US" dirty="0"/>
          </a:p>
        </p:txBody>
      </p:sp>
    </p:spTree>
    <p:extLst>
      <p:ext uri="{BB962C8B-B14F-4D97-AF65-F5344CB8AC3E}">
        <p14:creationId xmlns:p14="http://schemas.microsoft.com/office/powerpoint/2010/main" val="13802889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4F5324A-0D9B-9A43-AE72-6DBF24439625}" type="slidenum">
              <a:rPr lang="en-US" smtClean="0"/>
              <a:pPr/>
              <a:t>1</a:t>
            </a:fld>
            <a:endParaRPr lang="en-US" dirty="0"/>
          </a:p>
        </p:txBody>
      </p:sp>
    </p:spTree>
    <p:extLst>
      <p:ext uri="{BB962C8B-B14F-4D97-AF65-F5344CB8AC3E}">
        <p14:creationId xmlns:p14="http://schemas.microsoft.com/office/powerpoint/2010/main" val="166322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&lt;click 1&gt; “Line management responsibility for safety” (ISMS Guiding Principle #1) means that the role of the Technical Group Manager (TGM) is responsible for “safe, secure, and compliant workplaces and work activities,” as documented in their R2A2 (role, responsibilities, accountabilities, and authorities). </a:t>
            </a:r>
          </a:p>
          <a:p>
            <a:r>
              <a:rPr lang="en-US" sz="1200" kern="1200" dirty="0">
                <a:solidFill>
                  <a:schemeClr val="tx1"/>
                </a:solidFill>
                <a:effectLst/>
                <a:latin typeface="+mn-lt"/>
                <a:ea typeface="+mn-ea"/>
                <a:cs typeface="+mn-cs"/>
              </a:rPr>
              <a:t>TGMs leverage their most experienced and capable staff to execute key aspects of their responsibilities. &lt;click 2&gt;</a:t>
            </a:r>
          </a:p>
          <a:p>
            <a:r>
              <a:rPr lang="en-US" sz="1200" kern="1200" dirty="0">
                <a:solidFill>
                  <a:schemeClr val="tx1"/>
                </a:solidFill>
                <a:effectLst/>
                <a:latin typeface="+mn-lt"/>
                <a:ea typeface="+mn-ea"/>
                <a:cs typeface="+mn-cs"/>
              </a:rPr>
              <a:t>The Cognizant Space Manager (CSM) is a well-established role at PNNL that assures the safe and compliant configuration of workspaces and hazards, access control, hazard communication, training, coordination</a:t>
            </a:r>
            <a:r>
              <a:rPr lang="en-US" sz="1200" kern="1200" baseline="0" dirty="0">
                <a:solidFill>
                  <a:schemeClr val="tx1"/>
                </a:solidFill>
                <a:effectLst/>
                <a:latin typeface="+mn-lt"/>
                <a:ea typeface="+mn-ea"/>
                <a:cs typeface="+mn-cs"/>
              </a:rPr>
              <a:t> of activities, </a:t>
            </a:r>
            <a:r>
              <a:rPr lang="en-US" sz="1200" kern="1200" dirty="0">
                <a:solidFill>
                  <a:schemeClr val="tx1"/>
                </a:solidFill>
                <a:effectLst/>
                <a:latin typeface="+mn-lt"/>
                <a:ea typeface="+mn-ea"/>
                <a:cs typeface="+mn-cs"/>
              </a:rPr>
              <a:t>and oversight (feedback and improvement) for operations in the workspace. &lt;click3&gt;</a:t>
            </a:r>
          </a:p>
          <a:p>
            <a:r>
              <a:rPr lang="en-US" sz="1200" kern="1200" dirty="0">
                <a:solidFill>
                  <a:schemeClr val="tx1"/>
                </a:solidFill>
                <a:effectLst/>
                <a:latin typeface="+mn-lt"/>
                <a:ea typeface="+mn-ea"/>
                <a:cs typeface="+mn-cs"/>
              </a:rPr>
              <a:t>The Research Supervisor formalizes a role with responsibility for training and coaching less-experienced workers (“Supervised Researcher”) in how to perform experimental work in PNNL laboratories. &lt;click 4&gt;</a:t>
            </a:r>
          </a:p>
          <a:p>
            <a:r>
              <a:rPr lang="en-US" sz="1200" kern="1200" dirty="0">
                <a:solidFill>
                  <a:schemeClr val="tx1"/>
                </a:solidFill>
                <a:effectLst/>
                <a:latin typeface="+mn-lt"/>
                <a:ea typeface="+mn-ea"/>
                <a:cs typeface="+mn-cs"/>
              </a:rPr>
              <a:t>A new role, the Activity Lead is the “resident expert” in how to perform experimental activities.  They plan how the activity is to be performed (including defining the scope of work, identifying and analyzing the hazards, and tailoring controls to mitigate the risk of the activity), verify that workers assigned to perform the activity are competent, and approving the activity and the workers who will perform it.</a:t>
            </a:r>
          </a:p>
          <a:p>
            <a:r>
              <a:rPr lang="en-US" sz="1200" kern="1200" dirty="0">
                <a:solidFill>
                  <a:schemeClr val="tx1"/>
                </a:solidFill>
                <a:effectLst/>
                <a:latin typeface="+mn-lt"/>
                <a:ea typeface="+mn-ea"/>
                <a:cs typeface="+mn-cs"/>
              </a:rPr>
              <a:t>All three of these roles, acting on behalf of the TGM, must work together to make sure workers, the activities they perform, and the workspaces where the activities are performed result in safe and compliant operations.</a:t>
            </a:r>
          </a:p>
        </p:txBody>
      </p:sp>
      <p:sp>
        <p:nvSpPr>
          <p:cNvPr id="4" name="Slide Number Placeholder 3"/>
          <p:cNvSpPr>
            <a:spLocks noGrp="1"/>
          </p:cNvSpPr>
          <p:nvPr>
            <p:ph type="sldNum" sz="quarter" idx="10"/>
          </p:nvPr>
        </p:nvSpPr>
        <p:spPr/>
        <p:txBody>
          <a:bodyPr/>
          <a:lstStyle/>
          <a:p>
            <a:fld id="{74F5324A-0D9B-9A43-AE72-6DBF24439625}" type="slidenum">
              <a:rPr lang="en-US" smtClean="0"/>
              <a:pPr/>
              <a:t>2</a:t>
            </a:fld>
            <a:endParaRPr lang="en-US" dirty="0"/>
          </a:p>
        </p:txBody>
      </p:sp>
    </p:spTree>
    <p:extLst>
      <p:ext uri="{BB962C8B-B14F-4D97-AF65-F5344CB8AC3E}">
        <p14:creationId xmlns:p14="http://schemas.microsoft.com/office/powerpoint/2010/main" val="380499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Let’s compare and contrast how we use our systems to perform experimental activity work planning and control (WP&amp;C) today with how we will do it in the future.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TODAY</a:t>
            </a:r>
          </a:p>
          <a:p>
            <a:r>
              <a:rPr lang="en-US" sz="1200" kern="1200" dirty="0">
                <a:solidFill>
                  <a:schemeClr val="tx1"/>
                </a:solidFill>
                <a:effectLst/>
                <a:latin typeface="+mn-lt"/>
                <a:ea typeface="+mn-ea"/>
                <a:cs typeface="+mn-cs"/>
              </a:rPr>
              <a:t>Today, IOPS is based on the workspace model, administered by the cognizant space manager (CSM) – a delegate of the workspace owner (typically a TGM). </a:t>
            </a:r>
            <a:r>
              <a:rPr lang="en-US" sz="1200" i="1" kern="1200" dirty="0">
                <a:solidFill>
                  <a:schemeClr val="tx1"/>
                </a:solidFill>
                <a:effectLst/>
                <a:latin typeface="+mn-lt"/>
                <a:ea typeface="+mn-ea"/>
                <a:cs typeface="+mn-cs"/>
              </a:rPr>
              <a:t>&lt;click 1&gt;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CSMs work with users of the workspace to identify the hazards that are/will-be used in their workspace. </a:t>
            </a:r>
            <a:r>
              <a:rPr lang="en-US" sz="1200" i="1" kern="1200" dirty="0">
                <a:solidFill>
                  <a:schemeClr val="tx1"/>
                </a:solidFill>
                <a:effectLst/>
                <a:latin typeface="+mn-lt"/>
                <a:ea typeface="+mn-ea"/>
                <a:cs typeface="+mn-cs"/>
              </a:rPr>
              <a:t>&lt;click 2&gt;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CSM grants access to IOPS Users, and determines if they will be “active” with hazards. </a:t>
            </a:r>
            <a:r>
              <a:rPr lang="en-US" sz="1200" i="1" kern="1200" dirty="0">
                <a:solidFill>
                  <a:schemeClr val="tx1"/>
                </a:solidFill>
                <a:effectLst/>
                <a:latin typeface="+mn-lt"/>
                <a:ea typeface="+mn-ea"/>
                <a:cs typeface="+mn-cs"/>
              </a:rPr>
              <a:t>&lt;click 3&gt;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Hazards may require permits (e.g., CPP for HCL-3 chemicals).  Permits are “hazard-specific,” and contain hazard controls and a work authorization for specific users. Permits don’t always make it clear what work activities are authorized (if they are written too broadly), and multiple permits may be required for a given activity (e.g., work with HCL-3 chemicals in a pressure system).  Another problem with permits is that they only apply to a single workspace (even if the same activity is performed in multiple workspaces). </a:t>
            </a:r>
            <a:r>
              <a:rPr lang="en-US" sz="1200" i="1" kern="1200" dirty="0">
                <a:solidFill>
                  <a:schemeClr val="tx1"/>
                </a:solidFill>
                <a:effectLst/>
                <a:latin typeface="+mn-lt"/>
                <a:ea typeface="+mn-ea"/>
                <a:cs typeface="+mn-cs"/>
              </a:rPr>
              <a:t>&lt;click 4&gt;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workspace should have a routine operating envelope (ROE).  However, the way ROEs are used varies from workspace to workspace, and it isn’t always clear what is in scope and what is not. </a:t>
            </a:r>
            <a:r>
              <a:rPr lang="en-US" sz="1200" i="1" kern="1200" dirty="0">
                <a:solidFill>
                  <a:schemeClr val="tx1"/>
                </a:solidFill>
                <a:effectLst/>
                <a:latin typeface="+mn-lt"/>
                <a:ea typeface="+mn-ea"/>
                <a:cs typeface="+mn-cs"/>
              </a:rPr>
              <a:t>&lt;click 5&gt;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work that is out-of-scope of the ROE, the activity review and approval (ARA) can describe the scope of the work and provide work authorization.  However, ARAs are infrequently used and controls for the activity are not necessarily specified (unless a permit is referenced). </a:t>
            </a:r>
            <a:r>
              <a:rPr lang="en-US" sz="1200" i="1" kern="1200" dirty="0">
                <a:solidFill>
                  <a:schemeClr val="tx1"/>
                </a:solidFill>
                <a:effectLst/>
                <a:latin typeface="+mn-lt"/>
                <a:ea typeface="+mn-ea"/>
                <a:cs typeface="+mn-cs"/>
              </a:rPr>
              <a:t>&lt;click 6&gt;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hazards identified for the workspace and the ROE are combined to produce the hazard awareness summary for the workspace, which must be posted near the main entrance and is required reading for anyone with unescorted access to the workspace. </a:t>
            </a:r>
            <a:r>
              <a:rPr lang="en-US" sz="1200" i="1" kern="1200" dirty="0">
                <a:solidFill>
                  <a:schemeClr val="tx1"/>
                </a:solidFill>
                <a:effectLst/>
                <a:latin typeface="+mn-lt"/>
                <a:ea typeface="+mn-ea"/>
                <a:cs typeface="+mn-cs"/>
              </a:rPr>
              <a:t>&lt;click 7&gt;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we have a variety of tools to describe “activities,” and we don’t always use them well or consistently, we sometimes don’t have clear activity-level work authorization. </a:t>
            </a:r>
            <a:r>
              <a:rPr lang="en-US" sz="1200" i="1" kern="1200" dirty="0">
                <a:solidFill>
                  <a:schemeClr val="tx1"/>
                </a:solidFill>
                <a:effectLst/>
                <a:latin typeface="+mn-lt"/>
                <a:ea typeface="+mn-ea"/>
                <a:cs typeface="+mn-cs"/>
              </a:rPr>
              <a:t>&lt;click 8&gt;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existing process provides considerable value in terms of identifying hazards associated with a workspace and ownership/oversight of the workspace by the CSM.  However, it does not assure that the scope of work activities is clearly defined and it does not adequately enable hazard assessment and tailored controls, essential elements of integrated safety management (ISM), which is good business practice and a contract requirement. </a:t>
            </a:r>
            <a:r>
              <a:rPr lang="en-US" sz="1200" i="1" kern="1200" dirty="0">
                <a:solidFill>
                  <a:schemeClr val="tx1"/>
                </a:solidFill>
                <a:effectLst/>
                <a:latin typeface="+mn-lt"/>
                <a:ea typeface="+mn-ea"/>
                <a:cs typeface="+mn-cs"/>
              </a:rPr>
              <a:t>&lt;click 9&gt;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FUTURE</a:t>
            </a:r>
          </a:p>
          <a:p>
            <a:r>
              <a:rPr lang="en-US" sz="1200" kern="1200" dirty="0">
                <a:solidFill>
                  <a:schemeClr val="tx1"/>
                </a:solidFill>
                <a:effectLst/>
                <a:latin typeface="+mn-lt"/>
                <a:ea typeface="+mn-ea"/>
                <a:cs typeface="+mn-cs"/>
              </a:rPr>
              <a:t>FY17 PEMP Notable Outcome 5.1 is designed to improve how PNNL performs activity-level work planning and control for experimental work in laboratories, using the “Activity Manager” approach from LBNL that is recognized by DOE as a best practice for ISM. </a:t>
            </a:r>
            <a:r>
              <a:rPr lang="en-US" sz="1200" i="1" kern="1200" dirty="0">
                <a:solidFill>
                  <a:schemeClr val="tx1"/>
                </a:solidFill>
                <a:effectLst/>
                <a:latin typeface="+mn-lt"/>
                <a:ea typeface="+mn-ea"/>
                <a:cs typeface="+mn-cs"/>
              </a:rPr>
              <a:t>&lt;click 10&gt;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intend to keep the considerable value we get from the workspace model with a CSM in-charge.  We intend to follow the Berkeley example by adding a requirement to clearly define the scope of each “Activity” that needs work planning and control, under the cognizance of an “Activity Lead” who is a delegate of management and an expert in the performance of the activity.  Activities can be associated with one or more workspaces. </a:t>
            </a:r>
            <a:r>
              <a:rPr lang="en-US" sz="1200" i="1" kern="1200" dirty="0">
                <a:solidFill>
                  <a:schemeClr val="tx1"/>
                </a:solidFill>
                <a:effectLst/>
                <a:latin typeface="+mn-lt"/>
                <a:ea typeface="+mn-ea"/>
                <a:cs typeface="+mn-cs"/>
              </a:rPr>
              <a:t>&lt;click 11&gt;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Activity defines the hazards associated with the work, which are aligned with a standard set of controls that mitigate the risk of working with the hazards.  It also identifies the workers who are authorized to perform the work activity. </a:t>
            </a:r>
            <a:r>
              <a:rPr lang="en-US" sz="1200" i="1" kern="1200" dirty="0">
                <a:solidFill>
                  <a:schemeClr val="tx1"/>
                </a:solidFill>
                <a:effectLst/>
                <a:latin typeface="+mn-lt"/>
                <a:ea typeface="+mn-ea"/>
                <a:cs typeface="+mn-cs"/>
              </a:rPr>
              <a:t>&lt;click 12&gt;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Activity is associated with the workspace(s) (with approval from the CSM), and the alignment of hazards and worker access is verified.  The hazards, users, and activities are incorporated in the HAS. </a:t>
            </a:r>
            <a:r>
              <a:rPr lang="en-US" sz="1200" i="1" kern="1200" dirty="0">
                <a:solidFill>
                  <a:schemeClr val="tx1"/>
                </a:solidFill>
                <a:effectLst/>
                <a:latin typeface="+mn-lt"/>
                <a:ea typeface="+mn-ea"/>
                <a:cs typeface="+mn-cs"/>
              </a:rPr>
              <a:t>&lt;click 13&gt;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Activity describes the scope of work, identifies the hazards, provides tailored controls, delivers expectations for the performance of work to users, and becomes a clear authorization for the activity. </a:t>
            </a:r>
            <a:r>
              <a:rPr lang="en-US" sz="1200" i="1" kern="1200" dirty="0">
                <a:solidFill>
                  <a:schemeClr val="tx1"/>
                </a:solidFill>
                <a:effectLst/>
                <a:latin typeface="+mn-lt"/>
                <a:ea typeface="+mn-ea"/>
                <a:cs typeface="+mn-cs"/>
              </a:rPr>
              <a:t>&lt;click 14&gt;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shift from IOPS to a new Activity Manager (tailored to PNNL’s needs) will provide excellence in activity-level work planning and control (á la the integrated safety management system), building on our current valuable approach to workspace management. </a:t>
            </a:r>
            <a:r>
              <a:rPr lang="en-US" sz="1200" i="1" kern="1200" dirty="0">
                <a:solidFill>
                  <a:schemeClr val="tx1"/>
                </a:solidFill>
                <a:effectLst/>
                <a:latin typeface="+mn-lt"/>
                <a:ea typeface="+mn-ea"/>
                <a:cs typeface="+mn-cs"/>
              </a:rPr>
              <a:t>&lt;click 15&gt;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ASSESSMENTS</a:t>
            </a:r>
          </a:p>
          <a:p>
            <a:r>
              <a:rPr lang="en-US" sz="1200" kern="1200" dirty="0">
                <a:solidFill>
                  <a:schemeClr val="tx1"/>
                </a:solidFill>
                <a:effectLst/>
                <a:latin typeface="+mn-lt"/>
                <a:ea typeface="+mn-ea"/>
                <a:cs typeface="+mn-cs"/>
              </a:rPr>
              <a:t>Assessment will continue to be enabled, much as they are today.</a:t>
            </a:r>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a:t>
            </a:fld>
            <a:endParaRPr lang="en-US" dirty="0"/>
          </a:p>
        </p:txBody>
      </p:sp>
    </p:spTree>
    <p:extLst>
      <p:ext uri="{BB962C8B-B14F-4D97-AF65-F5344CB8AC3E}">
        <p14:creationId xmlns:p14="http://schemas.microsoft.com/office/powerpoint/2010/main" val="252970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TODAY</a:t>
            </a:r>
          </a:p>
          <a:p>
            <a:r>
              <a:rPr lang="en-US" sz="1200" kern="1200" dirty="0">
                <a:solidFill>
                  <a:schemeClr val="tx1"/>
                </a:solidFill>
                <a:effectLst/>
                <a:latin typeface="+mn-lt"/>
                <a:ea typeface="+mn-ea"/>
                <a:cs typeface="+mn-cs"/>
              </a:rPr>
              <a:t>&lt;click 1&gt;</a:t>
            </a:r>
          </a:p>
          <a:p>
            <a:r>
              <a:rPr lang="en-US" sz="1200" kern="1200" dirty="0">
                <a:solidFill>
                  <a:schemeClr val="tx1"/>
                </a:solidFill>
                <a:effectLst/>
                <a:latin typeface="+mn-lt"/>
                <a:ea typeface="+mn-ea"/>
                <a:cs typeface="+mn-cs"/>
              </a:rPr>
              <a:t>From the Manager’s point of view, today they have a number (sometimes a large number) of staff (and non-staff) assigned to them. &lt;click 2&gt;</a:t>
            </a:r>
          </a:p>
          <a:p>
            <a:r>
              <a:rPr lang="en-US" sz="1200" kern="1200" dirty="0">
                <a:solidFill>
                  <a:schemeClr val="tx1"/>
                </a:solidFill>
                <a:effectLst/>
                <a:latin typeface="+mn-lt"/>
                <a:ea typeface="+mn-ea"/>
                <a:cs typeface="+mn-cs"/>
              </a:rPr>
              <a:t>Staff have access to laboratories (granted by the CSM), which is visible to the manager in IOPS. &lt;click 3&gt;</a:t>
            </a:r>
          </a:p>
          <a:p>
            <a:r>
              <a:rPr lang="en-US" sz="1200" kern="1200" dirty="0">
                <a:solidFill>
                  <a:schemeClr val="tx1"/>
                </a:solidFill>
                <a:effectLst/>
                <a:latin typeface="+mn-lt"/>
                <a:ea typeface="+mn-ea"/>
                <a:cs typeface="+mn-cs"/>
              </a:rPr>
              <a:t>Managers of staff who author permits are asked to approve permits (which are associated with particular laboratory workspaces). &lt;click 4&gt;</a:t>
            </a:r>
          </a:p>
          <a:p>
            <a:r>
              <a:rPr lang="en-US" sz="1200" kern="1200" dirty="0">
                <a:solidFill>
                  <a:schemeClr val="tx1"/>
                </a:solidFill>
                <a:effectLst/>
                <a:latin typeface="+mn-lt"/>
                <a:ea typeface="+mn-ea"/>
                <a:cs typeface="+mn-cs"/>
              </a:rPr>
              <a:t>With a little work, managers can see which staff are assigned (by CSMs) to work under specific permits. &lt;click 5&gt;</a:t>
            </a:r>
          </a:p>
          <a:p>
            <a:r>
              <a:rPr lang="en-US" sz="1200" kern="1200" dirty="0">
                <a:solidFill>
                  <a:schemeClr val="tx1"/>
                </a:solidFill>
                <a:effectLst/>
                <a:latin typeface="+mn-lt"/>
                <a:ea typeface="+mn-ea"/>
                <a:cs typeface="+mn-cs"/>
              </a:rPr>
              <a:t>Unfortunately, the current approach to managing workspaces, staff, and “activities” (in the form of permits) means that different managers may be responsible for each of those entities and no one manager may have a complete view of them.  This leaves room for difficult questions related to implementation of Integrated Safety Management, for example:</a:t>
            </a:r>
          </a:p>
          <a:p>
            <a:pPr lvl="0"/>
            <a:r>
              <a:rPr lang="en-US" sz="1200" kern="1200" dirty="0">
                <a:solidFill>
                  <a:schemeClr val="tx1"/>
                </a:solidFill>
                <a:effectLst/>
                <a:latin typeface="+mn-lt"/>
                <a:ea typeface="+mn-ea"/>
                <a:cs typeface="+mn-cs"/>
              </a:rPr>
              <a:t>Who planned the work?  Today the person responsible for the permit is called “author.”  They have the support of S&amp;H Reps, the CSM, and their immediate manager (who may or may not know a lot about the work).  </a:t>
            </a:r>
          </a:p>
          <a:p>
            <a:pPr lvl="0"/>
            <a:r>
              <a:rPr lang="en-US" sz="1200" kern="1200" dirty="0">
                <a:solidFill>
                  <a:schemeClr val="tx1"/>
                </a:solidFill>
                <a:effectLst/>
                <a:latin typeface="+mn-lt"/>
                <a:ea typeface="+mn-ea"/>
                <a:cs typeface="+mn-cs"/>
              </a:rPr>
              <a:t>Also, who can perform the work?  We sometimes have very general permits assigned to everyone in the lab, or we have permits for higher risk activities that are assigned to everyone in the lab for information, even though few are truly authorized to perform the work.</a:t>
            </a:r>
          </a:p>
          <a:p>
            <a:r>
              <a:rPr lang="en-US" sz="1200" kern="1200" dirty="0">
                <a:solidFill>
                  <a:schemeClr val="tx1"/>
                </a:solidFill>
                <a:effectLst/>
                <a:latin typeface="+mn-lt"/>
                <a:ea typeface="+mn-ea"/>
                <a:cs typeface="+mn-cs"/>
              </a:rPr>
              <a:t>We need to strengthen the work planning, hazard analysis, and tailored controls aspects of our WP&amp;C system. &lt;click 6&gt;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FUTURE</a:t>
            </a:r>
          </a:p>
          <a:p>
            <a:r>
              <a:rPr lang="en-US" sz="1200" kern="1200" dirty="0">
                <a:solidFill>
                  <a:schemeClr val="tx1"/>
                </a:solidFill>
                <a:effectLst/>
                <a:latin typeface="+mn-lt"/>
                <a:ea typeface="+mn-ea"/>
                <a:cs typeface="+mn-cs"/>
              </a:rPr>
              <a:t>&lt;click 7&gt;</a:t>
            </a:r>
          </a:p>
          <a:p>
            <a:r>
              <a:rPr lang="en-US" sz="1200" kern="1200" dirty="0">
                <a:solidFill>
                  <a:schemeClr val="tx1"/>
                </a:solidFill>
                <a:effectLst/>
                <a:latin typeface="+mn-lt"/>
                <a:ea typeface="+mn-ea"/>
                <a:cs typeface="+mn-cs"/>
              </a:rPr>
              <a:t>Managers will continue to be responsible for staff.  (This will be enhanced by having all non-staff assigned to a TGM.) &lt;click 8&gt;</a:t>
            </a:r>
          </a:p>
          <a:p>
            <a:r>
              <a:rPr lang="en-US" sz="1200" kern="1200" dirty="0">
                <a:solidFill>
                  <a:schemeClr val="tx1"/>
                </a:solidFill>
                <a:effectLst/>
                <a:latin typeface="+mn-lt"/>
                <a:ea typeface="+mn-ea"/>
                <a:cs typeface="+mn-cs"/>
              </a:rPr>
              <a:t>Managers will also continue to assign CSMs to manage laboratory workspaces. &lt;click 9&gt;</a:t>
            </a:r>
          </a:p>
          <a:p>
            <a:r>
              <a:rPr lang="en-US" sz="1200" kern="1200" dirty="0">
                <a:solidFill>
                  <a:schemeClr val="tx1"/>
                </a:solidFill>
                <a:effectLst/>
                <a:latin typeface="+mn-lt"/>
                <a:ea typeface="+mn-ea"/>
                <a:cs typeface="+mn-cs"/>
              </a:rPr>
              <a:t>CSMs approve unescorted access to their workspace. &lt;click 10&gt; </a:t>
            </a:r>
          </a:p>
          <a:p>
            <a:r>
              <a:rPr lang="en-US" sz="1200" kern="1200" dirty="0">
                <a:solidFill>
                  <a:schemeClr val="tx1"/>
                </a:solidFill>
                <a:effectLst/>
                <a:latin typeface="+mn-lt"/>
                <a:ea typeface="+mn-ea"/>
                <a:cs typeface="+mn-cs"/>
              </a:rPr>
              <a:t>Less-experienced staff are assigned to a Research Supervisor to indoctrinate the less-experienced staff into PNNL’s culture and expectations for performance. &lt;click 11&gt;</a:t>
            </a:r>
          </a:p>
          <a:p>
            <a:r>
              <a:rPr lang="en-US" sz="1200" kern="1200" dirty="0">
                <a:solidFill>
                  <a:schemeClr val="tx1"/>
                </a:solidFill>
                <a:effectLst/>
                <a:latin typeface="+mn-lt"/>
                <a:ea typeface="+mn-ea"/>
                <a:cs typeface="+mn-cs"/>
              </a:rPr>
              <a:t>Finally, the most experienced staff may be assigned as Activity Leads, who will define how particular activities are to be performed and will provide oversight of those activities.  Activity Leads determine which workers may perform the activity. &lt;click 12&gt;</a:t>
            </a:r>
          </a:p>
          <a:p>
            <a:r>
              <a:rPr lang="en-US" sz="1200" kern="1200" dirty="0">
                <a:solidFill>
                  <a:schemeClr val="tx1"/>
                </a:solidFill>
                <a:effectLst/>
                <a:latin typeface="+mn-lt"/>
                <a:ea typeface="+mn-ea"/>
                <a:cs typeface="+mn-cs"/>
              </a:rPr>
              <a:t>Approval of the activity by the Activity Lead (who is a delegate of the TGM) results in much stronger work planning (including hazard identification and analysis, and implementation of tailored controls) as well as assuring that workers are competent to perform an activity. &lt;click 13&gt;</a:t>
            </a:r>
          </a:p>
          <a:p>
            <a:r>
              <a:rPr lang="en-US" sz="1200" kern="1200" dirty="0">
                <a:solidFill>
                  <a:schemeClr val="tx1"/>
                </a:solidFill>
                <a:effectLst/>
                <a:latin typeface="+mn-lt"/>
                <a:ea typeface="+mn-ea"/>
                <a:cs typeface="+mn-cs"/>
              </a:rPr>
              <a:t>Activity Leads must work with CSM(s) to authorize the activity in a given workspace (both the Activity Lead and the CSM must approve). &lt;click 14&gt;</a:t>
            </a:r>
          </a:p>
          <a:p>
            <a:r>
              <a:rPr lang="en-US" sz="1200" kern="1200" dirty="0">
                <a:solidFill>
                  <a:schemeClr val="tx1"/>
                </a:solidFill>
                <a:effectLst/>
                <a:latin typeface="+mn-lt"/>
                <a:ea typeface="+mn-ea"/>
                <a:cs typeface="+mn-cs"/>
              </a:rPr>
              <a:t>If a Supervised Researcher needs access to a workspace, the Research Supervisor must work with the CSM to gain their approval… &lt;click 15&gt;</a:t>
            </a:r>
          </a:p>
          <a:p>
            <a:r>
              <a:rPr lang="en-US" sz="1200" kern="1200" dirty="0">
                <a:solidFill>
                  <a:schemeClr val="tx1"/>
                </a:solidFill>
                <a:effectLst/>
                <a:latin typeface="+mn-lt"/>
                <a:ea typeface="+mn-ea"/>
                <a:cs typeface="+mn-cs"/>
              </a:rPr>
              <a:t>…and if the Research Supervisor wants the Supervised Researcher to perform some or all aspects of an activity, they must work with the Activity Lead to define supervision requirements and limitations.</a:t>
            </a:r>
          </a:p>
          <a:p>
            <a:r>
              <a:rPr lang="en-US" sz="1200" kern="1200" dirty="0">
                <a:solidFill>
                  <a:schemeClr val="tx1"/>
                </a:solidFill>
                <a:effectLst/>
                <a:latin typeface="+mn-lt"/>
                <a:ea typeface="+mn-ea"/>
                <a:cs typeface="+mn-cs"/>
              </a:rPr>
              <a:t>This will enable implementation of the various aspects of the line manager’s responsibility for safety by competent staff, and provide better oversight of key elements of work planning and control.</a:t>
            </a:r>
          </a:p>
        </p:txBody>
      </p:sp>
      <p:sp>
        <p:nvSpPr>
          <p:cNvPr id="4" name="Slide Number Placeholder 3"/>
          <p:cNvSpPr>
            <a:spLocks noGrp="1"/>
          </p:cNvSpPr>
          <p:nvPr>
            <p:ph type="sldNum" sz="quarter" idx="10"/>
          </p:nvPr>
        </p:nvSpPr>
        <p:spPr/>
        <p:txBody>
          <a:bodyPr/>
          <a:lstStyle/>
          <a:p>
            <a:fld id="{74F5324A-0D9B-9A43-AE72-6DBF24439625}" type="slidenum">
              <a:rPr lang="en-US" smtClean="0"/>
              <a:pPr/>
              <a:t>4</a:t>
            </a:fld>
            <a:endParaRPr lang="en-US" dirty="0"/>
          </a:p>
        </p:txBody>
      </p:sp>
    </p:spTree>
    <p:extLst>
      <p:ext uri="{BB962C8B-B14F-4D97-AF65-F5344CB8AC3E}">
        <p14:creationId xmlns:p14="http://schemas.microsoft.com/office/powerpoint/2010/main" val="785469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14600"/>
            <a:ext cx="9144000" cy="1828800"/>
          </a:xfrm>
          <a:noFill/>
          <a:ln w="25400">
            <a:noFill/>
          </a:ln>
          <a:effectLst/>
        </p:spPr>
        <p:txBody>
          <a:bodyPr lIns="274320" tIns="274320" rIns="274320" bIns="274320" anchor="ctr">
            <a:noAutofit/>
          </a:bodyPr>
          <a:lstStyle>
            <a:lvl1pPr algn="l">
              <a:defRPr sz="44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274320" y="4800600"/>
            <a:ext cx="8595360" cy="457200"/>
          </a:xfrm>
        </p:spPr>
        <p:txBody>
          <a:bodyPr anchor="t">
            <a:normAutofit/>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5" name="Footer Placeholder 4"/>
          <p:cNvSpPr>
            <a:spLocks noGrp="1"/>
          </p:cNvSpPr>
          <p:nvPr>
            <p:ph type="ftr" sz="quarter" idx="11"/>
          </p:nvPr>
        </p:nvSpPr>
        <p:spPr>
          <a:xfrm>
            <a:off x="2743200" y="6356350"/>
            <a:ext cx="3657600" cy="365125"/>
          </a:xfrm>
        </p:spPr>
        <p:txBody>
          <a:bodyPr/>
          <a:lstStyle>
            <a:lvl1pPr>
              <a:defRPr sz="900">
                <a:solidFill>
                  <a:srgbClr val="FFFFFF"/>
                </a:solidFill>
              </a:defRPr>
            </a:lvl1pPr>
          </a:lstStyle>
          <a:p>
            <a:r>
              <a:rPr lang="en-US"/>
              <a:t>Business Sensitive</a:t>
            </a:r>
            <a:endParaRPr lang="en-US" dirty="0"/>
          </a:p>
        </p:txBody>
      </p:sp>
      <p:sp>
        <p:nvSpPr>
          <p:cNvPr id="6" name="Slide Number Placeholder 5"/>
          <p:cNvSpPr>
            <a:spLocks noGrp="1"/>
          </p:cNvSpPr>
          <p:nvPr>
            <p:ph type="sldNum" sz="quarter" idx="12"/>
          </p:nvPr>
        </p:nvSpPr>
        <p:spPr>
          <a:xfrm>
            <a:off x="8741664" y="6356350"/>
            <a:ext cx="301752" cy="365125"/>
          </a:xfrm>
          <a:prstGeom prst="rect">
            <a:avLst/>
          </a:prstGeom>
        </p:spPr>
        <p:txBody>
          <a:bodyPr/>
          <a:lstStyle>
            <a:lvl1pPr algn="l">
              <a:defRPr sz="900" b="1">
                <a:solidFill>
                  <a:srgbClr val="FFFFFF"/>
                </a:solidFill>
              </a:defRPr>
            </a:lvl1pPr>
          </a:lstStyle>
          <a:p>
            <a:fld id="{03722D57-58D6-9447-A6D5-A97F6C35A8FB}" type="slidenum">
              <a:rPr lang="en-US" smtClean="0"/>
              <a:pPr/>
              <a:t>‹#›</a:t>
            </a:fld>
            <a:endParaRPr lang="en-US" dirty="0"/>
          </a:p>
        </p:txBody>
      </p:sp>
      <p:sp>
        <p:nvSpPr>
          <p:cNvPr id="19" name="Text Placeholder 6"/>
          <p:cNvSpPr>
            <a:spLocks noGrp="1"/>
          </p:cNvSpPr>
          <p:nvPr>
            <p:ph type="body" sz="quarter" idx="14" hasCustomPrompt="1"/>
          </p:nvPr>
        </p:nvSpPr>
        <p:spPr>
          <a:xfrm>
            <a:off x="274320" y="5257800"/>
            <a:ext cx="8595360" cy="274320"/>
          </a:xfrm>
        </p:spPr>
        <p:txBody>
          <a:bodyPr>
            <a:normAutofit/>
          </a:bodyPr>
          <a:lstStyle>
            <a:lvl1pPr marL="0" indent="0">
              <a:spcBef>
                <a:spcPts val="0"/>
              </a:spcBef>
              <a:buNone/>
              <a:defRPr sz="1400" baseline="0">
                <a:solidFill>
                  <a:srgbClr val="FFFFFF"/>
                </a:solidFill>
              </a:defRPr>
            </a:lvl1pPr>
          </a:lstStyle>
          <a:p>
            <a:pPr lvl="0"/>
            <a:r>
              <a:rPr lang="en-US" dirty="0"/>
              <a:t>Click to add presenter organization</a:t>
            </a:r>
          </a:p>
        </p:txBody>
      </p:sp>
      <p:sp>
        <p:nvSpPr>
          <p:cNvPr id="25" name="Text Placeholder 6"/>
          <p:cNvSpPr>
            <a:spLocks noGrp="1"/>
          </p:cNvSpPr>
          <p:nvPr>
            <p:ph type="body" sz="quarter" idx="15" hasCustomPrompt="1"/>
          </p:nvPr>
        </p:nvSpPr>
        <p:spPr>
          <a:xfrm>
            <a:off x="274320" y="5540477"/>
            <a:ext cx="8595360" cy="274320"/>
          </a:xfrm>
        </p:spPr>
        <p:txBody>
          <a:bodyPr>
            <a:normAutofit/>
          </a:bodyPr>
          <a:lstStyle>
            <a:lvl1pPr marL="0" indent="0">
              <a:spcBef>
                <a:spcPts val="0"/>
              </a:spcBef>
              <a:buNone/>
              <a:defRPr sz="1400" baseline="0">
                <a:solidFill>
                  <a:srgbClr val="FFFFFF"/>
                </a:solidFill>
              </a:defRPr>
            </a:lvl1pPr>
          </a:lstStyle>
          <a:p>
            <a:pPr lvl="0"/>
            <a:r>
              <a:rPr lang="en-US" dirty="0"/>
              <a:t>Click to add presentation event or location</a:t>
            </a:r>
          </a:p>
        </p:txBody>
      </p:sp>
      <p:pic>
        <p:nvPicPr>
          <p:cNvPr id="9" name="Picture 8"/>
          <p:cNvPicPr>
            <a:picLocks noChangeAspect="1"/>
          </p:cNvPicPr>
          <p:nvPr userDrawn="1"/>
        </p:nvPicPr>
        <p:blipFill>
          <a:blip r:embed="rId2"/>
          <a:stretch>
            <a:fillRect/>
          </a:stretch>
        </p:blipFill>
        <p:spPr>
          <a:xfrm>
            <a:off x="274320" y="6400800"/>
            <a:ext cx="8255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lIns="0" tIns="0" rIns="0" bIns="0"/>
          <a:lstStyle>
            <a:lvl1pPr>
              <a:defRPr sz="900">
                <a:solidFill>
                  <a:srgbClr val="FFFFFF"/>
                </a:solidFill>
                <a:latin typeface="Arial"/>
                <a:cs typeface="Arial"/>
              </a:defRPr>
            </a:lvl1pPr>
          </a:lstStyle>
          <a:p>
            <a:fld id="{606C218A-5345-405D-A8C2-0214EEBED099}" type="datetime1">
              <a:rPr lang="en-US" smtClean="0"/>
              <a:t>4/24/2017</a:t>
            </a:fld>
            <a:endParaRPr lang="en-US" dirty="0"/>
          </a:p>
        </p:txBody>
      </p:sp>
      <p:sp>
        <p:nvSpPr>
          <p:cNvPr id="6" name="Footer Placeholder 5"/>
          <p:cNvSpPr>
            <a:spLocks noGrp="1"/>
          </p:cNvSpPr>
          <p:nvPr>
            <p:ph type="ftr" sz="quarter" idx="11"/>
          </p:nvPr>
        </p:nvSpPr>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10" name="Slide Number Placeholder 5"/>
          <p:cNvSpPr>
            <a:spLocks noGrp="1"/>
          </p:cNvSpPr>
          <p:nvPr>
            <p:ph type="sldNum" sz="quarter" idx="13"/>
          </p:nvPr>
        </p:nvSpPr>
        <p:spPr>
          <a:xfrm>
            <a:off x="8741664" y="6356350"/>
            <a:ext cx="301752" cy="365125"/>
          </a:xfrm>
          <a:prstGeom prst="rect">
            <a:avLst/>
          </a:prstGeom>
        </p:spPr>
        <p:txBody>
          <a:bodyPr lIns="0" tIns="0" rIns="0" bIns="0" anchor="ctr" anchorCtr="0"/>
          <a:lstStyle>
            <a:lvl1pPr algn="l">
              <a:defRPr sz="900" b="1">
                <a:solidFill>
                  <a:srgbClr val="FFFFFF"/>
                </a:solidFill>
              </a:defRPr>
            </a:lvl1pPr>
          </a:lstStyle>
          <a:p>
            <a:fld id="{03722D57-58D6-9447-A6D5-A97F6C35A8FB}" type="slidenum">
              <a:rPr lang="en-US" smtClean="0"/>
              <a:pPr/>
              <a:t>‹#›</a:t>
            </a:fld>
            <a:endParaRPr lang="en-US" dirty="0"/>
          </a:p>
        </p:txBody>
      </p:sp>
      <p:sp>
        <p:nvSpPr>
          <p:cNvPr id="12"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lIns="0" tIns="0" rIns="0" bIns="0"/>
          <a:lstStyle>
            <a:lvl1pPr>
              <a:defRPr sz="900">
                <a:solidFill>
                  <a:srgbClr val="FFFFFF"/>
                </a:solidFill>
                <a:latin typeface="Arial"/>
                <a:cs typeface="Arial"/>
              </a:defRPr>
            </a:lvl1pPr>
          </a:lstStyle>
          <a:p>
            <a:fld id="{4AF91776-090A-472E-B7DD-FF21872D9E08}" type="datetime1">
              <a:rPr lang="en-US" smtClean="0"/>
              <a:t>4/24/2017</a:t>
            </a:fld>
            <a:endParaRPr lang="en-US" dirty="0"/>
          </a:p>
        </p:txBody>
      </p:sp>
      <p:sp>
        <p:nvSpPr>
          <p:cNvPr id="4" name="Footer Placeholder 3"/>
          <p:cNvSpPr>
            <a:spLocks noGrp="1"/>
          </p:cNvSpPr>
          <p:nvPr>
            <p:ph type="ftr" sz="quarter" idx="11"/>
          </p:nvPr>
        </p:nvSpPr>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8" name="Slide Number Placeholder 5"/>
          <p:cNvSpPr>
            <a:spLocks noGrp="1"/>
          </p:cNvSpPr>
          <p:nvPr>
            <p:ph type="sldNum" sz="quarter" idx="13"/>
          </p:nvPr>
        </p:nvSpPr>
        <p:spPr>
          <a:xfrm>
            <a:off x="8741664" y="6356350"/>
            <a:ext cx="301752" cy="365125"/>
          </a:xfrm>
          <a:prstGeom prst="rect">
            <a:avLst/>
          </a:prstGeom>
        </p:spPr>
        <p:txBody>
          <a:bodyPr lIns="0" tIns="0" rIns="0" bIns="0" anchor="ctr" anchorCtr="0"/>
          <a:lstStyle>
            <a:lvl1pPr algn="l">
              <a:defRPr sz="900" b="1">
                <a:solidFill>
                  <a:srgbClr val="FFFFFF"/>
                </a:solidFill>
              </a:defRPr>
            </a:lvl1pPr>
          </a:lstStyle>
          <a:p>
            <a:fld id="{03722D57-58D6-9447-A6D5-A97F6C35A8FB}" type="slidenum">
              <a:rPr lang="en-US" smtClean="0"/>
              <a:pPr/>
              <a:t>‹#›</a:t>
            </a:fld>
            <a:endParaRPr lang="en-US" dirty="0"/>
          </a:p>
        </p:txBody>
      </p:sp>
      <p:sp>
        <p:nvSpPr>
          <p:cNvPr id="10"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Line Title + 2-Column Content">
    <p:spTree>
      <p:nvGrpSpPr>
        <p:cNvPr id="1" name=""/>
        <p:cNvGrpSpPr/>
        <p:nvPr/>
      </p:nvGrpSpPr>
      <p:grpSpPr>
        <a:xfrm>
          <a:off x="0" y="0"/>
          <a:ext cx="0" cy="0"/>
          <a:chOff x="0" y="0"/>
          <a:chExt cx="0" cy="0"/>
        </a:xfrm>
      </p:grpSpPr>
      <p:sp>
        <p:nvSpPr>
          <p:cNvPr id="5" name="Rectangle 4"/>
          <p:cNvSpPr/>
          <p:nvPr userDrawn="1"/>
        </p:nvSpPr>
        <p:spPr>
          <a:xfrm>
            <a:off x="0" y="987425"/>
            <a:ext cx="9144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p:txBody>
          <a:bodyPr/>
          <a:lstStyle>
            <a:lvl1pPr>
              <a:defRPr/>
            </a:lvl1pPr>
          </a:lstStyle>
          <a:p>
            <a:pPr>
              <a:defRPr/>
            </a:pPr>
            <a:fld id="{BD1E7AF3-644D-4977-8793-5DC800F92C46}" type="datetime1">
              <a:rPr lang="en-US" smtClean="0"/>
              <a:t>4/24/2017</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Business Sensitive</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82D404D6-99C3-4124-A259-DAC84B3EFBE1}" type="slidenum">
              <a:rPr lang="en-US"/>
              <a:pPr>
                <a:defRPr/>
              </a:pPr>
              <a:t>‹#›</a:t>
            </a:fld>
            <a:endParaRPr lang="en-US" dirty="0"/>
          </a:p>
        </p:txBody>
      </p:sp>
    </p:spTree>
    <p:extLst>
      <p:ext uri="{BB962C8B-B14F-4D97-AF65-F5344CB8AC3E}">
        <p14:creationId xmlns:p14="http://schemas.microsoft.com/office/powerpoint/2010/main" val="2599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96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7FC42-DAE6-418F-AA4A-086C31100E45}" type="datetime1">
              <a:rPr lang="en-US" smtClean="0"/>
              <a:t>4/24/2017</a:t>
            </a:fld>
            <a:endParaRPr lang="en-US"/>
          </a:p>
        </p:txBody>
      </p:sp>
      <p:sp>
        <p:nvSpPr>
          <p:cNvPr id="5" name="Footer Placeholder 4"/>
          <p:cNvSpPr>
            <a:spLocks noGrp="1"/>
          </p:cNvSpPr>
          <p:nvPr>
            <p:ph type="ftr" sz="quarter" idx="11"/>
          </p:nvPr>
        </p:nvSpPr>
        <p:spPr/>
        <p:txBody>
          <a:bodyPr/>
          <a:lstStyle/>
          <a:p>
            <a:r>
              <a:rPr lang="en-US"/>
              <a:t>Business Sensitive</a:t>
            </a:r>
          </a:p>
        </p:txBody>
      </p:sp>
      <p:sp>
        <p:nvSpPr>
          <p:cNvPr id="6" name="Slide Number Placeholder 5"/>
          <p:cNvSpPr>
            <a:spLocks noGrp="1"/>
          </p:cNvSpPr>
          <p:nvPr>
            <p:ph type="sldNum" sz="quarter" idx="12"/>
          </p:nvPr>
        </p:nvSpPr>
        <p:spPr/>
        <p:txBody>
          <a:bodyPr/>
          <a:lstStyle/>
          <a:p>
            <a:fld id="{392FC798-6411-48B3-A601-6D4813157683}" type="slidenum">
              <a:rPr lang="en-US" smtClean="0"/>
              <a:t>‹#›</a:t>
            </a:fld>
            <a:endParaRPr lang="en-US"/>
          </a:p>
        </p:txBody>
      </p:sp>
    </p:spTree>
    <p:extLst>
      <p:ext uri="{BB962C8B-B14F-4D97-AF65-F5344CB8AC3E}">
        <p14:creationId xmlns:p14="http://schemas.microsoft.com/office/powerpoint/2010/main" val="141920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r>
              <a:rPr lang="en-US"/>
              <a:t>Business Sensitive</a:t>
            </a:r>
            <a:endParaRPr lang="en-US" dirty="0"/>
          </a:p>
        </p:txBody>
      </p:sp>
      <p:sp>
        <p:nvSpPr>
          <p:cNvPr id="7" name="Title 1"/>
          <p:cNvSpPr>
            <a:spLocks noGrp="1"/>
          </p:cNvSpPr>
          <p:nvPr>
            <p:ph type="ctrTitle"/>
          </p:nvPr>
        </p:nvSpPr>
        <p:spPr>
          <a:xfrm>
            <a:off x="0" y="2514600"/>
            <a:ext cx="9144000" cy="1828800"/>
          </a:xfrm>
          <a:noFill/>
          <a:ln w="25400">
            <a:noFill/>
          </a:ln>
          <a:effectLst/>
        </p:spPr>
        <p:txBody>
          <a:bodyPr lIns="274320" tIns="274320" rIns="274320" bIns="274320" anchor="ctr">
            <a:noAutofit/>
          </a:bodyPr>
          <a:lstStyle>
            <a:lvl1pPr algn="l">
              <a:defRPr sz="4400" b="1">
                <a:solidFill>
                  <a:srgbClr val="CC7022"/>
                </a:solidFill>
              </a:defRPr>
            </a:lvl1pPr>
          </a:lstStyle>
          <a:p>
            <a:r>
              <a:rPr lang="en-US" dirty="0"/>
              <a:t>Click to edit Master title style</a:t>
            </a:r>
          </a:p>
        </p:txBody>
      </p:sp>
      <p:sp>
        <p:nvSpPr>
          <p:cNvPr id="8" name="Subtitle 2"/>
          <p:cNvSpPr>
            <a:spLocks noGrp="1"/>
          </p:cNvSpPr>
          <p:nvPr>
            <p:ph type="subTitle" idx="1" hasCustomPrompt="1"/>
          </p:nvPr>
        </p:nvSpPr>
        <p:spPr>
          <a:xfrm>
            <a:off x="274320" y="4800600"/>
            <a:ext cx="8595360" cy="457200"/>
          </a:xfrm>
        </p:spPr>
        <p:txBody>
          <a:bodyPr anchor="t">
            <a:normAutofit/>
          </a:bodyPr>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9" name="Text Placeholder 6"/>
          <p:cNvSpPr>
            <a:spLocks noGrp="1"/>
          </p:cNvSpPr>
          <p:nvPr>
            <p:ph type="body" sz="quarter" idx="14" hasCustomPrompt="1"/>
          </p:nvPr>
        </p:nvSpPr>
        <p:spPr>
          <a:xfrm>
            <a:off x="274320" y="5257800"/>
            <a:ext cx="8595360" cy="274320"/>
          </a:xfrm>
        </p:spPr>
        <p:txBody>
          <a:bodyPr>
            <a:normAutofit/>
          </a:bodyPr>
          <a:lstStyle>
            <a:lvl1pPr marL="0" indent="0">
              <a:spcBef>
                <a:spcPts val="0"/>
              </a:spcBef>
              <a:buNone/>
              <a:defRPr sz="1400" baseline="0">
                <a:solidFill>
                  <a:srgbClr val="000000"/>
                </a:solidFill>
              </a:defRPr>
            </a:lvl1pPr>
          </a:lstStyle>
          <a:p>
            <a:pPr lvl="0"/>
            <a:r>
              <a:rPr lang="en-US" dirty="0"/>
              <a:t>Click to add presenter organization</a:t>
            </a:r>
          </a:p>
        </p:txBody>
      </p:sp>
      <p:sp>
        <p:nvSpPr>
          <p:cNvPr id="10" name="Text Placeholder 6"/>
          <p:cNvSpPr>
            <a:spLocks noGrp="1"/>
          </p:cNvSpPr>
          <p:nvPr>
            <p:ph type="body" sz="quarter" idx="15" hasCustomPrompt="1"/>
          </p:nvPr>
        </p:nvSpPr>
        <p:spPr>
          <a:xfrm>
            <a:off x="274320" y="5540477"/>
            <a:ext cx="8595360" cy="274320"/>
          </a:xfrm>
        </p:spPr>
        <p:txBody>
          <a:bodyPr>
            <a:normAutofit/>
          </a:bodyPr>
          <a:lstStyle>
            <a:lvl1pPr marL="0" indent="0">
              <a:spcBef>
                <a:spcPts val="0"/>
              </a:spcBef>
              <a:buNone/>
              <a:defRPr sz="1400" baseline="0">
                <a:solidFill>
                  <a:srgbClr val="000000"/>
                </a:solidFill>
              </a:defRPr>
            </a:lvl1pPr>
          </a:lstStyle>
          <a:p>
            <a:pPr lvl="0"/>
            <a:r>
              <a:rPr lang="en-US" dirty="0"/>
              <a:t>Click to add presentation event or location</a:t>
            </a:r>
          </a:p>
        </p:txBody>
      </p:sp>
      <p:pic>
        <p:nvPicPr>
          <p:cNvPr id="2" name="Picture 1"/>
          <p:cNvPicPr>
            <a:picLocks noChangeAspect="1"/>
          </p:cNvPicPr>
          <p:nvPr userDrawn="1"/>
        </p:nvPicPr>
        <p:blipFill>
          <a:blip r:embed="rId2"/>
          <a:stretch>
            <a:fillRect/>
          </a:stretch>
        </p:blipFill>
        <p:spPr>
          <a:xfrm>
            <a:off x="274320" y="6400800"/>
            <a:ext cx="825500" cy="228600"/>
          </a:xfrm>
          <a:prstGeom prst="rect">
            <a:avLst/>
          </a:prstGeom>
        </p:spPr>
      </p:pic>
      <p:sp>
        <p:nvSpPr>
          <p:cNvPr id="11"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EB1D0656-16E7-405B-8589-1D7CA7A4409B}" type="datetime1">
              <a:rPr lang="en-US" smtClean="0"/>
              <a:t>4/24/2017</a:t>
            </a:fld>
            <a:endParaRPr lang="en-US" dirty="0"/>
          </a:p>
        </p:txBody>
      </p:sp>
      <p:sp>
        <p:nvSpPr>
          <p:cNvPr id="12"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25067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5"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r>
              <a:rPr lang="en-US"/>
              <a:t>Business Sensitive</a:t>
            </a:r>
            <a:endParaRPr lang="en-US" dirty="0"/>
          </a:p>
        </p:txBody>
      </p:sp>
      <p:sp>
        <p:nvSpPr>
          <p:cNvPr id="1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3"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429F2D82-C47C-45CD-B912-E6AF4F16236B}" type="datetime1">
              <a:rPr lang="en-US" smtClean="0"/>
              <a:t>4/24/2017</a:t>
            </a:fld>
            <a:endParaRPr lang="en-US" dirty="0"/>
          </a:p>
        </p:txBody>
      </p:sp>
      <p:sp>
        <p:nvSpPr>
          <p:cNvPr id="14"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57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6" name="Footer Placeholder 5"/>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97194CB3-F952-49EB-A35E-954C9BC87703}" type="datetime1">
              <a:rPr lang="en-US" smtClean="0"/>
              <a:t>4/24/2017</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12" name="Rectangle 11"/>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8" name="Footer Placeholder 7"/>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8"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9"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FF244A8C-1891-4383-9967-0CDF8C913E61}" type="datetime1">
              <a:rPr lang="en-US" smtClean="0"/>
              <a:t>4/24/2017</a:t>
            </a:fld>
            <a:endParaRPr lang="en-US" dirty="0"/>
          </a:p>
        </p:txBody>
      </p:sp>
      <p:sp>
        <p:nvSpPr>
          <p:cNvPr id="20"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1" name="Straight Connector 20"/>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a:spLocks noGrp="1"/>
          </p:cNvSpPr>
          <p:nvPr>
            <p:ph sz="half" idx="13"/>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sz="half" idx="14"/>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6740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4" name="Footer Placeholder 3"/>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5"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BB989A7C-A224-48DC-878A-925D76B035C4}" type="datetime1">
              <a:rPr lang="en-US" smtClean="0"/>
              <a:t>4/24/2017</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9"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8130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2" name="Title 1"/>
          <p:cNvSpPr>
            <a:spLocks noGrp="1"/>
          </p:cNvSpPr>
          <p:nvPr userDrawn="1">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
        <p:nvSpPr>
          <p:cNvPr id="3" name="Content Placeholder 2"/>
          <p:cNvSpPr>
            <a:spLocks noGrp="1"/>
          </p:cNvSpPr>
          <p:nvPr userDrawn="1">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userDrawn="1">
            <p:ph type="dt" sz="half" idx="10"/>
          </p:nvPr>
        </p:nvSpPr>
        <p:spPr>
          <a:xfrm>
            <a:off x="6858000" y="6356350"/>
            <a:ext cx="1600200" cy="365125"/>
          </a:xfrm>
        </p:spPr>
        <p:txBody>
          <a:bodyPr lIns="0" tIns="0" rIns="0" bIns="0"/>
          <a:lstStyle>
            <a:lvl1pPr algn="r">
              <a:defRPr sz="900">
                <a:latin typeface="Arial"/>
                <a:cs typeface="Arial"/>
              </a:defRPr>
            </a:lvl1pPr>
          </a:lstStyle>
          <a:p>
            <a:fld id="{E787B96C-D74D-4B3F-8834-294756919A29}" type="datetime1">
              <a:rPr lang="en-US" smtClean="0"/>
              <a:t>4/24/2017</a:t>
            </a:fld>
            <a:endParaRPr lang="en-US" dirty="0"/>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r>
              <a:rPr lang="en-US"/>
              <a:t>Business Sensitive</a:t>
            </a:r>
            <a:endParaRPr lang="en-US" dirty="0"/>
          </a:p>
        </p:txBody>
      </p:sp>
      <p:sp>
        <p:nvSpPr>
          <p:cNvPr id="13" name="Slide Number Placeholder 5"/>
          <p:cNvSpPr>
            <a:spLocks noGrp="1"/>
          </p:cNvSpPr>
          <p:nvPr>
            <p:ph type="sldNum" sz="quarter" idx="13"/>
          </p:nvPr>
        </p:nvSpPr>
        <p:spPr>
          <a:xfrm>
            <a:off x="8741664" y="6356350"/>
            <a:ext cx="301752" cy="365125"/>
          </a:xfrm>
          <a:prstGeom prst="rect">
            <a:avLst/>
          </a:prstGeom>
        </p:spPr>
        <p:txBody>
          <a:bodyPr/>
          <a:lstStyle>
            <a:lvl1pPr algn="l">
              <a:defRPr sz="900" b="1">
                <a:solidFill>
                  <a:srgbClr val="707276"/>
                </a:solidFill>
              </a:defRPr>
            </a:lvl1pPr>
          </a:lstStyle>
          <a:p>
            <a:fld id="{03722D57-58D6-9447-A6D5-A97F6C35A8FB}" type="slidenum">
              <a:rPr lang="en-US" smtClean="0"/>
              <a:pPr/>
              <a:t>‹#›</a:t>
            </a:fld>
            <a:endParaRPr lang="en-US" dirty="0"/>
          </a:p>
        </p:txBody>
      </p:sp>
      <p:cxnSp>
        <p:nvCxnSpPr>
          <p:cNvPr id="14" name="Straight Connector 13"/>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0"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1"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2FA9E7A7-B661-4CE7-9A41-C91F1C572511}" type="datetime1">
              <a:rPr lang="en-US" smtClean="0"/>
              <a:t>4/24/2017</a:t>
            </a:fld>
            <a:endParaRPr lang="en-US" dirty="0"/>
          </a:p>
        </p:txBody>
      </p:sp>
      <p:sp>
        <p:nvSpPr>
          <p:cNvPr id="12"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3" name="Straight Connector 12"/>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9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2" name="Content Placeholder 2"/>
          <p:cNvSpPr>
            <a:spLocks noGrp="1"/>
          </p:cNvSpPr>
          <p:nvPr>
            <p:ph idx="1"/>
          </p:nvPr>
        </p:nvSpPr>
        <p:spPr>
          <a:xfrm>
            <a:off x="274320" y="1600200"/>
            <a:ext cx="8595360" cy="4572000"/>
          </a:xfrm>
        </p:spPr>
        <p:txBody>
          <a:bodyPr lIns="0" tIns="0" rIns="0" bIns="0">
            <a:spAutoFit/>
          </a:bodyPr>
          <a:lstStyle>
            <a:lvl1pPr>
              <a:defRPr sz="2000">
                <a:solidFill>
                  <a:srgbClr val="242424"/>
                </a:solidFill>
                <a:latin typeface="Arial"/>
                <a:cs typeface="Arial"/>
              </a:defRPr>
            </a:lvl1pPr>
            <a:lvl2pPr>
              <a:defRPr sz="1800">
                <a:solidFill>
                  <a:srgbClr val="242424"/>
                </a:solidFill>
                <a:latin typeface="Arial"/>
                <a:cs typeface="Arial"/>
              </a:defRPr>
            </a:lvl2pPr>
            <a:lvl3pPr>
              <a:defRPr sz="1600">
                <a:solidFill>
                  <a:srgbClr val="242424"/>
                </a:solidFill>
                <a:latin typeface="Arial"/>
                <a:cs typeface="Arial"/>
              </a:defRPr>
            </a:lvl3pPr>
            <a:lvl4pPr>
              <a:defRPr sz="1400">
                <a:solidFill>
                  <a:srgbClr val="242424"/>
                </a:solidFill>
                <a:latin typeface="Arial"/>
                <a:cs typeface="Arial"/>
              </a:defRPr>
            </a:lvl4pPr>
            <a:lvl5pPr>
              <a:defRPr sz="1400">
                <a:solidFill>
                  <a:srgbClr val="242424"/>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0"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3AE275FB-E815-4125-A0A6-8D66C6535E0B}" type="datetime1">
              <a:rPr lang="en-US" smtClean="0"/>
              <a:t>4/24/2017</a:t>
            </a:fld>
            <a:endParaRPr lang="en-US" dirty="0"/>
          </a:p>
        </p:txBody>
      </p:sp>
      <p:sp>
        <p:nvSpPr>
          <p:cNvPr id="13"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1435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3"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C851539-C2E1-4162-A1D9-A97F8BEDDC26}" type="datetime1">
              <a:rPr lang="en-US" smtClean="0"/>
              <a:t>4/24/2017</a:t>
            </a:fld>
            <a:endParaRPr lang="en-US" dirty="0"/>
          </a:p>
        </p:txBody>
      </p:sp>
      <p:sp>
        <p:nvSpPr>
          <p:cNvPr id="14"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16" name="Content Placeholder 2"/>
          <p:cNvSpPr>
            <a:spLocks noGrp="1"/>
          </p:cNvSpPr>
          <p:nvPr>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371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3"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8"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E6AB0F6C-72E9-47A1-8E9D-2231B618883D}" type="datetime1">
              <a:rPr lang="en-US" smtClean="0"/>
              <a:t>4/24/2017</a:t>
            </a:fld>
            <a:endParaRPr lang="en-US" dirty="0"/>
          </a:p>
        </p:txBody>
      </p:sp>
      <p:sp>
        <p:nvSpPr>
          <p:cNvPr id="19" name="Slide Number Placeholder 5"/>
          <p:cNvSpPr>
            <a:spLocks noGrp="1"/>
          </p:cNvSpPr>
          <p:nvPr>
            <p:ph type="sldNum" sz="quarter" idx="13"/>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21" name="Content Placeholder 2"/>
          <p:cNvSpPr>
            <a:spLocks noGrp="1"/>
          </p:cNvSpPr>
          <p:nvPr>
            <p:ph sz="half" idx="14"/>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sz="half" idx="15"/>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5376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5"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6"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8E78A283-E6F8-4CF5-9B7F-5B152E9F13F8}" type="datetime1">
              <a:rPr lang="en-US" smtClean="0"/>
              <a:t>4/24/2017</a:t>
            </a:fld>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19"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0"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846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8"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9"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AE2D2632-7C79-40FE-9803-31257EB46F1A}" type="datetime1">
              <a:rPr lang="en-US" smtClean="0"/>
              <a:t>4/24/2017</a:t>
            </a:fld>
            <a:endParaRPr lang="en-US" dirty="0"/>
          </a:p>
        </p:txBody>
      </p:sp>
      <p:sp>
        <p:nvSpPr>
          <p:cNvPr id="10"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155173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514600"/>
            <a:ext cx="9144000" cy="1828800"/>
          </a:xfrm>
          <a:prstGeom prst="rect">
            <a:avLst/>
          </a:prstGeom>
          <a:noFill/>
          <a:ln w="25400">
            <a:noFill/>
          </a:ln>
          <a:effectLst/>
        </p:spPr>
        <p:txBody>
          <a:bodyPr lIns="274320" tIns="274320" rIns="274320" bIns="274320" anchor="ctr">
            <a:noAutofit/>
          </a:bodyPr>
          <a:lstStyle>
            <a:lvl1pPr algn="l">
              <a:defRPr sz="4400" b="1">
                <a:solidFill>
                  <a:schemeClr val="bg1"/>
                </a:solidFill>
              </a:defRPr>
            </a:lvl1pPr>
          </a:lstStyle>
          <a:p>
            <a:r>
              <a:rPr lang="en-US" dirty="0"/>
              <a:t>Click to edit Master title style</a:t>
            </a:r>
          </a:p>
        </p:txBody>
      </p:sp>
      <p:sp>
        <p:nvSpPr>
          <p:cNvPr id="10" name="Footer Placeholder 4"/>
          <p:cNvSpPr>
            <a:spLocks noGrp="1"/>
          </p:cNvSpPr>
          <p:nvPr>
            <p:ph type="ftr" sz="quarter" idx="11"/>
          </p:nvPr>
        </p:nvSpPr>
        <p:spPr>
          <a:xfrm>
            <a:off x="2743200" y="6356350"/>
            <a:ext cx="3657600" cy="365125"/>
          </a:xfrm>
        </p:spPr>
        <p:txBody>
          <a:bodyPr/>
          <a:lstStyle>
            <a:lvl1pPr>
              <a:defRPr sz="900">
                <a:solidFill>
                  <a:srgbClr val="FFFFFF"/>
                </a:solidFill>
              </a:defRPr>
            </a:lvl1pPr>
          </a:lstStyle>
          <a:p>
            <a:r>
              <a:rPr lang="en-US"/>
              <a:t>Business Sensitive</a:t>
            </a:r>
            <a:endParaRPr lang="en-US" dirty="0"/>
          </a:p>
        </p:txBody>
      </p:sp>
      <p:pic>
        <p:nvPicPr>
          <p:cNvPr id="14" name="Picture 13"/>
          <p:cNvPicPr>
            <a:picLocks noChangeAspect="1"/>
          </p:cNvPicPr>
          <p:nvPr userDrawn="1"/>
        </p:nvPicPr>
        <p:blipFill>
          <a:blip r:embed="rId2"/>
          <a:stretch>
            <a:fillRect/>
          </a:stretch>
        </p:blipFill>
        <p:spPr>
          <a:xfrm>
            <a:off x="274320" y="6400800"/>
            <a:ext cx="825500" cy="228600"/>
          </a:xfrm>
          <a:prstGeom prst="rect">
            <a:avLst/>
          </a:prstGeom>
        </p:spPr>
      </p:pic>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A889C83A-1BF9-48F0-B0FA-6F2496065CEF}" type="datetime1">
              <a:rPr lang="en-US" smtClean="0"/>
              <a:t>4/24/2017</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Subtitle 2"/>
          <p:cNvSpPr>
            <a:spLocks noGrp="1"/>
          </p:cNvSpPr>
          <p:nvPr>
            <p:ph type="subTitle" idx="1" hasCustomPrompt="1"/>
          </p:nvPr>
        </p:nvSpPr>
        <p:spPr>
          <a:xfrm>
            <a:off x="274320" y="4800600"/>
            <a:ext cx="8595360" cy="457200"/>
          </a:xfrm>
        </p:spPr>
        <p:txBody>
          <a:bodyPr anchor="t">
            <a:normAutofit/>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19" name="Text Placeholder 6"/>
          <p:cNvSpPr>
            <a:spLocks noGrp="1"/>
          </p:cNvSpPr>
          <p:nvPr>
            <p:ph type="body" sz="quarter" idx="14" hasCustomPrompt="1"/>
          </p:nvPr>
        </p:nvSpPr>
        <p:spPr>
          <a:xfrm>
            <a:off x="274320" y="5257800"/>
            <a:ext cx="8595360" cy="274320"/>
          </a:xfrm>
        </p:spPr>
        <p:txBody>
          <a:bodyPr>
            <a:normAutofit/>
          </a:bodyPr>
          <a:lstStyle>
            <a:lvl1pPr marL="0" indent="0">
              <a:spcBef>
                <a:spcPts val="0"/>
              </a:spcBef>
              <a:buNone/>
              <a:defRPr sz="1400" baseline="0">
                <a:solidFill>
                  <a:srgbClr val="FFFFFF"/>
                </a:solidFill>
              </a:defRPr>
            </a:lvl1pPr>
          </a:lstStyle>
          <a:p>
            <a:pPr lvl="0"/>
            <a:r>
              <a:rPr lang="en-US" dirty="0"/>
              <a:t>Click to add presenter organization</a:t>
            </a:r>
          </a:p>
        </p:txBody>
      </p:sp>
      <p:sp>
        <p:nvSpPr>
          <p:cNvPr id="20" name="Text Placeholder 6"/>
          <p:cNvSpPr>
            <a:spLocks noGrp="1"/>
          </p:cNvSpPr>
          <p:nvPr>
            <p:ph type="body" sz="quarter" idx="15" hasCustomPrompt="1"/>
          </p:nvPr>
        </p:nvSpPr>
        <p:spPr>
          <a:xfrm>
            <a:off x="274320" y="5540477"/>
            <a:ext cx="8595360" cy="274320"/>
          </a:xfrm>
        </p:spPr>
        <p:txBody>
          <a:bodyPr>
            <a:normAutofit/>
          </a:bodyPr>
          <a:lstStyle>
            <a:lvl1pPr marL="0" indent="0">
              <a:spcBef>
                <a:spcPts val="0"/>
              </a:spcBef>
              <a:buNone/>
              <a:defRPr sz="1400" baseline="0">
                <a:solidFill>
                  <a:srgbClr val="FFFFFF"/>
                </a:solidFill>
              </a:defRPr>
            </a:lvl1pPr>
          </a:lstStyle>
          <a:p>
            <a:pPr lvl="0"/>
            <a:r>
              <a:rPr lang="en-US" dirty="0"/>
              <a:t>Click to add presentation event or location</a:t>
            </a:r>
          </a:p>
        </p:txBody>
      </p:sp>
    </p:spTree>
    <p:extLst>
      <p:ext uri="{BB962C8B-B14F-4D97-AF65-F5344CB8AC3E}">
        <p14:creationId xmlns:p14="http://schemas.microsoft.com/office/powerpoint/2010/main" val="316991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2" name="Rectangle 11"/>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1" name="Footer Placeholder 10"/>
          <p:cNvSpPr>
            <a:spLocks noGrp="1"/>
          </p:cNvSpPr>
          <p:nvPr>
            <p:ph type="ftr" sz="quarter" idx="12"/>
          </p:nvPr>
        </p:nvSpPr>
        <p:spPr>
          <a:xfrm>
            <a:off x="2743200" y="6356350"/>
            <a:ext cx="3657600" cy="365125"/>
          </a:xfrm>
        </p:spPr>
        <p:txBody>
          <a:bodyPr lIns="0" tIns="0" rIns="0" bIns="0"/>
          <a:lstStyle>
            <a:lvl1pPr>
              <a:defRPr sz="900">
                <a:latin typeface="Arial"/>
                <a:cs typeface="Arial"/>
              </a:defRPr>
            </a:lvl1pPr>
          </a:lstStyle>
          <a:p>
            <a:r>
              <a:rPr lang="en-US"/>
              <a:t>Business Sensitive</a:t>
            </a:r>
            <a:endParaRPr lang="en-US" dirty="0"/>
          </a:p>
        </p:txBody>
      </p:sp>
      <p:sp>
        <p:nvSpPr>
          <p:cNvPr id="16"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297D934-3724-42B5-B3D5-2770731A7E80}" type="datetime1">
              <a:rPr lang="en-US" smtClean="0"/>
              <a:t>4/24/2017</a:t>
            </a:fld>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8" name="Straight Connector 17"/>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9"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20"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435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8" name="Footer Placeholder 5"/>
          <p:cNvSpPr>
            <a:spLocks noGrp="1"/>
          </p:cNvSpPr>
          <p:nvPr>
            <p:ph type="ftr" sz="quarter" idx="11"/>
          </p:nvPr>
        </p:nvSpPr>
        <p:spPr>
          <a:xfrm>
            <a:off x="2743200" y="6356350"/>
            <a:ext cx="3657600" cy="365125"/>
          </a:xfrm>
        </p:spPr>
        <p:txBody>
          <a:bodyPr lIns="0" tIns="0" rIns="0" bIns="0"/>
          <a:lstStyle>
            <a:lvl1pPr>
              <a:defRPr sz="900">
                <a:latin typeface="Arial"/>
                <a:cs typeface="Arial"/>
              </a:defRPr>
            </a:lvl1pPr>
          </a:lstStyle>
          <a:p>
            <a:r>
              <a:rPr lang="en-US"/>
              <a:t>Business Sensitive</a:t>
            </a:r>
            <a:endParaRPr lang="en-US" dirty="0"/>
          </a:p>
        </p:txBody>
      </p:sp>
      <p:sp>
        <p:nvSpPr>
          <p:cNvPr id="20"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7549BDCF-69ED-4BE9-8595-EC51337CB758}" type="datetime1">
              <a:rPr lang="en-US" smtClean="0"/>
              <a:t>4/24/2017</a:t>
            </a:fld>
            <a:endParaRPr lang="en-US" dirty="0"/>
          </a:p>
        </p:txBody>
      </p:sp>
      <p:sp>
        <p:nvSpPr>
          <p:cNvPr id="21"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2" name="Straight Connector 21"/>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3"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24" name="Content Placeholder 2"/>
          <p:cNvSpPr>
            <a:spLocks noGrp="1"/>
          </p:cNvSpPr>
          <p:nvPr>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79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12" name="Rectangle 11"/>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23" name="Footer Placeholder 7"/>
          <p:cNvSpPr>
            <a:spLocks noGrp="1"/>
          </p:cNvSpPr>
          <p:nvPr>
            <p:ph type="ftr" sz="quarter" idx="11"/>
          </p:nvPr>
        </p:nvSpPr>
        <p:spPr>
          <a:xfrm>
            <a:off x="2743200" y="6356350"/>
            <a:ext cx="3657600" cy="365125"/>
          </a:xfrm>
        </p:spPr>
        <p:txBody>
          <a:bodyPr lIns="0" tIns="0" rIns="0" bIns="0"/>
          <a:lstStyle>
            <a:lvl1pPr>
              <a:defRPr sz="900">
                <a:latin typeface="Arial"/>
                <a:cs typeface="Arial"/>
              </a:defRPr>
            </a:lvl1pPr>
          </a:lstStyle>
          <a:p>
            <a:r>
              <a:rPr lang="en-US"/>
              <a:t>Business Sensitive</a:t>
            </a:r>
            <a:endParaRPr lang="en-US" dirty="0"/>
          </a:p>
        </p:txBody>
      </p:sp>
      <p:sp>
        <p:nvSpPr>
          <p:cNvPr id="2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F89AD883-C0DC-4647-849C-8A54B4222ADF}" type="datetime1">
              <a:rPr lang="en-US" smtClean="0"/>
              <a:t>4/24/2017</a:t>
            </a:fld>
            <a:endParaRPr lang="en-US" dirty="0"/>
          </a:p>
        </p:txBody>
      </p:sp>
      <p:sp>
        <p:nvSpPr>
          <p:cNvPr id="2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7" name="Straight Connector 2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8"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29" name="Content Placeholder 2"/>
          <p:cNvSpPr>
            <a:spLocks noGrp="1"/>
          </p:cNvSpPr>
          <p:nvPr>
            <p:ph sz="half" idx="13"/>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p:cNvSpPr>
            <a:spLocks noGrp="1"/>
          </p:cNvSpPr>
          <p:nvPr>
            <p:ph sz="half" idx="14"/>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2"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9328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11" name="Rectangle 10"/>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3" name="Content Placeholder 2"/>
          <p:cNvSpPr>
            <a:spLocks noGrp="1"/>
          </p:cNvSpPr>
          <p:nvPr userDrawn="1">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a:xfrm>
            <a:off x="6858000" y="6356350"/>
            <a:ext cx="1600200" cy="365125"/>
          </a:xfrm>
        </p:spPr>
        <p:txBody>
          <a:bodyPr lIns="0" tIns="0" rIns="0" bIns="0"/>
          <a:lstStyle>
            <a:lvl1pPr algn="r">
              <a:defRPr sz="900">
                <a:latin typeface="Arial"/>
                <a:cs typeface="Arial"/>
              </a:defRPr>
            </a:lvl1pPr>
          </a:lstStyle>
          <a:p>
            <a:fld id="{9C7BAF77-E75A-46F4-84E3-1BF258E81013}" type="datetime1">
              <a:rPr lang="en-US" smtClean="0"/>
              <a:t>4/24/2017</a:t>
            </a:fld>
            <a:endParaRPr lang="en-US" dirty="0"/>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r>
              <a:rPr lang="en-US"/>
              <a:t>Business Sensitive</a:t>
            </a:r>
            <a:endParaRPr lang="en-US" dirty="0"/>
          </a:p>
        </p:txBody>
      </p:sp>
      <p:sp>
        <p:nvSpPr>
          <p:cNvPr id="10"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14"/>
          </p:nvPr>
        </p:nvSpPr>
        <p:spPr>
          <a:xfrm>
            <a:off x="8741664" y="6356350"/>
            <a:ext cx="301752" cy="365125"/>
          </a:xfrm>
          <a:prstGeom prst="rect">
            <a:avLst/>
          </a:prstGeom>
        </p:spPr>
        <p:txBody>
          <a:bodyPr/>
          <a:lstStyle>
            <a:lvl1pPr algn="l">
              <a:defRPr sz="900" b="1">
                <a:solidFill>
                  <a:srgbClr val="707276"/>
                </a:solidFil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8" name="Footer Placeholder 5"/>
          <p:cNvSpPr>
            <a:spLocks noGrp="1"/>
          </p:cNvSpPr>
          <p:nvPr>
            <p:ph type="ftr" sz="quarter" idx="11"/>
          </p:nvPr>
        </p:nvSpPr>
        <p:spPr>
          <a:xfrm>
            <a:off x="2743200" y="6356350"/>
            <a:ext cx="3657600" cy="365125"/>
          </a:xfrm>
        </p:spPr>
        <p:txBody>
          <a:bodyPr lIns="0" tIns="0" rIns="0" bIns="0"/>
          <a:lstStyle>
            <a:lvl1pPr>
              <a:defRPr sz="900">
                <a:latin typeface="Arial"/>
                <a:cs typeface="Arial"/>
              </a:defRPr>
            </a:lvl1pPr>
          </a:lstStyle>
          <a:p>
            <a:r>
              <a:rPr lang="en-US"/>
              <a:t>Business Sensitive</a:t>
            </a:r>
            <a:endParaRPr lang="en-US" dirty="0"/>
          </a:p>
        </p:txBody>
      </p:sp>
      <p:sp>
        <p:nvSpPr>
          <p:cNvPr id="20"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50A1452E-4F12-40F0-A639-2D6EE65B1036}" type="datetime1">
              <a:rPr lang="en-US" smtClean="0"/>
              <a:t>4/24/2017</a:t>
            </a:fld>
            <a:endParaRPr lang="en-US" dirty="0"/>
          </a:p>
        </p:txBody>
      </p:sp>
      <p:sp>
        <p:nvSpPr>
          <p:cNvPr id="21"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2" name="Straight Connector 21"/>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3"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24"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5"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6962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2" name="Footer Placeholder 3"/>
          <p:cNvSpPr>
            <a:spLocks noGrp="1"/>
          </p:cNvSpPr>
          <p:nvPr>
            <p:ph type="ftr" sz="quarter" idx="11"/>
          </p:nvPr>
        </p:nvSpPr>
        <p:spPr>
          <a:xfrm>
            <a:off x="2743200" y="6356350"/>
            <a:ext cx="3657600" cy="365125"/>
          </a:xfrm>
        </p:spPr>
        <p:txBody>
          <a:bodyPr lIns="0" tIns="0" rIns="0" bIns="0"/>
          <a:lstStyle>
            <a:lvl1pPr>
              <a:defRPr sz="900">
                <a:latin typeface="Arial"/>
                <a:cs typeface="Arial"/>
              </a:defRPr>
            </a:lvl1pPr>
          </a:lstStyle>
          <a:p>
            <a:r>
              <a:rPr lang="en-US"/>
              <a:t>Business Sensitive</a:t>
            </a:r>
            <a:endParaRPr lang="en-US" dirty="0"/>
          </a:p>
        </p:txBody>
      </p:sp>
      <p:sp>
        <p:nvSpPr>
          <p:cNvPr id="13"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9DEA9930-DD33-4E68-8A3B-2B1C03C8DCC8}" type="datetime1">
              <a:rPr lang="en-US" smtClean="0"/>
              <a:t>4/24/2017</a:t>
            </a:fld>
            <a:endParaRPr lang="en-US" dirty="0"/>
          </a:p>
        </p:txBody>
      </p:sp>
      <p:sp>
        <p:nvSpPr>
          <p:cNvPr id="14"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7"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155347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6" name="Footer Placeholder 10"/>
          <p:cNvSpPr>
            <a:spLocks noGrp="1"/>
          </p:cNvSpPr>
          <p:nvPr>
            <p:ph type="ftr" sz="quarter" idx="12"/>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11"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9B5F2F9B-33C9-415B-B4DC-3DD07D6FE1E6}" type="datetime1">
              <a:rPr lang="en-US" smtClean="0"/>
              <a:t>4/24/2017</a:t>
            </a:fld>
            <a:endParaRPr lang="en-US" dirty="0"/>
          </a:p>
        </p:txBody>
      </p:sp>
      <p:sp>
        <p:nvSpPr>
          <p:cNvPr id="12"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15"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93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14"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E2B12424-23E6-411E-9202-5FD9797A229F}" type="datetime1">
              <a:rPr lang="en-US" smtClean="0"/>
              <a:t>4/24/2017</a:t>
            </a:fld>
            <a:endParaRPr lang="en-US" dirty="0"/>
          </a:p>
        </p:txBody>
      </p:sp>
      <p:sp>
        <p:nvSpPr>
          <p:cNvPr id="15"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17"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18" name="Content Placeholder 2"/>
          <p:cNvSpPr>
            <a:spLocks noGrp="1"/>
          </p:cNvSpPr>
          <p:nvPr>
            <p:ph idx="13"/>
          </p:nvPr>
        </p:nvSpPr>
        <p:spPr>
          <a:xfrm>
            <a:off x="274320" y="1600200"/>
            <a:ext cx="411480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14"/>
          </p:nvPr>
        </p:nvSpPr>
        <p:spPr>
          <a:xfrm>
            <a:off x="4754880" y="1600200"/>
            <a:ext cx="411480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3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18"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00250BA1-3DAF-489A-BD32-3E6BDDFE58D0}" type="datetime1">
              <a:rPr lang="en-US" smtClean="0"/>
              <a:t>4/24/2017</a:t>
            </a:fld>
            <a:endParaRPr lang="en-US" dirty="0"/>
          </a:p>
        </p:txBody>
      </p:sp>
      <p:sp>
        <p:nvSpPr>
          <p:cNvPr id="19"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2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22"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2"/>
          <p:cNvSpPr>
            <a:spLocks noGrp="1"/>
          </p:cNvSpPr>
          <p:nvPr>
            <p:ph idx="13"/>
          </p:nvPr>
        </p:nvSpPr>
        <p:spPr>
          <a:xfrm>
            <a:off x="274320" y="2286000"/>
            <a:ext cx="4114800" cy="38862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4"/>
          </p:nvPr>
        </p:nvSpPr>
        <p:spPr>
          <a:xfrm>
            <a:off x="4754880" y="2286000"/>
            <a:ext cx="4114800" cy="38862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394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12"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4AA83F6C-F527-42F7-B8F5-7FFCAEADA1CC}" type="datetime1">
              <a:rPr lang="en-US" smtClean="0"/>
              <a:t>4/24/2017</a:t>
            </a:fld>
            <a:endParaRPr lang="en-US" dirty="0"/>
          </a:p>
        </p:txBody>
      </p:sp>
      <p:sp>
        <p:nvSpPr>
          <p:cNvPr id="13"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15"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16"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7"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600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8"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0D05D8D5-8C8C-4848-A394-AA06D3AD1084}" type="datetime1">
              <a:rPr lang="en-US" smtClean="0"/>
              <a:t>4/24/2017</a:t>
            </a:fld>
            <a:endParaRPr lang="en-US" dirty="0"/>
          </a:p>
        </p:txBody>
      </p:sp>
      <p:sp>
        <p:nvSpPr>
          <p:cNvPr id="9"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1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311540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r>
              <a:rPr lang="en-US"/>
              <a:t>Business Sensitive</a:t>
            </a:r>
            <a:endParaRPr lang="en-US" dirty="0"/>
          </a:p>
        </p:txBody>
      </p:sp>
      <p:sp>
        <p:nvSpPr>
          <p:cNvPr id="10" name="Title 1"/>
          <p:cNvSpPr>
            <a:spLocks noGrp="1"/>
          </p:cNvSpPr>
          <p:nvPr>
            <p:ph type="ctrTitle"/>
          </p:nvPr>
        </p:nvSpPr>
        <p:spPr>
          <a:xfrm>
            <a:off x="0" y="2514600"/>
            <a:ext cx="9144000" cy="1828800"/>
          </a:xfrm>
          <a:prstGeom prst="rect">
            <a:avLst/>
          </a:prstGeom>
          <a:noFill/>
          <a:ln w="25400">
            <a:noFill/>
          </a:ln>
          <a:effectLst/>
        </p:spPr>
        <p:txBody>
          <a:bodyPr lIns="274320" tIns="274320" rIns="274320" bIns="274320" anchor="ctr">
            <a:noAutofit/>
          </a:bodyPr>
          <a:lstStyle>
            <a:lvl1pPr algn="l">
              <a:defRPr sz="4400" b="1">
                <a:solidFill>
                  <a:srgbClr val="CC7022"/>
                </a:solidFill>
              </a:defRPr>
            </a:lvl1pPr>
          </a:lstStyle>
          <a:p>
            <a:r>
              <a:rPr lang="en-US" dirty="0"/>
              <a:t>Click to edit Master title style</a:t>
            </a:r>
          </a:p>
        </p:txBody>
      </p:sp>
      <p:sp>
        <p:nvSpPr>
          <p:cNvPr id="11" name="Subtitle 2"/>
          <p:cNvSpPr>
            <a:spLocks noGrp="1"/>
          </p:cNvSpPr>
          <p:nvPr>
            <p:ph type="subTitle" idx="1" hasCustomPrompt="1"/>
          </p:nvPr>
        </p:nvSpPr>
        <p:spPr>
          <a:xfrm>
            <a:off x="274320" y="4800600"/>
            <a:ext cx="8595360" cy="457200"/>
          </a:xfrm>
          <a:prstGeom prst="rect">
            <a:avLst/>
          </a:prstGeom>
        </p:spPr>
        <p:txBody>
          <a:bodyPr anchor="t">
            <a:normAutofit/>
          </a:bodyPr>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12" name="Text Placeholder 6"/>
          <p:cNvSpPr>
            <a:spLocks noGrp="1"/>
          </p:cNvSpPr>
          <p:nvPr>
            <p:ph type="body" sz="quarter" idx="14" hasCustomPrompt="1"/>
          </p:nvPr>
        </p:nvSpPr>
        <p:spPr>
          <a:xfrm>
            <a:off x="274320" y="5257800"/>
            <a:ext cx="8595360" cy="274320"/>
          </a:xfrm>
          <a:prstGeom prst="rect">
            <a:avLst/>
          </a:prstGeom>
        </p:spPr>
        <p:txBody>
          <a:bodyPr>
            <a:normAutofit/>
          </a:bodyPr>
          <a:lstStyle>
            <a:lvl1pPr marL="0" indent="0">
              <a:spcBef>
                <a:spcPts val="0"/>
              </a:spcBef>
              <a:buNone/>
              <a:defRPr sz="1400" baseline="0">
                <a:solidFill>
                  <a:srgbClr val="000000"/>
                </a:solidFill>
              </a:defRPr>
            </a:lvl1pPr>
          </a:lstStyle>
          <a:p>
            <a:pPr lvl="0"/>
            <a:r>
              <a:rPr lang="en-US" dirty="0"/>
              <a:t>Click to add presenter organization</a:t>
            </a:r>
          </a:p>
        </p:txBody>
      </p:sp>
      <p:sp>
        <p:nvSpPr>
          <p:cNvPr id="13" name="Text Placeholder 6"/>
          <p:cNvSpPr>
            <a:spLocks noGrp="1"/>
          </p:cNvSpPr>
          <p:nvPr>
            <p:ph type="body" sz="quarter" idx="15" hasCustomPrompt="1"/>
          </p:nvPr>
        </p:nvSpPr>
        <p:spPr>
          <a:xfrm>
            <a:off x="274320" y="5540477"/>
            <a:ext cx="8595360" cy="274320"/>
          </a:xfrm>
          <a:prstGeom prst="rect">
            <a:avLst/>
          </a:prstGeom>
        </p:spPr>
        <p:txBody>
          <a:bodyPr>
            <a:normAutofit/>
          </a:bodyPr>
          <a:lstStyle>
            <a:lvl1pPr marL="0" indent="0">
              <a:spcBef>
                <a:spcPts val="0"/>
              </a:spcBef>
              <a:buNone/>
              <a:defRPr sz="1400" baseline="0">
                <a:solidFill>
                  <a:srgbClr val="000000"/>
                </a:solidFill>
              </a:defRPr>
            </a:lvl1pPr>
          </a:lstStyle>
          <a:p>
            <a:pPr lvl="0"/>
            <a:r>
              <a:rPr lang="en-US" dirty="0"/>
              <a:t>Click to add presentation event or location</a:t>
            </a:r>
          </a:p>
        </p:txBody>
      </p:sp>
      <p:pic>
        <p:nvPicPr>
          <p:cNvPr id="14" name="Picture 13"/>
          <p:cNvPicPr>
            <a:picLocks noChangeAspect="1"/>
          </p:cNvPicPr>
          <p:nvPr userDrawn="1"/>
        </p:nvPicPr>
        <p:blipFill>
          <a:blip r:embed="rId2"/>
          <a:stretch>
            <a:fillRect/>
          </a:stretch>
        </p:blipFill>
        <p:spPr>
          <a:xfrm>
            <a:off x="274320" y="6400800"/>
            <a:ext cx="825500" cy="228600"/>
          </a:xfrm>
          <a:prstGeom prst="rect">
            <a:avLst/>
          </a:prstGeom>
        </p:spPr>
      </p:pic>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5407B10F-C54D-4D29-9F14-A07B019D685F}" type="datetime1">
              <a:rPr lang="en-US" smtClean="0"/>
              <a:t>4/24/2017</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17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r>
              <a:rPr lang="en-US"/>
              <a:t>Business Sensitive</a:t>
            </a:r>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48170C1-F8A7-4CEF-A636-F95A18C7741F}" type="datetime1">
              <a:rPr lang="en-US" smtClean="0"/>
              <a:t>4/24/2017</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6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16" name="Footer Placeholder 5"/>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2"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F842B9EE-E5FD-463C-B407-08FC818C5881}" type="datetime1">
              <a:rPr lang="en-US" smtClean="0"/>
              <a:t>4/24/2017</a:t>
            </a:fld>
            <a:endParaRPr lang="en-US" dirty="0"/>
          </a:p>
        </p:txBody>
      </p:sp>
      <p:sp>
        <p:nvSpPr>
          <p:cNvPr id="18"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9" name="Straight Connector 18"/>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3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14" name="Rectangle 13"/>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2" name="Content Placeholder 2"/>
          <p:cNvSpPr>
            <a:spLocks noGrp="1"/>
          </p:cNvSpPr>
          <p:nvPr>
            <p:ph sz="half" idx="13"/>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4"/>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userDrawn="1">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userDrawn="1">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userDrawn="1">
            <p:ph type="dt" sz="half" idx="10"/>
          </p:nvPr>
        </p:nvSpPr>
        <p:spPr>
          <a:xfrm>
            <a:off x="6858000" y="6356350"/>
            <a:ext cx="1600200" cy="365125"/>
          </a:xfrm>
        </p:spPr>
        <p:txBody>
          <a:bodyPr lIns="0" tIns="0" rIns="0" bIns="0"/>
          <a:lstStyle>
            <a:lvl1pPr algn="r">
              <a:defRPr sz="900">
                <a:latin typeface="Arial"/>
                <a:cs typeface="Arial"/>
              </a:defRPr>
            </a:lvl1pPr>
          </a:lstStyle>
          <a:p>
            <a:fld id="{71DC3D63-BD38-4E7B-9CAC-1C6FC55FF169}" type="datetime1">
              <a:rPr lang="en-US" smtClean="0"/>
              <a:t>4/24/2017</a:t>
            </a:fld>
            <a:endParaRPr lang="en-US" dirty="0"/>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r>
              <a:rPr lang="en-US"/>
              <a:t>Business Sensitive</a:t>
            </a:r>
            <a:endParaRPr lang="en-US" dirty="0"/>
          </a:p>
        </p:txBody>
      </p:sp>
      <p:sp>
        <p:nvSpPr>
          <p:cNvPr id="16" name="Slide Number Placeholder 5"/>
          <p:cNvSpPr>
            <a:spLocks noGrp="1"/>
          </p:cNvSpPr>
          <p:nvPr>
            <p:ph type="sldNum" sz="quarter" idx="15"/>
          </p:nvPr>
        </p:nvSpPr>
        <p:spPr>
          <a:xfrm>
            <a:off x="8741664" y="6356350"/>
            <a:ext cx="301752" cy="365125"/>
          </a:xfrm>
          <a:prstGeom prst="rect">
            <a:avLst/>
          </a:prstGeom>
        </p:spPr>
        <p:txBody>
          <a:bodyPr/>
          <a:lstStyle>
            <a:lvl1pPr algn="l">
              <a:defRPr sz="900" b="1">
                <a:solidFill>
                  <a:srgbClr val="707276"/>
                </a:solidFil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5"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6"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C4E9C96E-D4BD-4119-98F0-79B139074C9E}" type="datetime1">
              <a:rPr lang="en-US" smtClean="0"/>
              <a:t>4/24/2017</a:t>
            </a:fld>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8" name="Straight Connector 17"/>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sz="half" idx="13"/>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sz="half" idx="14"/>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6423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1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12"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EE5ED20C-7EB9-47C2-981B-AD7B1B3B4AC1}" type="datetime1">
              <a:rPr lang="en-US" smtClean="0"/>
              <a:t>4/24/2017</a:t>
            </a:fld>
            <a:endParaRPr lang="en-US" dirty="0"/>
          </a:p>
        </p:txBody>
      </p:sp>
      <p:sp>
        <p:nvSpPr>
          <p:cNvPr id="13"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4" name="Straight Connector 13"/>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6"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641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a:t>Business Sensitive</a:t>
            </a:r>
            <a:endParaRPr lang="en-US" dirty="0"/>
          </a:p>
        </p:txBody>
      </p:sp>
      <p:sp>
        <p:nvSpPr>
          <p:cNvPr id="7"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a:t>Click to edit Master title style</a:t>
            </a:r>
          </a:p>
        </p:txBody>
      </p:sp>
      <p:sp>
        <p:nvSpPr>
          <p:cNvPr id="8"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3C51BC7-2D95-47FD-BA5D-C1429520C9A3}" type="datetime1">
              <a:rPr lang="en-US" smtClean="0"/>
              <a:t>4/24/2017</a:t>
            </a:fld>
            <a:endParaRPr lang="en-US" dirty="0"/>
          </a:p>
        </p:txBody>
      </p:sp>
      <p:sp>
        <p:nvSpPr>
          <p:cNvPr id="9"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0" name="Straight Connector 9"/>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07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9" name="Date Placeholder 3"/>
          <p:cNvSpPr>
            <a:spLocks noGrp="1"/>
          </p:cNvSpPr>
          <p:nvPr>
            <p:ph type="dt" sz="half" idx="10"/>
          </p:nvPr>
        </p:nvSpPr>
        <p:spPr>
          <a:xfrm>
            <a:off x="457200" y="6356350"/>
            <a:ext cx="2133600" cy="365125"/>
          </a:xfrm>
        </p:spPr>
        <p:txBody>
          <a:bodyPr/>
          <a:lstStyle>
            <a:lvl1pPr>
              <a:defRPr sz="900">
                <a:solidFill>
                  <a:srgbClr val="FFFFFF"/>
                </a:solidFill>
              </a:defRPr>
            </a:lvl1pPr>
          </a:lstStyle>
          <a:p>
            <a:fld id="{72722D68-B255-A94C-A3CB-3E687CBC89EF}" type="datetime4">
              <a:rPr lang="en-US" smtClean="0"/>
              <a:pPr/>
              <a:t>April 24, 2017</a:t>
            </a:fld>
            <a:endParaRPr lang="en-US"/>
          </a:p>
        </p:txBody>
      </p:sp>
      <p:sp>
        <p:nvSpPr>
          <p:cNvPr id="10" name="Footer Placeholder 4"/>
          <p:cNvSpPr>
            <a:spLocks noGrp="1"/>
          </p:cNvSpPr>
          <p:nvPr>
            <p:ph type="ftr" sz="quarter" idx="11"/>
          </p:nvPr>
        </p:nvSpPr>
        <p:spPr>
          <a:xfrm>
            <a:off x="3124200" y="6356350"/>
            <a:ext cx="2895600" cy="365125"/>
          </a:xfrm>
        </p:spPr>
        <p:txBody>
          <a:bodyPr/>
          <a:lstStyle>
            <a:lvl1pPr>
              <a:defRPr sz="900">
                <a:solidFill>
                  <a:srgbClr val="FFFFFF"/>
                </a:solidFill>
              </a:defRPr>
            </a:lvl1pPr>
          </a:lstStyle>
          <a:p>
            <a:endParaRPr lang="en-US"/>
          </a:p>
        </p:txBody>
      </p:sp>
      <p:sp>
        <p:nvSpPr>
          <p:cNvPr id="11" name="Slide Number Placeholder 5"/>
          <p:cNvSpPr>
            <a:spLocks noGrp="1"/>
          </p:cNvSpPr>
          <p:nvPr>
            <p:ph type="sldNum" sz="quarter" idx="12"/>
          </p:nvPr>
        </p:nvSpPr>
        <p:spPr>
          <a:xfrm>
            <a:off x="6553200" y="6356350"/>
            <a:ext cx="2133600" cy="365125"/>
          </a:xfrm>
        </p:spPr>
        <p:txBody>
          <a:bodyPr/>
          <a:lstStyle>
            <a:lvl1pPr>
              <a:defRPr sz="900">
                <a:solidFill>
                  <a:srgbClr val="FFFFFF"/>
                </a:solidFill>
              </a:defRPr>
            </a:lvl1pPr>
          </a:lstStyle>
          <a:p>
            <a:fld id="{03722D57-58D6-9447-A6D5-A97F6C35A8FB}" type="slidenum">
              <a:rPr lang="en-US" smtClean="0"/>
              <a:pPr/>
              <a:t>‹#›</a:t>
            </a:fld>
            <a:endParaRPr lang="en-US"/>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a:t>Click to add presentation event or location</a:t>
            </a:r>
          </a:p>
        </p:txBody>
      </p:sp>
    </p:spTree>
    <p:extLst>
      <p:ext uri="{BB962C8B-B14F-4D97-AF65-F5344CB8AC3E}">
        <p14:creationId xmlns:p14="http://schemas.microsoft.com/office/powerpoint/2010/main" val="135112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D11E647B-2526-554A-8D8B-54D170A77B52}" type="datetime4">
              <a:rPr lang="en-US" smtClean="0"/>
              <a:pPr/>
              <a:t>April 24, 2017</a:t>
            </a:fld>
            <a:endParaRPr lang="en-US" dirty="0"/>
          </a:p>
        </p:txBody>
      </p:sp>
      <p:sp>
        <p:nvSpPr>
          <p:cNvPr id="10"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endParaRPr lang="en-US"/>
          </a:p>
        </p:txBody>
      </p:sp>
    </p:spTree>
    <p:extLst>
      <p:ext uri="{BB962C8B-B14F-4D97-AF65-F5344CB8AC3E}">
        <p14:creationId xmlns:p14="http://schemas.microsoft.com/office/powerpoint/2010/main" val="363221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5516A233-C441-7B49-8728-983BDB24CC5F}" type="datetime4">
              <a:rPr lang="en-US" smtClean="0"/>
              <a:pPr/>
              <a:t>April 24, 2017</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idx="1"/>
          </p:nvPr>
        </p:nvSpPr>
        <p:spPr>
          <a:xfrm>
            <a:off x="457200" y="1371596"/>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3"/>
          </p:nvPr>
        </p:nvSpPr>
        <p:spPr>
          <a:xfrm>
            <a:off x="4800600" y="1369118"/>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030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11" name="Text Placeholder 2"/>
          <p:cNvSpPr>
            <a:spLocks noGrp="1"/>
          </p:cNvSpPr>
          <p:nvPr>
            <p:ph type="body" idx="1"/>
          </p:nvPr>
        </p:nvSpPr>
        <p:spPr>
          <a:xfrm>
            <a:off x="457200" y="13716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4"/>
          <p:cNvSpPr>
            <a:spLocks noGrp="1"/>
          </p:cNvSpPr>
          <p:nvPr>
            <p:ph type="body" sz="quarter" idx="3"/>
          </p:nvPr>
        </p:nvSpPr>
        <p:spPr>
          <a:xfrm>
            <a:off x="4800600" y="13715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9ADF8008-A3A8-D94F-BA03-3F18FE570F74}" type="datetime4">
              <a:rPr lang="en-US" smtClean="0"/>
              <a:pPr/>
              <a:t>April 24, 2017</a:t>
            </a:fld>
            <a:endParaRPr lang="en-US" dirty="0"/>
          </a:p>
        </p:txBody>
      </p:sp>
      <p:sp>
        <p:nvSpPr>
          <p:cNvPr id="23"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24"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Content Placeholder 2"/>
          <p:cNvSpPr>
            <a:spLocks noGrp="1"/>
          </p:cNvSpPr>
          <p:nvPr>
            <p:ph idx="15"/>
          </p:nvPr>
        </p:nvSpPr>
        <p:spPr>
          <a:xfrm>
            <a:off x="457200" y="2059241"/>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6"/>
          </p:nvPr>
        </p:nvSpPr>
        <p:spPr>
          <a:xfrm>
            <a:off x="4800600" y="2056763"/>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24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15"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AB913CE7-CFD7-D244-9CF5-91B28CB73AAE}" type="datetime4">
              <a:rPr lang="en-US" smtClean="0"/>
              <a:pPr/>
              <a:t>April 24, 2017</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7491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11" name="Date Placeholder 2"/>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3613C8CB-43D8-CE4B-9FBA-0A4A4D7DDC27}" type="datetime4">
              <a:rPr lang="en-US" smtClean="0"/>
              <a:pPr/>
              <a:t>April 24, 2017</a:t>
            </a:fld>
            <a:endParaRPr lang="en-US"/>
          </a:p>
        </p:txBody>
      </p:sp>
      <p:sp>
        <p:nvSpPr>
          <p:cNvPr id="12" name="Footer Placeholder 3"/>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20" name="Slide Number Placeholder 4"/>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86166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14"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295A8C86-62E8-7241-8327-8973F14C6094}" type="datetime4">
              <a:rPr lang="en-US" smtClean="0"/>
              <a:pPr/>
              <a:t>April 24, 2017</a:t>
            </a:fld>
            <a:endParaRPr lang="en-US" dirty="0"/>
          </a:p>
        </p:txBody>
      </p:sp>
      <p:sp>
        <p:nvSpPr>
          <p:cNvPr id="15"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1" name="Content Placeholder 2"/>
          <p:cNvSpPr>
            <a:spLocks noGrp="1"/>
          </p:cNvSpPr>
          <p:nvPr>
            <p:ph idx="1"/>
          </p:nvPr>
        </p:nvSpPr>
        <p:spPr>
          <a:xfrm>
            <a:off x="457200" y="1828800"/>
            <a:ext cx="82296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895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3" name="Picture Placeholder 2"/>
          <p:cNvSpPr>
            <a:spLocks noGrp="1"/>
          </p:cNvSpPr>
          <p:nvPr userDrawn="1">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userDrawn="1">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userDrawn="1">
            <p:ph type="dt" sz="half" idx="10"/>
          </p:nvPr>
        </p:nvSpPr>
        <p:spPr>
          <a:xfrm>
            <a:off x="6858000" y="6356350"/>
            <a:ext cx="1600200" cy="365125"/>
          </a:xfrm>
        </p:spPr>
        <p:txBody>
          <a:bodyPr lIns="0" tIns="0" rIns="0" bIns="0"/>
          <a:lstStyle>
            <a:lvl1pPr algn="r">
              <a:defRPr sz="900">
                <a:latin typeface="Arial"/>
                <a:cs typeface="Arial"/>
              </a:defRPr>
            </a:lvl1pPr>
          </a:lstStyle>
          <a:p>
            <a:fld id="{6592102B-8F61-48E8-9F60-124CAAF63EC5}" type="datetime1">
              <a:rPr lang="en-US" smtClean="0"/>
              <a:t>4/24/2017</a:t>
            </a:fld>
            <a:endParaRPr lang="en-US" dirty="0"/>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r>
              <a:rPr lang="en-US"/>
              <a:t>Business Sensitive</a:t>
            </a:r>
            <a:endParaRPr lang="en-US" dirty="0"/>
          </a:p>
        </p:txBody>
      </p:sp>
      <p:sp>
        <p:nvSpPr>
          <p:cNvPr id="12" name="Slide Number Placeholder 5"/>
          <p:cNvSpPr>
            <a:spLocks noGrp="1"/>
          </p:cNvSpPr>
          <p:nvPr>
            <p:ph type="sldNum" sz="quarter" idx="13"/>
          </p:nvPr>
        </p:nvSpPr>
        <p:spPr>
          <a:xfrm>
            <a:off x="8741664" y="6356350"/>
            <a:ext cx="301752" cy="365125"/>
          </a:xfrm>
          <a:prstGeom prst="rect">
            <a:avLst/>
          </a:prstGeom>
        </p:spPr>
        <p:txBody>
          <a:bodyPr lIns="0" tIns="0" rIns="0" bIns="0" anchor="ctr" anchorCtr="0"/>
          <a:lstStyle>
            <a:lvl1pPr algn="l">
              <a:defRPr sz="900" b="1">
                <a:solidFill>
                  <a:srgbClr val="707276"/>
                </a:solidFill>
              </a:defRPr>
            </a:lvl1pPr>
          </a:lstStyle>
          <a:p>
            <a:fld id="{03722D57-58D6-9447-A6D5-A97F6C35A8FB}" type="slidenum">
              <a:rPr lang="en-US" smtClean="0"/>
              <a:pPr/>
              <a:t>‹#›</a:t>
            </a:fld>
            <a:endParaRPr lang="en-US" dirty="0"/>
          </a:p>
        </p:txBody>
      </p:sp>
      <p:cxnSp>
        <p:nvCxnSpPr>
          <p:cNvPr id="13" name="Straight Connector 12"/>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13" name="Rectangle 12"/>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A67F5DE3-4E7A-1F49-B8B8-4C0F1552EA37}" type="datetime4">
              <a:rPr lang="en-US" smtClean="0"/>
              <a:pPr/>
              <a:t>April 24, 2017</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5" name="Content Placeholder 2"/>
          <p:cNvSpPr>
            <a:spLocks noGrp="1"/>
          </p:cNvSpPr>
          <p:nvPr>
            <p:ph idx="1"/>
          </p:nvPr>
        </p:nvSpPr>
        <p:spPr>
          <a:xfrm>
            <a:off x="4572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5"/>
          </p:nvPr>
        </p:nvSpPr>
        <p:spPr>
          <a:xfrm>
            <a:off x="48006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756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4"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BC5D5528-8E4A-A64F-9E68-AD02791E3931}" type="datetime4">
              <a:rPr lang="en-US" smtClean="0"/>
              <a:pPr/>
              <a:t>April 24, 2017</a:t>
            </a:fld>
            <a:endParaRPr lang="en-US" dirty="0"/>
          </a:p>
        </p:txBody>
      </p:sp>
      <p:sp>
        <p:nvSpPr>
          <p:cNvPr id="9"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0"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4" name="Content Placeholder 2"/>
          <p:cNvSpPr>
            <a:spLocks noGrp="1"/>
          </p:cNvSpPr>
          <p:nvPr>
            <p:ph idx="15"/>
          </p:nvPr>
        </p:nvSpPr>
        <p:spPr>
          <a:xfrm>
            <a:off x="457200" y="2514600"/>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4800600" y="2512122"/>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9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4" name="Date Placeholder 8"/>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96B83080-A0DC-A846-88CA-CAA893C02D37}" type="datetime4">
              <a:rPr lang="en-US" smtClean="0"/>
              <a:pPr/>
              <a:t>April 24, 2017</a:t>
            </a:fld>
            <a:endParaRPr lang="en-US" dirty="0"/>
          </a:p>
        </p:txBody>
      </p:sp>
      <p:sp>
        <p:nvSpPr>
          <p:cNvPr id="5" name="Slide Number Placeholder 9"/>
          <p:cNvSpPr>
            <a:spLocks noGrp="1"/>
          </p:cNvSpPr>
          <p:nvPr>
            <p:ph type="sldNum" sz="quarter" idx="11"/>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Content Placeholder 2"/>
          <p:cNvSpPr>
            <a:spLocks noGrp="1"/>
          </p:cNvSpPr>
          <p:nvPr>
            <p:ph idx="1"/>
          </p:nvPr>
        </p:nvSpPr>
        <p:spPr>
          <a:xfrm>
            <a:off x="457200" y="1828797"/>
            <a:ext cx="82296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499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ECCEC056-3BC1-D941-A53E-3A2C2BC72558}" type="datetime4">
              <a:rPr lang="en-US" smtClean="0"/>
              <a:pPr/>
              <a:t>April 24, 2017</a:t>
            </a:fld>
            <a:endParaRPr lang="en-US" dirty="0"/>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8" name="Content Placeholder 2"/>
          <p:cNvSpPr>
            <a:spLocks noGrp="1"/>
          </p:cNvSpPr>
          <p:nvPr>
            <p:ph idx="13"/>
          </p:nvPr>
        </p:nvSpPr>
        <p:spPr>
          <a:xfrm>
            <a:off x="457200" y="1828797"/>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800600" y="1828800"/>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400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00600" y="1828798"/>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10CB5865-558E-8649-88A9-CBCFE3470DB8}" type="datetime4">
              <a:rPr lang="en-US" smtClean="0"/>
              <a:pPr/>
              <a:t>April 24, 2017</a:t>
            </a:fld>
            <a:endParaRPr lang="en-US" dirty="0"/>
          </a:p>
        </p:txBody>
      </p:sp>
      <p:sp>
        <p:nvSpPr>
          <p:cNvPr id="8" name="Footer Placeholder 7"/>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457200" y="2516451"/>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4800600" y="2516454"/>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306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208459BF-80C7-FA41-AED7-562070351A38}" type="datetime4">
              <a:rPr lang="en-US" smtClean="0"/>
              <a:pPr/>
              <a:t>April 24, 2017</a:t>
            </a:fld>
            <a:endParaRPr lang="en-US"/>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71161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C9B1E557-D2DE-C740-9A28-CB1872EDE0F8}" type="datetime4">
              <a:rPr lang="en-US" smtClean="0"/>
              <a:pPr/>
              <a:t>April 24, 2017</a:t>
            </a:fld>
            <a:endParaRPr lang="en-US"/>
          </a:p>
        </p:txBody>
      </p:sp>
      <p:sp>
        <p:nvSpPr>
          <p:cNvPr id="4" name="Footer Placeholder 3"/>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85191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3" name="Date Placeholder 2"/>
          <p:cNvSpPr>
            <a:spLocks noGrp="1"/>
          </p:cNvSpPr>
          <p:nvPr userDrawn="1">
            <p:ph type="dt" sz="half" idx="10"/>
          </p:nvPr>
        </p:nvSpPr>
        <p:spPr/>
        <p:txBody>
          <a:bodyPr lIns="0" tIns="0" rIns="0" bIns="0"/>
          <a:lstStyle>
            <a:lvl1pPr>
              <a:defRPr sz="900">
                <a:latin typeface="Arial"/>
                <a:cs typeface="Arial"/>
              </a:defRPr>
            </a:lvl1pPr>
          </a:lstStyle>
          <a:p>
            <a:fld id="{FF5373A7-CED4-46C0-898B-6CA65527BF11}" type="datetime1">
              <a:rPr lang="en-US" smtClean="0"/>
              <a:t>4/24/2017</a:t>
            </a:fld>
            <a:endParaRPr lang="en-US" dirty="0"/>
          </a:p>
        </p:txBody>
      </p:sp>
      <p:sp>
        <p:nvSpPr>
          <p:cNvPr id="4" name="Footer Placeholder 3"/>
          <p:cNvSpPr>
            <a:spLocks noGrp="1"/>
          </p:cNvSpPr>
          <p:nvPr userDrawn="1">
            <p:ph type="ftr" sz="quarter" idx="11"/>
          </p:nvPr>
        </p:nvSpPr>
        <p:spPr/>
        <p:txBody>
          <a:bodyPr lIns="0" tIns="0" rIns="0" bIns="0"/>
          <a:lstStyle>
            <a:lvl1pPr>
              <a:defRPr sz="900">
                <a:latin typeface="Arial"/>
                <a:cs typeface="Arial"/>
              </a:defRPr>
            </a:lvl1pPr>
          </a:lstStyle>
          <a:p>
            <a:r>
              <a:rPr lang="en-US"/>
              <a:t>Business Sensitive</a:t>
            </a:r>
            <a:endParaRPr lang="en-US" dirty="0"/>
          </a:p>
        </p:txBody>
      </p:sp>
      <p:sp>
        <p:nvSpPr>
          <p:cNvPr id="10" name="Slide Number Placeholder 5"/>
          <p:cNvSpPr>
            <a:spLocks noGrp="1"/>
          </p:cNvSpPr>
          <p:nvPr>
            <p:ph type="sldNum" sz="quarter" idx="13"/>
          </p:nvPr>
        </p:nvSpPr>
        <p:spPr>
          <a:xfrm>
            <a:off x="8741664" y="6356350"/>
            <a:ext cx="301752" cy="365125"/>
          </a:xfrm>
          <a:prstGeom prst="rect">
            <a:avLst/>
          </a:prstGeom>
        </p:spPr>
        <p:txBody>
          <a:bodyPr lIns="0" tIns="0" rIns="0" bIns="0" anchor="ctr" anchorCtr="0"/>
          <a:lstStyle>
            <a:lvl1pPr algn="l">
              <a:defRPr sz="900" b="1">
                <a:solidFill>
                  <a:srgbClr val="707276"/>
                </a:solidFill>
              </a:defRPr>
            </a:lvl1pPr>
          </a:lstStyle>
          <a:p>
            <a:fld id="{03722D57-58D6-9447-A6D5-A97F6C35A8FB}" type="slidenum">
              <a:rPr lang="en-US" smtClean="0"/>
              <a:pPr/>
              <a:t>‹#›</a:t>
            </a:fld>
            <a:endParaRPr lang="en-US" dirty="0"/>
          </a:p>
        </p:txBody>
      </p:sp>
      <p:cxnSp>
        <p:nvCxnSpPr>
          <p:cNvPr id="11" name="Straight Connector 10"/>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lIns="0" tIns="0" rIns="0" bIns="0"/>
          <a:lstStyle>
            <a:lvl1pPr>
              <a:defRPr sz="900">
                <a:solidFill>
                  <a:srgbClr val="FFFFFF"/>
                </a:solidFill>
                <a:latin typeface="Arial"/>
                <a:cs typeface="Arial"/>
              </a:defRPr>
            </a:lvl1pPr>
          </a:lstStyle>
          <a:p>
            <a:fld id="{D928BB8C-D5CE-4585-9C40-ED91AE5D3E5C}" type="datetime1">
              <a:rPr lang="en-US" smtClean="0"/>
              <a:t>4/24/2017</a:t>
            </a:fld>
            <a:endParaRPr lang="en-US" dirty="0"/>
          </a:p>
        </p:txBody>
      </p:sp>
      <p:sp>
        <p:nvSpPr>
          <p:cNvPr id="11" name="Footer Placeholder 10"/>
          <p:cNvSpPr>
            <a:spLocks noGrp="1"/>
          </p:cNvSpPr>
          <p:nvPr>
            <p:ph type="ftr" sz="quarter" idx="12"/>
          </p:nvPr>
        </p:nvSpPr>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16" name="Slide Number Placeholder 5"/>
          <p:cNvSpPr>
            <a:spLocks noGrp="1"/>
          </p:cNvSpPr>
          <p:nvPr>
            <p:ph type="sldNum" sz="quarter" idx="13"/>
          </p:nvPr>
        </p:nvSpPr>
        <p:spPr>
          <a:xfrm>
            <a:off x="8741664" y="6356350"/>
            <a:ext cx="301752" cy="365125"/>
          </a:xfrm>
          <a:prstGeom prst="rect">
            <a:avLst/>
          </a:prstGeom>
        </p:spPr>
        <p:txBody>
          <a:bodyPr lIns="0" tIns="0" rIns="0" bIns="0" anchor="ctr" anchorCtr="0"/>
          <a:lstStyle>
            <a:lvl1pPr algn="l">
              <a:defRPr sz="900" b="1">
                <a:solidFill>
                  <a:srgbClr val="FFFFFF"/>
                </a:solidFill>
              </a:defRPr>
            </a:lvl1pPr>
          </a:lstStyle>
          <a:p>
            <a:fld id="{03722D57-58D6-9447-A6D5-A97F6C35A8FB}" type="slidenum">
              <a:rPr lang="en-US" smtClean="0"/>
              <a:pPr/>
              <a:t>‹#›</a:t>
            </a:fld>
            <a:endParaRPr lang="en-US" dirty="0"/>
          </a:p>
        </p:txBody>
      </p:sp>
      <p:sp>
        <p:nvSpPr>
          <p:cNvPr id="17"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274320" y="1600200"/>
            <a:ext cx="411480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lIns="0" tIns="0" rIns="0" bIns="0"/>
          <a:lstStyle>
            <a:lvl1pPr>
              <a:defRPr sz="900">
                <a:solidFill>
                  <a:srgbClr val="FFFFFF"/>
                </a:solidFill>
                <a:latin typeface="Arial"/>
                <a:cs typeface="Arial"/>
              </a:defRPr>
            </a:lvl1pPr>
          </a:lstStyle>
          <a:p>
            <a:fld id="{1683B069-EF17-45C3-ADEC-FC02D17C8507}" type="datetime1">
              <a:rPr lang="en-US" smtClean="0"/>
              <a:t>4/24/2017</a:t>
            </a:fld>
            <a:endParaRPr lang="en-US" dirty="0"/>
          </a:p>
        </p:txBody>
      </p:sp>
      <p:sp>
        <p:nvSpPr>
          <p:cNvPr id="6" name="Footer Placeholder 5"/>
          <p:cNvSpPr>
            <a:spLocks noGrp="1"/>
          </p:cNvSpPr>
          <p:nvPr>
            <p:ph type="ftr" sz="quarter" idx="11"/>
          </p:nvPr>
        </p:nvSpPr>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9" name="Content Placeholder 2"/>
          <p:cNvSpPr>
            <a:spLocks noGrp="1"/>
          </p:cNvSpPr>
          <p:nvPr>
            <p:ph idx="14"/>
          </p:nvPr>
        </p:nvSpPr>
        <p:spPr>
          <a:xfrm>
            <a:off x="4754880" y="1600200"/>
            <a:ext cx="411480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5"/>
          </p:nvPr>
        </p:nvSpPr>
        <p:spPr>
          <a:xfrm>
            <a:off x="8741664" y="6356350"/>
            <a:ext cx="301752" cy="365125"/>
          </a:xfrm>
          <a:prstGeom prst="rect">
            <a:avLst/>
          </a:prstGeom>
        </p:spPr>
        <p:txBody>
          <a:bodyPr lIns="0" tIns="0" rIns="0" bIns="0" anchor="ctr" anchorCtr="0"/>
          <a:lstStyle>
            <a:lvl1pPr algn="l">
              <a:defRPr sz="900" b="1">
                <a:solidFill>
                  <a:srgbClr val="FFFFFF"/>
                </a:solidFill>
              </a:defRPr>
            </a:lvl1pPr>
          </a:lstStyle>
          <a:p>
            <a:fld id="{03722D57-58D6-9447-A6D5-A97F6C35A8FB}" type="slidenum">
              <a:rPr lang="en-US" smtClean="0"/>
              <a:pPr/>
              <a:t>‹#›</a:t>
            </a:fld>
            <a:endParaRPr lang="en-US" dirty="0"/>
          </a:p>
        </p:txBody>
      </p:sp>
      <p:sp>
        <p:nvSpPr>
          <p:cNvPr id="14"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lIns="0" tIns="0" rIns="0" bIns="0"/>
          <a:lstStyle>
            <a:lvl1pPr>
              <a:defRPr sz="900">
                <a:solidFill>
                  <a:srgbClr val="FFFFFF"/>
                </a:solidFill>
                <a:latin typeface="Arial"/>
                <a:cs typeface="Arial"/>
              </a:defRPr>
            </a:lvl1pPr>
          </a:lstStyle>
          <a:p>
            <a:fld id="{BA5EBB5C-4D08-45D9-A997-A5FD99548B2A}" type="datetime1">
              <a:rPr lang="en-US" smtClean="0"/>
              <a:t>4/24/2017</a:t>
            </a:fld>
            <a:endParaRPr lang="en-US" dirty="0"/>
          </a:p>
        </p:txBody>
      </p:sp>
      <p:sp>
        <p:nvSpPr>
          <p:cNvPr id="8" name="Footer Placeholder 7"/>
          <p:cNvSpPr>
            <a:spLocks noGrp="1"/>
          </p:cNvSpPr>
          <p:nvPr>
            <p:ph type="ftr" sz="quarter" idx="11"/>
          </p:nvPr>
        </p:nvSpPr>
        <p:spPr/>
        <p:txBody>
          <a:bodyPr lIns="0" tIns="0" rIns="0" bIns="0"/>
          <a:lstStyle>
            <a:lvl1pPr>
              <a:defRPr sz="900">
                <a:solidFill>
                  <a:srgbClr val="FFFFFF"/>
                </a:solidFill>
                <a:latin typeface="Arial"/>
                <a:cs typeface="Arial"/>
              </a:defRPr>
            </a:lvl1pPr>
          </a:lstStyle>
          <a:p>
            <a:r>
              <a:rPr lang="en-US"/>
              <a:t>Business Sensitive</a:t>
            </a:r>
            <a:endParaRPr lang="en-US" dirty="0"/>
          </a:p>
        </p:txBody>
      </p:sp>
      <p:sp>
        <p:nvSpPr>
          <p:cNvPr id="10" name="Content Placeholder 2"/>
          <p:cNvSpPr>
            <a:spLocks noGrp="1"/>
          </p:cNvSpPr>
          <p:nvPr>
            <p:ph idx="13"/>
          </p:nvPr>
        </p:nvSpPr>
        <p:spPr>
          <a:xfrm>
            <a:off x="274320" y="2286000"/>
            <a:ext cx="4114800" cy="38862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4754880" y="2286000"/>
            <a:ext cx="4114800" cy="38862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15"/>
          </p:nvPr>
        </p:nvSpPr>
        <p:spPr>
          <a:xfrm>
            <a:off x="8741664" y="6356350"/>
            <a:ext cx="301752" cy="365125"/>
          </a:xfrm>
          <a:prstGeom prst="rect">
            <a:avLst/>
          </a:prstGeom>
        </p:spPr>
        <p:txBody>
          <a:bodyPr lIns="0" tIns="0" rIns="0" bIns="0" anchor="ctr" anchorCtr="0"/>
          <a:lstStyle>
            <a:lvl1pPr algn="l">
              <a:defRPr sz="900" b="1">
                <a:solidFill>
                  <a:srgbClr val="FFFFFF"/>
                </a:solidFill>
              </a:defRPr>
            </a:lvl1pPr>
          </a:lstStyle>
          <a:p>
            <a:fld id="{03722D57-58D6-9447-A6D5-A97F6C35A8FB}" type="slidenum">
              <a:rPr lang="en-US" smtClean="0"/>
              <a:pPr/>
              <a:t>‹#›</a:t>
            </a:fld>
            <a:endParaRPr lang="en-US" dirty="0"/>
          </a:p>
        </p:txBody>
      </p:sp>
      <p:sp>
        <p:nvSpPr>
          <p:cNvPr id="16" name="Title 1"/>
          <p:cNvSpPr>
            <a:spLocks noGrp="1"/>
          </p:cNvSpPr>
          <p:nvPr>
            <p:ph type="title"/>
          </p:nvPr>
        </p:nvSpPr>
        <p:spPr>
          <a:xfrm>
            <a:off x="274320" y="201168"/>
            <a:ext cx="6629400" cy="868680"/>
          </a:xfrm>
        </p:spPr>
        <p:txBody>
          <a:bodyPr lIns="0" tIns="0" rIns="0" bIns="0" anchor="b" anchorCtr="0">
            <a:noAutofit/>
          </a:bodyPr>
          <a:lstStyle>
            <a:lvl1pPr algn="l">
              <a:defRPr sz="2600" b="1">
                <a:solidFill>
                  <a:srgbClr val="FFFFFF"/>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2.jpg"/><Relationship Id="rId1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6.xml"/><Relationship Id="rId16"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5.jpg"/><Relationship Id="rId18"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7.xml"/><Relationship Id="rId16"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39.xml"/><Relationship Id="rId7" Type="http://schemas.openxmlformats.org/officeDocument/2006/relationships/theme" Target="../theme/theme4.xml"/><Relationship Id="rId12"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png"/><Relationship Id="rId5" Type="http://schemas.openxmlformats.org/officeDocument/2006/relationships/slideLayout" Target="../slideLayouts/slideLayout41.xml"/><Relationship Id="rId10" Type="http://schemas.openxmlformats.org/officeDocument/2006/relationships/image" Target="../media/image4.png"/><Relationship Id="rId4" Type="http://schemas.openxmlformats.org/officeDocument/2006/relationships/slideLayout" Target="../slideLayouts/slideLayout40.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3.png"/><Relationship Id="rId3" Type="http://schemas.openxmlformats.org/officeDocument/2006/relationships/slideLayout" Target="../slideLayouts/slideLayout45.xml"/><Relationship Id="rId21" Type="http://schemas.openxmlformats.org/officeDocument/2006/relationships/image" Target="../media/image6.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16.emf"/><Relationship Id="rId2" Type="http://schemas.openxmlformats.org/officeDocument/2006/relationships/slideLayout" Target="../slideLayouts/slideLayout44.xml"/><Relationship Id="rId16" Type="http://schemas.openxmlformats.org/officeDocument/2006/relationships/image" Target="../media/image15.jpg"/><Relationship Id="rId20" Type="http://schemas.openxmlformats.org/officeDocument/2006/relationships/image" Target="../media/image5.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5.xml"/><Relationship Id="rId10" Type="http://schemas.openxmlformats.org/officeDocument/2006/relationships/slideLayout" Target="../slideLayouts/slideLayout52.xml"/><Relationship Id="rId19" Type="http://schemas.openxmlformats.org/officeDocument/2006/relationships/image" Target="../media/image4.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Copper_PowerPoint_Background_08-19-2011.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274320" y="1600200"/>
            <a:ext cx="8595360" cy="457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A1D46C27-CC2A-4472-B1B9-12271A8016BB}" type="datetime1">
              <a:rPr lang="en-US" smtClean="0"/>
              <a:t>4/24/2017</a:t>
            </a:fld>
            <a:endParaRPr lang="en-US" dirty="0"/>
          </a:p>
        </p:txBody>
      </p:sp>
      <p:sp>
        <p:nvSpPr>
          <p:cNvPr id="5"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a:t>Business Sensitive</a:t>
            </a:r>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8" name="Straight Connector 17"/>
          <p:cNvCxnSpPr/>
          <p:nvPr userDrawn="1"/>
        </p:nvCxnSpPr>
        <p:spPr>
          <a:xfrm>
            <a:off x="8602255" y="6454975"/>
            <a:ext cx="0" cy="18288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17"/>
          <a:stretch>
            <a:fillRect/>
          </a:stretch>
        </p:blipFill>
        <p:spPr>
          <a:xfrm>
            <a:off x="7318623" y="219456"/>
            <a:ext cx="1600200" cy="812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4" r:id="rId6"/>
    <p:sldLayoutId id="2147483663" r:id="rId7"/>
    <p:sldLayoutId id="2147483664" r:id="rId8"/>
    <p:sldLayoutId id="2147483665" r:id="rId9"/>
    <p:sldLayoutId id="2147483661" r:id="rId10"/>
    <p:sldLayoutId id="2147483662" r:id="rId11"/>
    <p:sldLayoutId id="2147483760" r:id="rId12"/>
    <p:sldLayoutId id="2147483763" r:id="rId13"/>
    <p:sldLayoutId id="214748376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600" b="1" kern="1200">
          <a:solidFill>
            <a:srgbClr val="FFFFFF"/>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FontTx/>
        <a:buBlip>
          <a:blip r:embed="rId19"/>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14" name="Text Placeholder 2"/>
          <p:cNvSpPr>
            <a:spLocks noGrp="1"/>
          </p:cNvSpPr>
          <p:nvPr>
            <p:ph type="body" idx="1"/>
          </p:nvPr>
        </p:nvSpPr>
        <p:spPr>
          <a:xfrm>
            <a:off x="274320" y="1600200"/>
            <a:ext cx="8595360" cy="457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9C09AB10-F3A9-4D6D-AC70-986F1214DF4D}" type="datetime1">
              <a:rPr lang="en-US" smtClean="0"/>
              <a:t>4/24/2017</a:t>
            </a:fld>
            <a:endParaRPr lang="en-US" dirty="0"/>
          </a:p>
        </p:txBody>
      </p:sp>
      <p:sp>
        <p:nvSpPr>
          <p:cNvPr id="16"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a:t>Business Sensitive</a:t>
            </a:r>
            <a:endParaRPr lang="en-US" dirty="0"/>
          </a:p>
        </p:txBody>
      </p:sp>
      <p:pic>
        <p:nvPicPr>
          <p:cNvPr id="2" name="Picture 1"/>
          <p:cNvPicPr>
            <a:picLocks noChangeAspect="1"/>
          </p:cNvPicPr>
          <p:nvPr userDrawn="1"/>
        </p:nvPicPr>
        <p:blipFill>
          <a:blip r:embed="rId14"/>
          <a:stretch>
            <a:fillRect/>
          </a:stretch>
        </p:blipFill>
        <p:spPr>
          <a:xfrm>
            <a:off x="7324344" y="219456"/>
            <a:ext cx="1600200" cy="812800"/>
          </a:xfrm>
          <a:prstGeom prst="rect">
            <a:avLst/>
          </a:prstGeom>
        </p:spPr>
      </p:pic>
      <p:sp>
        <p:nvSpPr>
          <p:cNvPr id="10"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1" name="Straight Connector 10"/>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040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 id="2147483715" r:id="rId4"/>
    <p:sldLayoutId id="2147483716" r:id="rId5"/>
    <p:sldLayoutId id="2147483717"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600" b="1" kern="1200">
          <a:solidFill>
            <a:srgbClr val="CC7022"/>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5"/>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16"/>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17"/>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18"/>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5"/>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a:t>Business Sensitive</a:t>
            </a:r>
            <a:endParaRPr lang="en-US" dirty="0"/>
          </a:p>
        </p:txBody>
      </p:sp>
      <p:sp>
        <p:nvSpPr>
          <p:cNvPr id="17"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BC52D0DA-C7EA-43DB-A5AD-AD3514D6F434}" type="datetime1">
              <a:rPr lang="en-US" smtClean="0"/>
              <a:t>4/24/2017</a:t>
            </a:fld>
            <a:endParaRPr lang="en-US" dirty="0"/>
          </a:p>
        </p:txBody>
      </p:sp>
      <p:sp>
        <p:nvSpPr>
          <p:cNvPr id="18"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9" name="Straight Connector 18"/>
          <p:cNvCxnSpPr/>
          <p:nvPr userDrawn="1"/>
        </p:nvCxnSpPr>
        <p:spPr>
          <a:xfrm>
            <a:off x="8602255" y="6454975"/>
            <a:ext cx="0" cy="18288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22" name="Text Placeholder 2"/>
          <p:cNvSpPr>
            <a:spLocks noGrp="1"/>
          </p:cNvSpPr>
          <p:nvPr>
            <p:ph type="body" idx="1"/>
          </p:nvPr>
        </p:nvSpPr>
        <p:spPr>
          <a:xfrm>
            <a:off x="274320" y="1600200"/>
            <a:ext cx="8595360" cy="457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p:cNvPicPr>
            <a:picLocks noChangeAspect="1"/>
          </p:cNvPicPr>
          <p:nvPr userDrawn="1"/>
        </p:nvPicPr>
        <p:blipFill>
          <a:blip r:embed="rId14"/>
          <a:stretch>
            <a:fillRect/>
          </a:stretch>
        </p:blipFill>
        <p:spPr>
          <a:xfrm>
            <a:off x="7318623" y="219456"/>
            <a:ext cx="1600200" cy="812800"/>
          </a:xfrm>
          <a:prstGeom prst="rect">
            <a:avLst/>
          </a:prstGeom>
        </p:spPr>
      </p:pic>
    </p:spTree>
    <p:extLst>
      <p:ext uri="{BB962C8B-B14F-4D97-AF65-F5344CB8AC3E}">
        <p14:creationId xmlns:p14="http://schemas.microsoft.com/office/powerpoint/2010/main" val="10968156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40" r:id="rId3"/>
    <p:sldLayoutId id="2147483741" r:id="rId4"/>
    <p:sldLayoutId id="2147483742" r:id="rId5"/>
    <p:sldLayoutId id="2147483743"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6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5"/>
        </a:buBlip>
        <a:defRPr sz="2000" kern="1200">
          <a:solidFill>
            <a:srgbClr val="242424"/>
          </a:solidFill>
          <a:latin typeface="Arial"/>
          <a:ea typeface="+mn-ea"/>
          <a:cs typeface="Arial"/>
        </a:defRPr>
      </a:lvl1pPr>
      <a:lvl2pPr marL="742950" indent="-285750" algn="l" defTabSz="457200" rtl="0" eaLnBrk="1" latinLnBrk="0" hangingPunct="1">
        <a:spcBef>
          <a:spcPct val="20000"/>
        </a:spcBef>
        <a:buSzPct val="100000"/>
        <a:buFontTx/>
        <a:buBlip>
          <a:blip r:embed="rId16"/>
        </a:buBlip>
        <a:defRPr sz="1800" kern="1200">
          <a:solidFill>
            <a:srgbClr val="242424"/>
          </a:solidFill>
          <a:latin typeface="Arial"/>
          <a:ea typeface="+mn-ea"/>
          <a:cs typeface="Arial"/>
        </a:defRPr>
      </a:lvl2pPr>
      <a:lvl3pPr marL="1143000" indent="-228600" algn="l" defTabSz="457200" rtl="0" eaLnBrk="1" latinLnBrk="0" hangingPunct="1">
        <a:spcBef>
          <a:spcPct val="20000"/>
        </a:spcBef>
        <a:buSzPct val="100000"/>
        <a:buFontTx/>
        <a:buBlip>
          <a:blip r:embed="rId17"/>
        </a:buBlip>
        <a:defRPr sz="1600" kern="1200">
          <a:solidFill>
            <a:srgbClr val="242424"/>
          </a:solidFill>
          <a:latin typeface="Arial"/>
          <a:ea typeface="+mn-ea"/>
          <a:cs typeface="Arial"/>
        </a:defRPr>
      </a:lvl3pPr>
      <a:lvl4pPr marL="1600200" indent="-228600" algn="l" defTabSz="457200" rtl="0" eaLnBrk="1" latinLnBrk="0" hangingPunct="1">
        <a:spcBef>
          <a:spcPct val="20000"/>
        </a:spcBef>
        <a:buSzPct val="100000"/>
        <a:buFontTx/>
        <a:buBlip>
          <a:blip r:embed="rId18"/>
        </a:buBlip>
        <a:defRPr sz="1400" kern="1200">
          <a:solidFill>
            <a:srgbClr val="242424"/>
          </a:solidFill>
          <a:latin typeface="Arial"/>
          <a:ea typeface="+mn-ea"/>
          <a:cs typeface="Arial"/>
        </a:defRPr>
      </a:lvl4pPr>
      <a:lvl5pPr marL="2057400" indent="-228600" algn="l" defTabSz="457200" rtl="0" eaLnBrk="1" latinLnBrk="0" hangingPunct="1">
        <a:spcBef>
          <a:spcPct val="20000"/>
        </a:spcBef>
        <a:buSzPct val="100000"/>
        <a:buFontTx/>
        <a:buBlip>
          <a:blip r:embed="rId15"/>
        </a:buBlip>
        <a:defRPr sz="1400" kern="1200">
          <a:solidFill>
            <a:srgbClr val="24242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a:t>Business Sensitive</a:t>
            </a:r>
            <a:endParaRPr lang="en-US" dirty="0"/>
          </a:p>
        </p:txBody>
      </p:sp>
      <p:sp>
        <p:nvSpPr>
          <p:cNvPr id="15"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a:t>Click to edit Master title style</a:t>
            </a:r>
          </a:p>
        </p:txBody>
      </p:sp>
      <p:sp>
        <p:nvSpPr>
          <p:cNvPr id="16"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A411BBA-C811-4FF2-A7E6-C04AEE521816}" type="datetime1">
              <a:rPr lang="en-US" smtClean="0"/>
              <a:t>4/24/2017</a:t>
            </a:fld>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8" name="Straight Connector 17"/>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
          <p:cNvSpPr>
            <a:spLocks noGrp="1"/>
          </p:cNvSpPr>
          <p:nvPr>
            <p:ph type="body" idx="1"/>
          </p:nvPr>
        </p:nvSpPr>
        <p:spPr>
          <a:xfrm>
            <a:off x="274320" y="1600200"/>
            <a:ext cx="8595360" cy="457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a:blip r:embed="rId8"/>
          <a:stretch>
            <a:fillRect/>
          </a:stretch>
        </p:blipFill>
        <p:spPr>
          <a:xfrm>
            <a:off x="7324344" y="219456"/>
            <a:ext cx="1600200" cy="812800"/>
          </a:xfrm>
          <a:prstGeom prst="rect">
            <a:avLst/>
          </a:prstGeom>
        </p:spPr>
      </p:pic>
    </p:spTree>
    <p:extLst>
      <p:ext uri="{BB962C8B-B14F-4D97-AF65-F5344CB8AC3E}">
        <p14:creationId xmlns:p14="http://schemas.microsoft.com/office/powerpoint/2010/main" val="2614867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600" b="1" kern="1200">
          <a:solidFill>
            <a:srgbClr val="CC7022"/>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9"/>
        </a:buBlip>
        <a:defRPr sz="2000" kern="1200">
          <a:solidFill>
            <a:srgbClr val="242424"/>
          </a:solidFill>
          <a:latin typeface="Arial"/>
          <a:ea typeface="+mn-ea"/>
          <a:cs typeface="Arial"/>
        </a:defRPr>
      </a:lvl1pPr>
      <a:lvl2pPr marL="742950" indent="-285750" algn="l" defTabSz="457200" rtl="0" eaLnBrk="1" latinLnBrk="0" hangingPunct="1">
        <a:spcBef>
          <a:spcPct val="20000"/>
        </a:spcBef>
        <a:buSzPct val="100000"/>
        <a:buFontTx/>
        <a:buBlip>
          <a:blip r:embed="rId10"/>
        </a:buBlip>
        <a:defRPr sz="1800" kern="1200">
          <a:solidFill>
            <a:srgbClr val="242424"/>
          </a:solidFill>
          <a:latin typeface="Arial"/>
          <a:ea typeface="+mn-ea"/>
          <a:cs typeface="Arial"/>
        </a:defRPr>
      </a:lvl2pPr>
      <a:lvl3pPr marL="1143000" indent="-228600" algn="l" defTabSz="457200" rtl="0" eaLnBrk="1" latinLnBrk="0" hangingPunct="1">
        <a:spcBef>
          <a:spcPct val="20000"/>
        </a:spcBef>
        <a:buSzPct val="100000"/>
        <a:buFontTx/>
        <a:buBlip>
          <a:blip r:embed="rId11"/>
        </a:buBlip>
        <a:defRPr sz="1600" kern="1200">
          <a:solidFill>
            <a:srgbClr val="242424"/>
          </a:solidFill>
          <a:latin typeface="Arial"/>
          <a:ea typeface="+mn-ea"/>
          <a:cs typeface="Arial"/>
        </a:defRPr>
      </a:lvl3pPr>
      <a:lvl4pPr marL="1600200" indent="-228600" algn="l" defTabSz="457200" rtl="0" eaLnBrk="1" latinLnBrk="0" hangingPunct="1">
        <a:spcBef>
          <a:spcPct val="20000"/>
        </a:spcBef>
        <a:buSzPct val="100000"/>
        <a:buFontTx/>
        <a:buBlip>
          <a:blip r:embed="rId12"/>
        </a:buBlip>
        <a:defRPr sz="1400" kern="1200">
          <a:solidFill>
            <a:srgbClr val="242424"/>
          </a:solidFill>
          <a:latin typeface="Arial"/>
          <a:ea typeface="+mn-ea"/>
          <a:cs typeface="Arial"/>
        </a:defRPr>
      </a:lvl4pPr>
      <a:lvl5pPr marL="2057400" indent="-228600" algn="l" defTabSz="457200" rtl="0" eaLnBrk="1" latinLnBrk="0" hangingPunct="1">
        <a:spcBef>
          <a:spcPct val="20000"/>
        </a:spcBef>
        <a:buSzPct val="100000"/>
        <a:buFontTx/>
        <a:buBlip>
          <a:blip r:embed="rId9"/>
        </a:buBlip>
        <a:defRPr sz="1400" kern="1200">
          <a:solidFill>
            <a:srgbClr val="24242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356614"/>
            <a:ext cx="6629400" cy="492443"/>
          </a:xfrm>
          <a:prstGeom prst="rect">
            <a:avLst/>
          </a:prstGeom>
        </p:spPr>
        <p:txBody>
          <a:bodyPr vert="horz" lIns="0" tIns="0" rIns="0" bIns="0" rtlCol="0" anchor="t">
            <a:spAutoFit/>
          </a:bodyPr>
          <a:lstStyle/>
          <a:p>
            <a:r>
              <a:rPr lang="en-US" dirty="0"/>
              <a:t>Click to edit Master title style</a:t>
            </a:r>
          </a:p>
        </p:txBody>
      </p:sp>
      <p:sp>
        <p:nvSpPr>
          <p:cNvPr id="11"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7618D9BF-6AE6-5E41-A978-E5BD65476E9F}" type="datetime4">
              <a:rPr lang="en-US" smtClean="0"/>
              <a:pPr/>
              <a:t>April 24, 2017</a:t>
            </a:fld>
            <a:endParaRPr lang="en-US" dirty="0"/>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6" name="Picture 15"/>
          <p:cNvPicPr>
            <a:picLocks noChangeAspect="1"/>
          </p:cNvPicPr>
          <p:nvPr userDrawn="1"/>
        </p:nvPicPr>
        <p:blipFill>
          <a:blip r:embed="rId17"/>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130306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9"/>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1372590"/>
            <a:ext cx="9144000" cy="2590800"/>
          </a:xfrm>
        </p:spPr>
        <p:txBody>
          <a:bodyPr/>
          <a:lstStyle/>
          <a:p>
            <a:r>
              <a:rPr lang="en-US" dirty="0"/>
              <a:t>Work Planning &amp; Control</a:t>
            </a:r>
            <a:br>
              <a:rPr lang="en-US" dirty="0"/>
            </a:br>
            <a:r>
              <a:rPr lang="en-US" sz="2800" i="1" dirty="0"/>
              <a:t>Today and in the Future</a:t>
            </a:r>
            <a:br>
              <a:rPr lang="en-US" sz="2800" i="1" dirty="0"/>
            </a:br>
            <a:br>
              <a:rPr lang="en-US" sz="2800" i="1" dirty="0"/>
            </a:br>
            <a:r>
              <a:rPr lang="en-US" sz="2800" i="1" dirty="0"/>
              <a:t>(for experimental work in PNNL laboratories)</a:t>
            </a:r>
            <a:endParaRPr lang="en-US" dirty="0"/>
          </a:p>
        </p:txBody>
      </p:sp>
      <p:sp>
        <p:nvSpPr>
          <p:cNvPr id="33" name="Date Placeholder 32"/>
          <p:cNvSpPr>
            <a:spLocks noGrp="1"/>
          </p:cNvSpPr>
          <p:nvPr>
            <p:ph type="dt" sz="half" idx="4294967295"/>
          </p:nvPr>
        </p:nvSpPr>
        <p:spPr>
          <a:xfrm>
            <a:off x="6519553" y="6356352"/>
            <a:ext cx="1938647" cy="365125"/>
          </a:xfrm>
          <a:prstGeom prst="rect">
            <a:avLst/>
          </a:prstGeom>
        </p:spPr>
        <p:txBody>
          <a:bodyPr/>
          <a:lstStyle/>
          <a:p>
            <a:fld id="{E73F153D-80E4-B848-8B17-696470196FD9}" type="datetime4">
              <a:rPr lang="en-US" smtClean="0"/>
              <a:t>April 24, 2017</a:t>
            </a:fld>
            <a:endParaRPr lang="en-US" dirty="0"/>
          </a:p>
        </p:txBody>
      </p:sp>
      <p:sp>
        <p:nvSpPr>
          <p:cNvPr id="34" name="Slide Number Placeholder 33"/>
          <p:cNvSpPr>
            <a:spLocks noGrp="1"/>
          </p:cNvSpPr>
          <p:nvPr>
            <p:ph type="sldNum" sz="quarter" idx="12"/>
          </p:nvPr>
        </p:nvSpPr>
        <p:spPr/>
        <p:txBody>
          <a:bodyPr/>
          <a:lstStyle/>
          <a:p>
            <a:fld id="{03722D57-58D6-9447-A6D5-A97F6C35A8FB}" type="slidenum">
              <a:rPr lang="en-US" smtClean="0"/>
              <a:pPr/>
              <a:t>1</a:t>
            </a:fld>
            <a:endParaRPr lang="en-US"/>
          </a:p>
        </p:txBody>
      </p:sp>
    </p:spTree>
    <p:extLst>
      <p:ext uri="{BB962C8B-B14F-4D97-AF65-F5344CB8AC3E}">
        <p14:creationId xmlns:p14="http://schemas.microsoft.com/office/powerpoint/2010/main" val="261985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01168"/>
            <a:ext cx="6079828" cy="868680"/>
          </a:xfrm>
        </p:spPr>
        <p:txBody>
          <a:bodyPr/>
          <a:lstStyle/>
          <a:p>
            <a:r>
              <a:rPr lang="en-US" dirty="0"/>
              <a:t>R2A2 for Key WP&amp;C Roles</a:t>
            </a:r>
            <a:endParaRPr lang="en-US" sz="1600" i="1" dirty="0"/>
          </a:p>
        </p:txBody>
      </p:sp>
      <p:sp>
        <p:nvSpPr>
          <p:cNvPr id="5" name="Slide Number Placeholder 4"/>
          <p:cNvSpPr>
            <a:spLocks noGrp="1"/>
          </p:cNvSpPr>
          <p:nvPr>
            <p:ph type="sldNum" sz="quarter" idx="13"/>
          </p:nvPr>
        </p:nvSpPr>
        <p:spPr/>
        <p:txBody>
          <a:bodyPr/>
          <a:lstStyle/>
          <a:p>
            <a:fld id="{03722D57-58D6-9447-A6D5-A97F6C35A8FB}" type="slidenum">
              <a:rPr lang="en-US" smtClean="0"/>
              <a:pPr/>
              <a:t>2</a:t>
            </a:fld>
            <a:endParaRPr lang="en-US" dirty="0"/>
          </a:p>
        </p:txBody>
      </p:sp>
      <p:grpSp>
        <p:nvGrpSpPr>
          <p:cNvPr id="8" name="Group 7"/>
          <p:cNvGrpSpPr/>
          <p:nvPr/>
        </p:nvGrpSpPr>
        <p:grpSpPr>
          <a:xfrm>
            <a:off x="2378818" y="1339922"/>
            <a:ext cx="4146014" cy="3161081"/>
            <a:chOff x="2378818" y="1227950"/>
            <a:chExt cx="4146014" cy="3161081"/>
          </a:xfrm>
        </p:grpSpPr>
        <p:pic>
          <p:nvPicPr>
            <p:cNvPr id="6" name="Picture 5"/>
            <p:cNvPicPr>
              <a:picLocks noChangeAspect="1"/>
            </p:cNvPicPr>
            <p:nvPr/>
          </p:nvPicPr>
          <p:blipFill>
            <a:blip r:embed="rId3"/>
            <a:stretch>
              <a:fillRect/>
            </a:stretch>
          </p:blipFill>
          <p:spPr>
            <a:xfrm>
              <a:off x="2634327" y="1382232"/>
              <a:ext cx="3890505" cy="3006799"/>
            </a:xfrm>
            <a:prstGeom prst="rect">
              <a:avLst/>
            </a:prstGeom>
            <a:ln>
              <a:solidFill>
                <a:schemeClr val="tx1">
                  <a:lumMod val="75000"/>
                </a:schemeClr>
              </a:solidFill>
            </a:ln>
          </p:spPr>
        </p:pic>
        <p:sp>
          <p:nvSpPr>
            <p:cNvPr id="7" name="TextBox 6"/>
            <p:cNvSpPr txBox="1"/>
            <p:nvPr/>
          </p:nvSpPr>
          <p:spPr>
            <a:xfrm rot="19923712">
              <a:off x="2378818" y="1227950"/>
              <a:ext cx="641651" cy="369332"/>
            </a:xfrm>
            <a:prstGeom prst="rect">
              <a:avLst/>
            </a:prstGeom>
            <a:solidFill>
              <a:srgbClr val="FFFFFF">
                <a:alpha val="40000"/>
              </a:srgbClr>
            </a:solidFill>
            <a:effectLst/>
          </p:spPr>
          <p:txBody>
            <a:bodyPr wrap="none" rtlCol="0">
              <a:spAutoFit/>
            </a:bodyPr>
            <a:lstStyle/>
            <a:p>
              <a:r>
                <a:rPr lang="en-US" b="1" dirty="0">
                  <a:solidFill>
                    <a:srgbClr val="D77600"/>
                  </a:solidFill>
                  <a:effectLst>
                    <a:outerShdw blurRad="50800" dist="38100" dir="2700000" algn="tl" rotWithShape="0">
                      <a:prstClr val="black">
                        <a:alpha val="40000"/>
                      </a:prstClr>
                    </a:outerShdw>
                  </a:effectLst>
                </a:rPr>
                <a:t>TGM</a:t>
              </a:r>
            </a:p>
          </p:txBody>
        </p:sp>
      </p:grpSp>
      <p:grpSp>
        <p:nvGrpSpPr>
          <p:cNvPr id="13" name="Group 12"/>
          <p:cNvGrpSpPr/>
          <p:nvPr/>
        </p:nvGrpSpPr>
        <p:grpSpPr>
          <a:xfrm>
            <a:off x="37162" y="2711791"/>
            <a:ext cx="4103611" cy="3046081"/>
            <a:chOff x="61215" y="3310269"/>
            <a:chExt cx="4103611" cy="3046081"/>
          </a:xfrm>
        </p:grpSpPr>
        <p:pic>
          <p:nvPicPr>
            <p:cNvPr id="9" name="Picture 8"/>
            <p:cNvPicPr>
              <a:picLocks noChangeAspect="1"/>
            </p:cNvPicPr>
            <p:nvPr/>
          </p:nvPicPr>
          <p:blipFill>
            <a:blip r:embed="rId4"/>
            <a:stretch>
              <a:fillRect/>
            </a:stretch>
          </p:blipFill>
          <p:spPr>
            <a:xfrm>
              <a:off x="274320" y="3350791"/>
              <a:ext cx="3890506" cy="3005559"/>
            </a:xfrm>
            <a:prstGeom prst="rect">
              <a:avLst/>
            </a:prstGeom>
            <a:ln>
              <a:solidFill>
                <a:schemeClr val="tx1">
                  <a:lumMod val="75000"/>
                </a:schemeClr>
              </a:solidFill>
            </a:ln>
          </p:spPr>
        </p:pic>
        <p:sp>
          <p:nvSpPr>
            <p:cNvPr id="10" name="TextBox 9"/>
            <p:cNvSpPr txBox="1"/>
            <p:nvPr/>
          </p:nvSpPr>
          <p:spPr>
            <a:xfrm rot="19923712">
              <a:off x="61215" y="3310269"/>
              <a:ext cx="617477" cy="369332"/>
            </a:xfrm>
            <a:prstGeom prst="rect">
              <a:avLst/>
            </a:prstGeom>
            <a:solidFill>
              <a:srgbClr val="FFFFFF">
                <a:alpha val="40000"/>
              </a:srgbClr>
            </a:solidFill>
            <a:effectLst/>
          </p:spPr>
          <p:txBody>
            <a:bodyPr wrap="none" rtlCol="0">
              <a:spAutoFit/>
            </a:bodyPr>
            <a:lstStyle>
              <a:defPPr>
                <a:defRPr lang="en-US"/>
              </a:defPPr>
              <a:lvl1pPr>
                <a:defRPr b="1">
                  <a:solidFill>
                    <a:srgbClr val="D77600"/>
                  </a:solidFill>
                </a:defRPr>
              </a:lvl1pPr>
            </a:lstStyle>
            <a:p>
              <a:pPr algn="ctr"/>
              <a:r>
                <a:rPr lang="en-US" dirty="0">
                  <a:effectLst>
                    <a:outerShdw blurRad="50800" dist="38100" dir="2700000" algn="tl" rotWithShape="0">
                      <a:prstClr val="black">
                        <a:alpha val="40000"/>
                      </a:prstClr>
                    </a:outerShdw>
                  </a:effectLst>
                </a:rPr>
                <a:t>CSM</a:t>
              </a:r>
            </a:p>
          </p:txBody>
        </p:sp>
      </p:grpSp>
      <p:grpSp>
        <p:nvGrpSpPr>
          <p:cNvPr id="17" name="Group 16"/>
          <p:cNvGrpSpPr/>
          <p:nvPr/>
        </p:nvGrpSpPr>
        <p:grpSpPr>
          <a:xfrm>
            <a:off x="4247714" y="2050069"/>
            <a:ext cx="4554235" cy="3334667"/>
            <a:chOff x="4330603" y="3021683"/>
            <a:chExt cx="4554235" cy="3334667"/>
          </a:xfrm>
        </p:grpSpPr>
        <p:pic>
          <p:nvPicPr>
            <p:cNvPr id="15" name="Picture 14"/>
            <p:cNvPicPr>
              <a:picLocks noChangeAspect="1"/>
            </p:cNvPicPr>
            <p:nvPr/>
          </p:nvPicPr>
          <p:blipFill>
            <a:blip r:embed="rId5"/>
            <a:stretch>
              <a:fillRect/>
            </a:stretch>
          </p:blipFill>
          <p:spPr>
            <a:xfrm>
              <a:off x="4956117" y="3306639"/>
              <a:ext cx="3928721" cy="3049711"/>
            </a:xfrm>
            <a:prstGeom prst="rect">
              <a:avLst/>
            </a:prstGeom>
            <a:ln>
              <a:solidFill>
                <a:schemeClr val="tx1">
                  <a:lumMod val="75000"/>
                </a:schemeClr>
              </a:solidFill>
            </a:ln>
          </p:spPr>
        </p:pic>
        <p:sp>
          <p:nvSpPr>
            <p:cNvPr id="16" name="TextBox 15"/>
            <p:cNvSpPr txBox="1"/>
            <p:nvPr/>
          </p:nvSpPr>
          <p:spPr>
            <a:xfrm rot="19853917">
              <a:off x="4330603" y="3021683"/>
              <a:ext cx="1201419" cy="646331"/>
            </a:xfrm>
            <a:prstGeom prst="rect">
              <a:avLst/>
            </a:prstGeom>
            <a:solidFill>
              <a:srgbClr val="FFFFFF">
                <a:alpha val="40000"/>
              </a:srgbClr>
            </a:solidFill>
            <a:effectLst/>
          </p:spPr>
          <p:txBody>
            <a:bodyPr wrap="none" rtlCol="0">
              <a:spAutoFit/>
            </a:bodyPr>
            <a:lstStyle>
              <a:defPPr>
                <a:defRPr lang="en-US"/>
              </a:defPPr>
              <a:lvl1pPr algn="ctr">
                <a:defRPr b="1">
                  <a:solidFill>
                    <a:srgbClr val="D77600"/>
                  </a:solidFill>
                </a:defRPr>
              </a:lvl1pPr>
            </a:lstStyle>
            <a:p>
              <a:r>
                <a:rPr lang="en-US" dirty="0">
                  <a:effectLst>
                    <a:outerShdw blurRad="50800" dist="38100" dir="2700000" algn="tl" rotWithShape="0">
                      <a:prstClr val="black">
                        <a:alpha val="40000"/>
                      </a:prstClr>
                    </a:outerShdw>
                  </a:effectLst>
                </a:rPr>
                <a:t>Research</a:t>
              </a:r>
            </a:p>
            <a:p>
              <a:r>
                <a:rPr lang="en-US" dirty="0">
                  <a:effectLst>
                    <a:outerShdw blurRad="50800" dist="38100" dir="2700000" algn="tl" rotWithShape="0">
                      <a:prstClr val="black">
                        <a:alpha val="40000"/>
                      </a:prstClr>
                    </a:outerShdw>
                  </a:effectLst>
                </a:rPr>
                <a:t>Supervisor</a:t>
              </a:r>
            </a:p>
          </p:txBody>
        </p:sp>
      </p:grpSp>
      <p:grpSp>
        <p:nvGrpSpPr>
          <p:cNvPr id="14" name="Group 13"/>
          <p:cNvGrpSpPr/>
          <p:nvPr/>
        </p:nvGrpSpPr>
        <p:grpSpPr>
          <a:xfrm>
            <a:off x="2365629" y="3394238"/>
            <a:ext cx="4210008" cy="3223448"/>
            <a:chOff x="2291801" y="2672899"/>
            <a:chExt cx="4210008" cy="3223448"/>
          </a:xfrm>
        </p:grpSpPr>
        <p:pic>
          <p:nvPicPr>
            <p:cNvPr id="11" name="Picture 10"/>
            <p:cNvPicPr>
              <a:picLocks noChangeAspect="1"/>
            </p:cNvPicPr>
            <p:nvPr/>
          </p:nvPicPr>
          <p:blipFill rotWithShape="1">
            <a:blip r:embed="rId6"/>
            <a:srcRect l="475" r="592"/>
            <a:stretch/>
          </p:blipFill>
          <p:spPr>
            <a:xfrm>
              <a:off x="2652824" y="2881714"/>
              <a:ext cx="3848985" cy="3014633"/>
            </a:xfrm>
            <a:prstGeom prst="rect">
              <a:avLst/>
            </a:prstGeom>
            <a:ln>
              <a:solidFill>
                <a:schemeClr val="tx1">
                  <a:lumMod val="75000"/>
                </a:schemeClr>
              </a:solidFill>
            </a:ln>
          </p:spPr>
        </p:pic>
        <p:sp>
          <p:nvSpPr>
            <p:cNvPr id="12" name="TextBox 11"/>
            <p:cNvSpPr txBox="1"/>
            <p:nvPr/>
          </p:nvSpPr>
          <p:spPr>
            <a:xfrm rot="19923712">
              <a:off x="2291801" y="2672899"/>
              <a:ext cx="910827" cy="646331"/>
            </a:xfrm>
            <a:prstGeom prst="rect">
              <a:avLst/>
            </a:prstGeom>
            <a:solidFill>
              <a:srgbClr val="FFFFFF">
                <a:alpha val="40000"/>
              </a:srgbClr>
            </a:solidFill>
            <a:effectLst/>
          </p:spPr>
          <p:txBody>
            <a:bodyPr wrap="none" rtlCol="0">
              <a:spAutoFit/>
            </a:bodyPr>
            <a:lstStyle>
              <a:defPPr>
                <a:defRPr lang="en-US"/>
              </a:defPPr>
              <a:lvl1pPr>
                <a:defRPr b="1">
                  <a:solidFill>
                    <a:srgbClr val="D77600"/>
                  </a:solidFill>
                </a:defRPr>
              </a:lvl1pPr>
            </a:lstStyle>
            <a:p>
              <a:pPr algn="ctr"/>
              <a:r>
                <a:rPr lang="en-US" dirty="0">
                  <a:effectLst>
                    <a:outerShdw blurRad="50800" dist="38100" dir="2700000" algn="tl" rotWithShape="0">
                      <a:prstClr val="black">
                        <a:alpha val="40000"/>
                      </a:prstClr>
                    </a:outerShdw>
                  </a:effectLst>
                </a:rPr>
                <a:t>Activity</a:t>
              </a:r>
            </a:p>
            <a:p>
              <a:pPr algn="ctr"/>
              <a:r>
                <a:rPr lang="en-US" dirty="0">
                  <a:effectLst>
                    <a:outerShdw blurRad="50800" dist="38100" dir="2700000" algn="tl" rotWithShape="0">
                      <a:prstClr val="black">
                        <a:alpha val="40000"/>
                      </a:prstClr>
                    </a:outerShdw>
                  </a:effectLst>
                </a:rPr>
                <a:t>Lead</a:t>
              </a:r>
            </a:p>
          </p:txBody>
        </p:sp>
      </p:grpSp>
      <p:sp>
        <p:nvSpPr>
          <p:cNvPr id="4" name="Rounded Rectangle 3"/>
          <p:cNvSpPr/>
          <p:nvPr/>
        </p:nvSpPr>
        <p:spPr>
          <a:xfrm>
            <a:off x="52134" y="3127849"/>
            <a:ext cx="1979257" cy="1467875"/>
          </a:xfrm>
          <a:prstGeom prst="roundRect">
            <a:avLst/>
          </a:prstGeom>
          <a:gradFill>
            <a:gsLst>
              <a:gs pos="0">
                <a:srgbClr val="D77600"/>
              </a:gs>
              <a:gs pos="100000">
                <a:srgbClr val="FFAC47"/>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oversee activities and operations and steward the assigned workspace </a:t>
            </a:r>
          </a:p>
        </p:txBody>
      </p:sp>
      <p:sp>
        <p:nvSpPr>
          <p:cNvPr id="18" name="Rounded Rectangle 17"/>
          <p:cNvSpPr/>
          <p:nvPr/>
        </p:nvSpPr>
        <p:spPr>
          <a:xfrm>
            <a:off x="5463963" y="1864409"/>
            <a:ext cx="2819442" cy="1467875"/>
          </a:xfrm>
          <a:prstGeom prst="roundRect">
            <a:avLst/>
          </a:prstGeom>
          <a:gradFill>
            <a:gsLst>
              <a:gs pos="0">
                <a:srgbClr val="D77600"/>
              </a:gs>
              <a:gs pos="100000">
                <a:srgbClr val="FFAC47"/>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provide direct supervision and oversight of workers who do not have a demonstrated level of skill and expertise </a:t>
            </a:r>
          </a:p>
        </p:txBody>
      </p:sp>
      <p:sp>
        <p:nvSpPr>
          <p:cNvPr id="19" name="Rounded Rectangle 18"/>
          <p:cNvSpPr/>
          <p:nvPr/>
        </p:nvSpPr>
        <p:spPr>
          <a:xfrm>
            <a:off x="3223397" y="3620334"/>
            <a:ext cx="2080542" cy="1251231"/>
          </a:xfrm>
          <a:prstGeom prst="roundRect">
            <a:avLst/>
          </a:prstGeom>
          <a:gradFill>
            <a:gsLst>
              <a:gs pos="0">
                <a:srgbClr val="D77600"/>
              </a:gs>
              <a:gs pos="100000">
                <a:srgbClr val="FFAC47"/>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plan, direct, verify qualifications, and oversee a particular Activity</a:t>
            </a:r>
          </a:p>
        </p:txBody>
      </p:sp>
      <p:sp>
        <p:nvSpPr>
          <p:cNvPr id="20" name="Rounded Rectangle 19"/>
          <p:cNvSpPr/>
          <p:nvPr/>
        </p:nvSpPr>
        <p:spPr>
          <a:xfrm>
            <a:off x="431465" y="1064802"/>
            <a:ext cx="1979257" cy="1251231"/>
          </a:xfrm>
          <a:prstGeom prst="roundRect">
            <a:avLst/>
          </a:prstGeom>
          <a:gradFill>
            <a:gsLst>
              <a:gs pos="0">
                <a:srgbClr val="D77600"/>
              </a:gs>
              <a:gs pos="100000">
                <a:srgbClr val="FFAC47"/>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Safe, secure and compliant</a:t>
            </a:r>
          </a:p>
          <a:p>
            <a:pPr algn="ctr"/>
            <a:r>
              <a:rPr lang="en-US" dirty="0"/>
              <a:t>workplaces and work activities</a:t>
            </a:r>
          </a:p>
        </p:txBody>
      </p:sp>
    </p:spTree>
    <p:extLst>
      <p:ext uri="{BB962C8B-B14F-4D97-AF65-F5344CB8AC3E}">
        <p14:creationId xmlns:p14="http://schemas.microsoft.com/office/powerpoint/2010/main" val="228609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424706" y="1887424"/>
            <a:ext cx="1702949" cy="1594173"/>
            <a:chOff x="7424706" y="1887424"/>
            <a:chExt cx="1702949" cy="159417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330" y="2487263"/>
              <a:ext cx="994334" cy="994334"/>
            </a:xfrm>
            <a:prstGeom prst="rect">
              <a:avLst/>
            </a:prstGeom>
          </p:spPr>
        </p:pic>
        <p:sp>
          <p:nvSpPr>
            <p:cNvPr id="7" name="TextBox 6"/>
            <p:cNvSpPr txBox="1"/>
            <p:nvPr/>
          </p:nvSpPr>
          <p:spPr>
            <a:xfrm>
              <a:off x="7424706" y="1887424"/>
              <a:ext cx="1702949" cy="830997"/>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2400" dirty="0">
                  <a:ln w="3175">
                    <a:solidFill>
                      <a:schemeClr val="bg1">
                        <a:lumMod val="50000"/>
                      </a:schemeClr>
                    </a:solidFill>
                  </a:ln>
                  <a:solidFill>
                    <a:srgbClr val="00B050"/>
                  </a:solidFill>
                  <a:latin typeface="Brush Script Std" panose="03060802040607070404" pitchFamily="66" charset="0"/>
                </a:rPr>
                <a:t>Excellent WP&amp;C</a:t>
              </a:r>
              <a:r>
                <a:rPr lang="en-US" sz="2400" baseline="-25000" dirty="0">
                  <a:ln w="3175">
                    <a:solidFill>
                      <a:schemeClr val="bg1">
                        <a:lumMod val="50000"/>
                      </a:schemeClr>
                    </a:solidFill>
                  </a:ln>
                  <a:solidFill>
                    <a:srgbClr val="00B050"/>
                  </a:solidFill>
                </a:rPr>
                <a:t>(ISMS)</a:t>
              </a:r>
              <a:endParaRPr lang="en-US" sz="2400" dirty="0">
                <a:ln w="3175">
                  <a:solidFill>
                    <a:schemeClr val="bg1">
                      <a:lumMod val="50000"/>
                    </a:schemeClr>
                  </a:solidFill>
                </a:ln>
                <a:solidFill>
                  <a:srgbClr val="00B050"/>
                </a:solidFill>
              </a:endParaRPr>
            </a:p>
          </p:txBody>
        </p:sp>
      </p:grpSp>
      <p:cxnSp>
        <p:nvCxnSpPr>
          <p:cNvPr id="24" name="Straight Connector 23"/>
          <p:cNvCxnSpPr>
            <a:stCxn id="12" idx="5"/>
          </p:cNvCxnSpPr>
          <p:nvPr/>
        </p:nvCxnSpPr>
        <p:spPr>
          <a:xfrm>
            <a:off x="1361489" y="2906190"/>
            <a:ext cx="311150" cy="314988"/>
          </a:xfrm>
          <a:prstGeom prst="line">
            <a:avLst/>
          </a:prstGeom>
          <a:ln>
            <a:solidFill>
              <a:srgbClr val="616265"/>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5" idx="7"/>
          </p:cNvCxnSpPr>
          <p:nvPr/>
        </p:nvCxnSpPr>
        <p:spPr>
          <a:xfrm flipH="1">
            <a:off x="1452593" y="3789299"/>
            <a:ext cx="255672" cy="450887"/>
          </a:xfrm>
          <a:prstGeom prst="line">
            <a:avLst/>
          </a:prstGeom>
          <a:ln>
            <a:solidFill>
              <a:srgbClr val="616265"/>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13" idx="1"/>
          </p:cNvCxnSpPr>
          <p:nvPr/>
        </p:nvCxnSpPr>
        <p:spPr>
          <a:xfrm>
            <a:off x="2855422" y="3789299"/>
            <a:ext cx="354540" cy="266260"/>
          </a:xfrm>
          <a:prstGeom prst="line">
            <a:avLst/>
          </a:prstGeom>
          <a:ln>
            <a:solidFill>
              <a:srgbClr val="616265"/>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9" idx="4"/>
            <a:endCxn id="6" idx="0"/>
          </p:cNvCxnSpPr>
          <p:nvPr/>
        </p:nvCxnSpPr>
        <p:spPr>
          <a:xfrm flipH="1">
            <a:off x="2282560" y="2599053"/>
            <a:ext cx="266700" cy="593346"/>
          </a:xfrm>
          <a:prstGeom prst="line">
            <a:avLst/>
          </a:prstGeom>
          <a:ln>
            <a:solidFill>
              <a:srgbClr val="616265"/>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0" idx="3"/>
            <a:endCxn id="6" idx="0"/>
          </p:cNvCxnSpPr>
          <p:nvPr/>
        </p:nvCxnSpPr>
        <p:spPr>
          <a:xfrm flipH="1">
            <a:off x="2282560" y="2918511"/>
            <a:ext cx="911692" cy="273888"/>
          </a:xfrm>
          <a:prstGeom prst="line">
            <a:avLst/>
          </a:prstGeom>
          <a:ln>
            <a:solidFill>
              <a:srgbClr val="616265"/>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1" idx="6"/>
            <a:endCxn id="19" idx="1"/>
          </p:cNvCxnSpPr>
          <p:nvPr/>
        </p:nvCxnSpPr>
        <p:spPr>
          <a:xfrm>
            <a:off x="1885950" y="2111549"/>
            <a:ext cx="393902" cy="118940"/>
          </a:xfrm>
          <a:prstGeom prst="line">
            <a:avLst/>
          </a:prstGeom>
          <a:ln>
            <a:solidFill>
              <a:srgbClr val="616265"/>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1" idx="3"/>
            <a:endCxn id="12" idx="0"/>
          </p:cNvCxnSpPr>
          <p:nvPr/>
        </p:nvCxnSpPr>
        <p:spPr>
          <a:xfrm flipH="1">
            <a:off x="921456" y="2264213"/>
            <a:ext cx="314086" cy="273413"/>
          </a:xfrm>
          <a:prstGeom prst="line">
            <a:avLst/>
          </a:prstGeom>
          <a:ln>
            <a:solidFill>
              <a:srgbClr val="616265"/>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Work Planning &amp; Control Systems</a:t>
            </a:r>
            <a:br>
              <a:rPr lang="en-US" dirty="0"/>
            </a:br>
            <a:r>
              <a:rPr lang="en-US" dirty="0"/>
              <a:t>Today and Tomorrow</a:t>
            </a:r>
          </a:p>
        </p:txBody>
      </p:sp>
      <p:sp>
        <p:nvSpPr>
          <p:cNvPr id="5" name="Slide Number Placeholder 4"/>
          <p:cNvSpPr>
            <a:spLocks noGrp="1"/>
          </p:cNvSpPr>
          <p:nvPr>
            <p:ph type="sldNum" sz="quarter" idx="13"/>
          </p:nvPr>
        </p:nvSpPr>
        <p:spPr/>
        <p:txBody>
          <a:bodyPr/>
          <a:lstStyle/>
          <a:p>
            <a:fld id="{03722D57-58D6-9447-A6D5-A97F6C35A8FB}" type="slidenum">
              <a:rPr lang="en-US" smtClean="0"/>
              <a:pPr/>
              <a:t>3</a:t>
            </a:fld>
            <a:endParaRPr lang="en-US" dirty="0"/>
          </a:p>
        </p:txBody>
      </p:sp>
      <p:sp>
        <p:nvSpPr>
          <p:cNvPr id="10" name="TextBox 9"/>
          <p:cNvSpPr txBox="1"/>
          <p:nvPr/>
        </p:nvSpPr>
        <p:spPr>
          <a:xfrm>
            <a:off x="1581150" y="1300634"/>
            <a:ext cx="2069669" cy="461665"/>
          </a:xfrm>
          <a:prstGeom prst="rect">
            <a:avLst/>
          </a:prstGeom>
          <a:noFill/>
        </p:spPr>
        <p:txBody>
          <a:bodyPr wrap="none" rtlCol="0">
            <a:spAutoFit/>
          </a:bodyPr>
          <a:lstStyle/>
          <a:p>
            <a:r>
              <a:rPr lang="en-US" sz="2400" b="1" dirty="0">
                <a:solidFill>
                  <a:srgbClr val="000000"/>
                </a:solidFill>
              </a:rPr>
              <a:t>Today </a:t>
            </a:r>
            <a:r>
              <a:rPr lang="en-US" sz="2400" b="1" baseline="-25000" dirty="0">
                <a:solidFill>
                  <a:srgbClr val="000000"/>
                </a:solidFill>
              </a:rPr>
              <a:t>Space-based</a:t>
            </a:r>
            <a:endParaRPr lang="en-US" sz="2400" b="1" dirty="0">
              <a:solidFill>
                <a:srgbClr val="000000"/>
              </a:solidFill>
            </a:endParaRPr>
          </a:p>
        </p:txBody>
      </p:sp>
      <p:sp>
        <p:nvSpPr>
          <p:cNvPr id="11" name="TextBox 10"/>
          <p:cNvSpPr txBox="1"/>
          <p:nvPr/>
        </p:nvSpPr>
        <p:spPr>
          <a:xfrm>
            <a:off x="5365470" y="1300634"/>
            <a:ext cx="2721964" cy="461665"/>
          </a:xfrm>
          <a:prstGeom prst="rect">
            <a:avLst/>
          </a:prstGeom>
          <a:noFill/>
        </p:spPr>
        <p:txBody>
          <a:bodyPr wrap="none" rtlCol="0">
            <a:spAutoFit/>
          </a:bodyPr>
          <a:lstStyle/>
          <a:p>
            <a:r>
              <a:rPr lang="en-US" sz="2400" b="1" dirty="0">
                <a:solidFill>
                  <a:srgbClr val="000000"/>
                </a:solidFill>
              </a:rPr>
              <a:t>Future </a:t>
            </a:r>
            <a:r>
              <a:rPr lang="en-US" sz="2400" b="1" baseline="-25000" dirty="0">
                <a:solidFill>
                  <a:srgbClr val="000000"/>
                </a:solidFill>
              </a:rPr>
              <a:t>Space AND Activity</a:t>
            </a:r>
          </a:p>
        </p:txBody>
      </p:sp>
      <p:sp>
        <p:nvSpPr>
          <p:cNvPr id="12" name="Oval 11"/>
          <p:cNvSpPr/>
          <p:nvPr/>
        </p:nvSpPr>
        <p:spPr>
          <a:xfrm>
            <a:off x="299156" y="2537626"/>
            <a:ext cx="1244600" cy="431800"/>
          </a:xfrm>
          <a:prstGeom prst="ellipse">
            <a:avLst/>
          </a:prstGeom>
          <a:solidFill>
            <a:srgbClr val="CECED0"/>
          </a:solidFill>
          <a:ln>
            <a:solidFill>
              <a:srgbClr val="61626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Hazards</a:t>
            </a:r>
          </a:p>
        </p:txBody>
      </p:sp>
      <p:sp>
        <p:nvSpPr>
          <p:cNvPr id="13" name="Oval 12"/>
          <p:cNvSpPr/>
          <p:nvPr/>
        </p:nvSpPr>
        <p:spPr>
          <a:xfrm>
            <a:off x="3001153" y="3992323"/>
            <a:ext cx="1425840" cy="431800"/>
          </a:xfrm>
          <a:prstGeom prst="ellipse">
            <a:avLst/>
          </a:prstGeom>
          <a:solidFill>
            <a:srgbClr val="CECED0"/>
          </a:solidFill>
          <a:ln>
            <a:solidFill>
              <a:srgbClr val="61626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IOPS User</a:t>
            </a:r>
          </a:p>
        </p:txBody>
      </p:sp>
      <p:sp>
        <p:nvSpPr>
          <p:cNvPr id="14" name="TextBox 13"/>
          <p:cNvSpPr txBox="1"/>
          <p:nvPr/>
        </p:nvSpPr>
        <p:spPr>
          <a:xfrm>
            <a:off x="2884190" y="4385457"/>
            <a:ext cx="1722844" cy="800219"/>
          </a:xfrm>
          <a:prstGeom prst="rect">
            <a:avLst/>
          </a:prstGeom>
          <a:noFill/>
        </p:spPr>
        <p:txBody>
          <a:bodyPr wrap="none" rtlCol="0">
            <a:spAutoFit/>
          </a:bodyPr>
          <a:lstStyle/>
          <a:p>
            <a:r>
              <a:rPr lang="en-US" dirty="0"/>
              <a:t>Access</a:t>
            </a:r>
          </a:p>
          <a:p>
            <a:pPr marL="177800" indent="-177800">
              <a:buFont typeface="Arial" panose="020B0604020202020204" pitchFamily="34" charset="0"/>
              <a:buChar char="•"/>
            </a:pPr>
            <a:r>
              <a:rPr lang="en-US" sz="1400" dirty="0"/>
              <a:t>“passive”</a:t>
            </a:r>
          </a:p>
          <a:p>
            <a:pPr marL="177800" indent="-177800">
              <a:buFont typeface="Arial" panose="020B0604020202020204" pitchFamily="34" charset="0"/>
              <a:buChar char="•"/>
            </a:pPr>
            <a:r>
              <a:rPr lang="en-US" sz="1400" dirty="0"/>
              <a:t>Active w/hazard(s)</a:t>
            </a:r>
          </a:p>
        </p:txBody>
      </p:sp>
      <p:sp>
        <p:nvSpPr>
          <p:cNvPr id="15" name="Oval 14"/>
          <p:cNvSpPr/>
          <p:nvPr/>
        </p:nvSpPr>
        <p:spPr>
          <a:xfrm>
            <a:off x="390260" y="4176950"/>
            <a:ext cx="1244600" cy="431800"/>
          </a:xfrm>
          <a:prstGeom prst="ellipse">
            <a:avLst/>
          </a:prstGeom>
          <a:solidFill>
            <a:srgbClr val="CECED0"/>
          </a:solidFill>
          <a:ln>
            <a:solidFill>
              <a:srgbClr val="61626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Permits</a:t>
            </a:r>
          </a:p>
        </p:txBody>
      </p:sp>
      <p:sp>
        <p:nvSpPr>
          <p:cNvPr id="16" name="TextBox 15"/>
          <p:cNvSpPr txBox="1"/>
          <p:nvPr/>
        </p:nvSpPr>
        <p:spPr>
          <a:xfrm>
            <a:off x="390260" y="4579500"/>
            <a:ext cx="1605952" cy="1015663"/>
          </a:xfrm>
          <a:prstGeom prst="rect">
            <a:avLst/>
          </a:prstGeom>
          <a:noFill/>
        </p:spPr>
        <p:txBody>
          <a:bodyPr wrap="none" rtlCol="0">
            <a:spAutoFit/>
          </a:bodyPr>
          <a:lstStyle/>
          <a:p>
            <a:r>
              <a:rPr lang="en-US" dirty="0"/>
              <a:t>Hazard-specific</a:t>
            </a:r>
          </a:p>
          <a:p>
            <a:pPr marL="177800" indent="-177800">
              <a:buFont typeface="Arial" panose="020B0604020202020204" pitchFamily="34" charset="0"/>
              <a:buChar char="•"/>
            </a:pPr>
            <a:r>
              <a:rPr lang="en-US" sz="1400" dirty="0"/>
              <a:t>Hazards</a:t>
            </a:r>
          </a:p>
          <a:p>
            <a:pPr marL="177800" indent="-177800">
              <a:buFont typeface="Arial" panose="020B0604020202020204" pitchFamily="34" charset="0"/>
              <a:buChar char="•"/>
            </a:pPr>
            <a:r>
              <a:rPr lang="en-US" sz="1400" dirty="0"/>
              <a:t>Controls</a:t>
            </a:r>
          </a:p>
          <a:p>
            <a:pPr marL="177800" indent="-177800">
              <a:buFont typeface="Arial" panose="020B0604020202020204" pitchFamily="34" charset="0"/>
              <a:buChar char="•"/>
            </a:pPr>
            <a:r>
              <a:rPr lang="en-US" sz="1400" dirty="0"/>
              <a:t>Assigned to user</a:t>
            </a:r>
          </a:p>
        </p:txBody>
      </p:sp>
      <p:sp>
        <p:nvSpPr>
          <p:cNvPr id="18" name="Line Callout 1 (Accent Bar) 17"/>
          <p:cNvSpPr/>
          <p:nvPr/>
        </p:nvSpPr>
        <p:spPr>
          <a:xfrm>
            <a:off x="589347" y="5767041"/>
            <a:ext cx="1604017" cy="548594"/>
          </a:xfrm>
          <a:prstGeom prst="accentCallout1">
            <a:avLst>
              <a:gd name="adj1" fmla="val 19963"/>
              <a:gd name="adj2" fmla="val 2542"/>
              <a:gd name="adj3" fmla="val -41658"/>
              <a:gd name="adj4" fmla="val -9138"/>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864" indent="-58738">
              <a:buFont typeface="Arial" panose="020B0604020202020204" pitchFamily="34" charset="0"/>
              <a:buChar char="•"/>
            </a:pPr>
            <a:r>
              <a:rPr lang="en-US" sz="900" dirty="0">
                <a:solidFill>
                  <a:srgbClr val="FF0000"/>
                </a:solidFill>
              </a:rPr>
              <a:t>Not always clear what is being done (the activity)</a:t>
            </a:r>
          </a:p>
          <a:p>
            <a:pPr marL="54864" indent="-58738">
              <a:buFont typeface="Arial" panose="020B0604020202020204" pitchFamily="34" charset="0"/>
              <a:buChar char="•"/>
            </a:pPr>
            <a:r>
              <a:rPr lang="en-US" sz="900" dirty="0">
                <a:solidFill>
                  <a:srgbClr val="FF0000"/>
                </a:solidFill>
              </a:rPr>
              <a:t>Multiple permits may be needed for a given activity</a:t>
            </a:r>
          </a:p>
        </p:txBody>
      </p:sp>
      <p:sp>
        <p:nvSpPr>
          <p:cNvPr id="19" name="Oval 18"/>
          <p:cNvSpPr/>
          <p:nvPr/>
        </p:nvSpPr>
        <p:spPr>
          <a:xfrm>
            <a:off x="2168260" y="2167253"/>
            <a:ext cx="762000" cy="431800"/>
          </a:xfrm>
          <a:prstGeom prst="ellipse">
            <a:avLst/>
          </a:prstGeom>
          <a:solidFill>
            <a:srgbClr val="CECED0"/>
          </a:solidFill>
          <a:ln>
            <a:solidFill>
              <a:srgbClr val="61626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ROE</a:t>
            </a:r>
          </a:p>
        </p:txBody>
      </p:sp>
      <p:sp>
        <p:nvSpPr>
          <p:cNvPr id="20" name="Oval 19"/>
          <p:cNvSpPr/>
          <p:nvPr/>
        </p:nvSpPr>
        <p:spPr>
          <a:xfrm>
            <a:off x="3082660" y="2549947"/>
            <a:ext cx="762000" cy="431800"/>
          </a:xfrm>
          <a:prstGeom prst="ellipse">
            <a:avLst/>
          </a:prstGeom>
          <a:solidFill>
            <a:srgbClr val="CECED0"/>
          </a:solidFill>
          <a:ln>
            <a:solidFill>
              <a:srgbClr val="61626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ARA</a:t>
            </a:r>
          </a:p>
        </p:txBody>
      </p:sp>
      <p:sp>
        <p:nvSpPr>
          <p:cNvPr id="21" name="Oval 20"/>
          <p:cNvSpPr/>
          <p:nvPr/>
        </p:nvSpPr>
        <p:spPr>
          <a:xfrm>
            <a:off x="1123950" y="1895649"/>
            <a:ext cx="762000" cy="431800"/>
          </a:xfrm>
          <a:prstGeom prst="ellipse">
            <a:avLst/>
          </a:prstGeom>
          <a:solidFill>
            <a:srgbClr val="CECED0"/>
          </a:solidFill>
          <a:ln>
            <a:solidFill>
              <a:srgbClr val="61626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HAS</a:t>
            </a:r>
          </a:p>
        </p:txBody>
      </p:sp>
      <p:sp>
        <p:nvSpPr>
          <p:cNvPr id="22" name="Line Callout 1 (Accent Bar) 21"/>
          <p:cNvSpPr/>
          <p:nvPr/>
        </p:nvSpPr>
        <p:spPr>
          <a:xfrm>
            <a:off x="3465177" y="3216425"/>
            <a:ext cx="1452834" cy="567498"/>
          </a:xfrm>
          <a:prstGeom prst="accentCallout1">
            <a:avLst>
              <a:gd name="adj1" fmla="val 19963"/>
              <a:gd name="adj2" fmla="val 2542"/>
              <a:gd name="adj3" fmla="val -29193"/>
              <a:gd name="adj4" fmla="val -6763"/>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864" indent="-58738">
              <a:buFont typeface="Arial" panose="020B0604020202020204" pitchFamily="34" charset="0"/>
              <a:buChar char="•"/>
            </a:pPr>
            <a:r>
              <a:rPr lang="en-US" sz="900" dirty="0">
                <a:solidFill>
                  <a:srgbClr val="FF0000"/>
                </a:solidFill>
              </a:rPr>
              <a:t>Infrequently used</a:t>
            </a:r>
          </a:p>
          <a:p>
            <a:pPr marL="54864" indent="-58738">
              <a:buFont typeface="Arial" panose="020B0604020202020204" pitchFamily="34" charset="0"/>
              <a:buChar char="•"/>
            </a:pPr>
            <a:r>
              <a:rPr lang="en-US" sz="900" dirty="0">
                <a:solidFill>
                  <a:srgbClr val="FF0000"/>
                </a:solidFill>
              </a:rPr>
              <a:t>May reference permit, but reference to controls is not required</a:t>
            </a:r>
          </a:p>
        </p:txBody>
      </p:sp>
      <p:grpSp>
        <p:nvGrpSpPr>
          <p:cNvPr id="9" name="Group 8"/>
          <p:cNvGrpSpPr/>
          <p:nvPr/>
        </p:nvGrpSpPr>
        <p:grpSpPr>
          <a:xfrm>
            <a:off x="1634860" y="3192399"/>
            <a:ext cx="1295400" cy="596900"/>
            <a:chOff x="3289300" y="2400300"/>
            <a:chExt cx="1295400" cy="596900"/>
          </a:xfrm>
          <a:solidFill>
            <a:srgbClr val="CECED0"/>
          </a:solidFill>
        </p:grpSpPr>
        <p:sp>
          <p:nvSpPr>
            <p:cNvPr id="6" name="Rounded Rectangle 5"/>
            <p:cNvSpPr/>
            <p:nvPr/>
          </p:nvSpPr>
          <p:spPr>
            <a:xfrm>
              <a:off x="3289300" y="2400300"/>
              <a:ext cx="1295400" cy="596900"/>
            </a:xfrm>
            <a:prstGeom prst="roundRect">
              <a:avLst/>
            </a:prstGeom>
            <a:grpFill/>
            <a:ln>
              <a:solidFill>
                <a:srgbClr val="61626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Workspace</a:t>
              </a:r>
            </a:p>
            <a:p>
              <a:pPr algn="ctr"/>
              <a:r>
                <a:rPr lang="en-US" dirty="0">
                  <a:solidFill>
                    <a:srgbClr val="000000"/>
                  </a:solidFill>
                </a:rPr>
                <a:t>CSM</a:t>
              </a:r>
            </a:p>
          </p:txBody>
        </p:sp>
        <p:cxnSp>
          <p:nvCxnSpPr>
            <p:cNvPr id="8" name="Straight Connector 7"/>
            <p:cNvCxnSpPr/>
            <p:nvPr/>
          </p:nvCxnSpPr>
          <p:spPr>
            <a:xfrm>
              <a:off x="3429000" y="2705100"/>
              <a:ext cx="1016000" cy="0"/>
            </a:xfrm>
            <a:prstGeom prst="line">
              <a:avLst/>
            </a:prstGeom>
            <a:grpFill/>
            <a:ln>
              <a:solidFill>
                <a:srgbClr val="616265"/>
              </a:solidFill>
            </a:ln>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stCxn id="12" idx="4"/>
            <a:endCxn id="15" idx="0"/>
          </p:cNvCxnSpPr>
          <p:nvPr/>
        </p:nvCxnSpPr>
        <p:spPr>
          <a:xfrm>
            <a:off x="921456" y="2969426"/>
            <a:ext cx="91104" cy="1207524"/>
          </a:xfrm>
          <a:prstGeom prst="line">
            <a:avLst/>
          </a:prstGeom>
          <a:ln>
            <a:solidFill>
              <a:srgbClr val="616265"/>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045970" y="4297742"/>
            <a:ext cx="1430071" cy="954107"/>
          </a:xfrm>
          <a:prstGeom prst="rect">
            <a:avLst/>
          </a:prstGeom>
          <a:noFill/>
        </p:spPr>
        <p:txBody>
          <a:bodyPr wrap="none" rtlCol="0">
            <a:spAutoFit/>
          </a:bodyPr>
          <a:lstStyle/>
          <a:p>
            <a:pPr marL="177800" indent="-177800">
              <a:buFont typeface="Arial" panose="020B0604020202020204" pitchFamily="34" charset="0"/>
              <a:buChar char="•"/>
            </a:pPr>
            <a:r>
              <a:rPr lang="en-US" sz="1400" dirty="0"/>
              <a:t>Hazards </a:t>
            </a:r>
            <a:br>
              <a:rPr lang="en-US" sz="1400" dirty="0"/>
            </a:br>
            <a:r>
              <a:rPr lang="en-US" sz="1400" dirty="0"/>
              <a:t>(in workspace)</a:t>
            </a:r>
          </a:p>
          <a:p>
            <a:pPr marL="177800" indent="-177800">
              <a:buFont typeface="Arial" panose="020B0604020202020204" pitchFamily="34" charset="0"/>
              <a:buChar char="•"/>
            </a:pPr>
            <a:r>
              <a:rPr lang="en-US" sz="1400" dirty="0"/>
              <a:t>User Access</a:t>
            </a:r>
          </a:p>
          <a:p>
            <a:pPr marL="177800" indent="-177800">
              <a:buFont typeface="Arial" panose="020B0604020202020204" pitchFamily="34" charset="0"/>
              <a:buChar char="•"/>
            </a:pPr>
            <a:r>
              <a:rPr lang="en-US" sz="1400" dirty="0"/>
              <a:t>Activities</a:t>
            </a:r>
          </a:p>
        </p:txBody>
      </p:sp>
      <p:sp>
        <p:nvSpPr>
          <p:cNvPr id="59" name="TextBox 58"/>
          <p:cNvSpPr txBox="1"/>
          <p:nvPr/>
        </p:nvSpPr>
        <p:spPr>
          <a:xfrm>
            <a:off x="7047940" y="4297742"/>
            <a:ext cx="1995476" cy="1384995"/>
          </a:xfrm>
          <a:prstGeom prst="rect">
            <a:avLst/>
          </a:prstGeom>
          <a:noFill/>
        </p:spPr>
        <p:txBody>
          <a:bodyPr wrap="square" rtlCol="0">
            <a:spAutoFit/>
          </a:bodyPr>
          <a:lstStyle/>
          <a:p>
            <a:pPr marL="177800" indent="-177800">
              <a:buFont typeface="Arial" panose="020B0604020202020204" pitchFamily="34" charset="0"/>
              <a:buChar char="•"/>
            </a:pPr>
            <a:r>
              <a:rPr lang="en-US" sz="1400" dirty="0"/>
              <a:t>Description (and bounding conditions)</a:t>
            </a:r>
          </a:p>
          <a:p>
            <a:pPr marL="177800" indent="-177800">
              <a:buFont typeface="Arial" panose="020B0604020202020204" pitchFamily="34" charset="0"/>
              <a:buChar char="•"/>
            </a:pPr>
            <a:r>
              <a:rPr lang="en-US" sz="1400" dirty="0"/>
              <a:t>Hazards </a:t>
            </a:r>
            <a:br>
              <a:rPr lang="en-US" sz="1400" dirty="0"/>
            </a:br>
            <a:r>
              <a:rPr lang="en-US" sz="1400" dirty="0"/>
              <a:t>(of Activity)</a:t>
            </a:r>
          </a:p>
          <a:p>
            <a:pPr marL="177800" indent="-177800">
              <a:buFont typeface="Arial" panose="020B0604020202020204" pitchFamily="34" charset="0"/>
              <a:buChar char="•"/>
            </a:pPr>
            <a:r>
              <a:rPr lang="en-US" sz="1400" dirty="0"/>
              <a:t>Controls</a:t>
            </a:r>
          </a:p>
          <a:p>
            <a:pPr marL="177800" indent="-177800">
              <a:buFont typeface="Arial" panose="020B0604020202020204" pitchFamily="34" charset="0"/>
              <a:buChar char="•"/>
            </a:pPr>
            <a:r>
              <a:rPr lang="en-US" sz="1400" dirty="0"/>
              <a:t>User Authorization</a:t>
            </a:r>
          </a:p>
        </p:txBody>
      </p:sp>
      <p:sp>
        <p:nvSpPr>
          <p:cNvPr id="64" name="Oval 63"/>
          <p:cNvSpPr/>
          <p:nvPr/>
        </p:nvSpPr>
        <p:spPr>
          <a:xfrm>
            <a:off x="5069194" y="5318525"/>
            <a:ext cx="1553674" cy="533579"/>
          </a:xfrm>
          <a:prstGeom prst="ellipse">
            <a:avLst/>
          </a:prstGeom>
          <a:solidFill>
            <a:srgbClr val="FFC279"/>
          </a:solidFill>
          <a:ln>
            <a:solidFill>
              <a:srgbClr val="D7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Workspace Summary</a:t>
            </a:r>
          </a:p>
        </p:txBody>
      </p:sp>
      <p:cxnSp>
        <p:nvCxnSpPr>
          <p:cNvPr id="66" name="Straight Connector 65"/>
          <p:cNvCxnSpPr/>
          <p:nvPr/>
        </p:nvCxnSpPr>
        <p:spPr>
          <a:xfrm flipH="1">
            <a:off x="5405405" y="2327449"/>
            <a:ext cx="762000" cy="1346829"/>
          </a:xfrm>
          <a:prstGeom prst="line">
            <a:avLst/>
          </a:prstGeom>
          <a:ln>
            <a:solidFill>
              <a:srgbClr val="D776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53" idx="0"/>
          </p:cNvCxnSpPr>
          <p:nvPr/>
        </p:nvCxnSpPr>
        <p:spPr>
          <a:xfrm flipH="1">
            <a:off x="5761006" y="2944026"/>
            <a:ext cx="406400" cy="730252"/>
          </a:xfrm>
          <a:prstGeom prst="line">
            <a:avLst/>
          </a:prstGeom>
          <a:ln>
            <a:solidFill>
              <a:srgbClr val="D776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272305" y="2340149"/>
            <a:ext cx="762000" cy="1346829"/>
          </a:xfrm>
          <a:prstGeom prst="line">
            <a:avLst/>
          </a:prstGeom>
          <a:ln>
            <a:solidFill>
              <a:srgbClr val="D776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97706" y="2956726"/>
            <a:ext cx="406400" cy="730252"/>
          </a:xfrm>
          <a:prstGeom prst="line">
            <a:avLst/>
          </a:prstGeom>
          <a:ln>
            <a:solidFill>
              <a:srgbClr val="D776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7212082" y="3337347"/>
            <a:ext cx="196749" cy="381382"/>
          </a:xfrm>
          <a:prstGeom prst="line">
            <a:avLst/>
          </a:prstGeom>
          <a:ln>
            <a:solidFill>
              <a:srgbClr val="D776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5113306" y="3674278"/>
            <a:ext cx="1295400" cy="596900"/>
            <a:chOff x="3289300" y="2400300"/>
            <a:chExt cx="1295400" cy="596900"/>
          </a:xfrm>
          <a:solidFill>
            <a:srgbClr val="FFC279"/>
          </a:solidFill>
        </p:grpSpPr>
        <p:sp>
          <p:nvSpPr>
            <p:cNvPr id="53" name="Rounded Rectangle 52"/>
            <p:cNvSpPr/>
            <p:nvPr/>
          </p:nvSpPr>
          <p:spPr>
            <a:xfrm>
              <a:off x="3289300" y="2400300"/>
              <a:ext cx="1295400" cy="596900"/>
            </a:xfrm>
            <a:prstGeom prst="roundRect">
              <a:avLst/>
            </a:prstGeom>
            <a:grpFill/>
            <a:ln>
              <a:solidFill>
                <a:srgbClr val="D7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Workspace</a:t>
              </a:r>
            </a:p>
            <a:p>
              <a:pPr algn="ctr"/>
              <a:r>
                <a:rPr lang="en-US" dirty="0">
                  <a:solidFill>
                    <a:srgbClr val="000000"/>
                  </a:solidFill>
                </a:rPr>
                <a:t>CSM</a:t>
              </a:r>
            </a:p>
          </p:txBody>
        </p:sp>
        <p:cxnSp>
          <p:nvCxnSpPr>
            <p:cNvPr id="54" name="Straight Connector 53"/>
            <p:cNvCxnSpPr/>
            <p:nvPr/>
          </p:nvCxnSpPr>
          <p:spPr>
            <a:xfrm>
              <a:off x="3429000" y="2705100"/>
              <a:ext cx="1016000" cy="0"/>
            </a:xfrm>
            <a:prstGeom prst="line">
              <a:avLst/>
            </a:prstGeom>
            <a:grpFill/>
            <a:ln>
              <a:solidFill>
                <a:srgbClr val="D77600"/>
              </a:solidFill>
            </a:ln>
          </p:spPr>
          <p:style>
            <a:lnRef idx="2">
              <a:schemeClr val="accent1"/>
            </a:lnRef>
            <a:fillRef idx="0">
              <a:schemeClr val="accent1"/>
            </a:fillRef>
            <a:effectRef idx="1">
              <a:schemeClr val="accent1"/>
            </a:effectRef>
            <a:fontRef idx="minor">
              <a:schemeClr val="tx1"/>
            </a:fontRef>
          </p:style>
        </p:cxnSp>
      </p:grpSp>
      <p:sp>
        <p:nvSpPr>
          <p:cNvPr id="60" name="Oval 59"/>
          <p:cNvSpPr/>
          <p:nvPr/>
        </p:nvSpPr>
        <p:spPr>
          <a:xfrm>
            <a:off x="6106980" y="2006516"/>
            <a:ext cx="1244600" cy="431800"/>
          </a:xfrm>
          <a:prstGeom prst="ellipse">
            <a:avLst/>
          </a:prstGeom>
          <a:solidFill>
            <a:srgbClr val="FFC279"/>
          </a:solidFill>
          <a:ln>
            <a:solidFill>
              <a:srgbClr val="D7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Worker</a:t>
            </a:r>
          </a:p>
        </p:txBody>
      </p:sp>
      <p:sp>
        <p:nvSpPr>
          <p:cNvPr id="63" name="Oval 62"/>
          <p:cNvSpPr/>
          <p:nvPr/>
        </p:nvSpPr>
        <p:spPr>
          <a:xfrm>
            <a:off x="6106980" y="2984430"/>
            <a:ext cx="1244600" cy="431800"/>
          </a:xfrm>
          <a:prstGeom prst="ellipse">
            <a:avLst/>
          </a:prstGeom>
          <a:solidFill>
            <a:srgbClr val="FFC279"/>
          </a:solidFill>
          <a:ln>
            <a:solidFill>
              <a:srgbClr val="D7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Controls</a:t>
            </a:r>
          </a:p>
        </p:txBody>
      </p:sp>
      <p:sp>
        <p:nvSpPr>
          <p:cNvPr id="62" name="Oval 61"/>
          <p:cNvSpPr/>
          <p:nvPr/>
        </p:nvSpPr>
        <p:spPr>
          <a:xfrm>
            <a:off x="6106980" y="2656318"/>
            <a:ext cx="1244600" cy="431800"/>
          </a:xfrm>
          <a:prstGeom prst="ellipse">
            <a:avLst/>
          </a:prstGeom>
          <a:solidFill>
            <a:srgbClr val="FFC279"/>
          </a:solidFill>
          <a:ln>
            <a:solidFill>
              <a:srgbClr val="D7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Hazards</a:t>
            </a:r>
          </a:p>
        </p:txBody>
      </p:sp>
      <p:cxnSp>
        <p:nvCxnSpPr>
          <p:cNvPr id="82" name="Straight Connector 81"/>
          <p:cNvCxnSpPr>
            <a:stCxn id="56" idx="1"/>
            <a:endCxn id="53" idx="3"/>
          </p:cNvCxnSpPr>
          <p:nvPr/>
        </p:nvCxnSpPr>
        <p:spPr>
          <a:xfrm flipH="1" flipV="1">
            <a:off x="6408706" y="3972728"/>
            <a:ext cx="620946" cy="6350"/>
          </a:xfrm>
          <a:prstGeom prst="line">
            <a:avLst/>
          </a:prstGeom>
          <a:ln>
            <a:solidFill>
              <a:srgbClr val="D776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7029652" y="3680628"/>
            <a:ext cx="1466648" cy="596900"/>
            <a:chOff x="3289300" y="2400300"/>
            <a:chExt cx="1295400" cy="596900"/>
          </a:xfrm>
          <a:solidFill>
            <a:srgbClr val="FFC279"/>
          </a:solidFill>
        </p:grpSpPr>
        <p:sp>
          <p:nvSpPr>
            <p:cNvPr id="56" name="Rounded Rectangle 55"/>
            <p:cNvSpPr/>
            <p:nvPr/>
          </p:nvSpPr>
          <p:spPr>
            <a:xfrm>
              <a:off x="3289300" y="2400300"/>
              <a:ext cx="1295400" cy="596900"/>
            </a:xfrm>
            <a:prstGeom prst="roundRect">
              <a:avLst/>
            </a:prstGeom>
            <a:grpFill/>
            <a:ln>
              <a:solidFill>
                <a:srgbClr val="D7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Activity</a:t>
              </a:r>
            </a:p>
            <a:p>
              <a:pPr algn="ctr"/>
              <a:r>
                <a:rPr lang="en-US" dirty="0">
                  <a:solidFill>
                    <a:srgbClr val="000000"/>
                  </a:solidFill>
                </a:rPr>
                <a:t>Activity Lead</a:t>
              </a:r>
            </a:p>
          </p:txBody>
        </p:sp>
        <p:cxnSp>
          <p:nvCxnSpPr>
            <p:cNvPr id="57" name="Straight Connector 56"/>
            <p:cNvCxnSpPr/>
            <p:nvPr/>
          </p:nvCxnSpPr>
          <p:spPr>
            <a:xfrm>
              <a:off x="3429000" y="2705100"/>
              <a:ext cx="1016000" cy="0"/>
            </a:xfrm>
            <a:prstGeom prst="line">
              <a:avLst/>
            </a:prstGeom>
            <a:grpFill/>
            <a:ln>
              <a:solidFill>
                <a:srgbClr val="D77600"/>
              </a:solidFill>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790560" y="6054025"/>
            <a:ext cx="3483635" cy="523220"/>
            <a:chOff x="2814606" y="5927782"/>
            <a:chExt cx="3483635" cy="523220"/>
          </a:xfrm>
        </p:grpSpPr>
        <p:sp>
          <p:nvSpPr>
            <p:cNvPr id="87" name="TextBox 86"/>
            <p:cNvSpPr txBox="1"/>
            <p:nvPr/>
          </p:nvSpPr>
          <p:spPr>
            <a:xfrm>
              <a:off x="3514460" y="5927782"/>
              <a:ext cx="2094146" cy="523220"/>
            </a:xfrm>
            <a:prstGeom prst="rect">
              <a:avLst/>
            </a:prstGeom>
            <a:noFill/>
            <a:ln>
              <a:noFill/>
            </a:ln>
          </p:spPr>
          <p:txBody>
            <a:bodyPr wrap="square" rtlCol="0">
              <a:spAutoFit/>
            </a:bodyPr>
            <a:lstStyle/>
            <a:p>
              <a:pPr algn="ctr"/>
              <a:r>
                <a:rPr lang="en-US" sz="2800" b="1" dirty="0">
                  <a:solidFill>
                    <a:srgbClr val="0070C0"/>
                  </a:solidFill>
                </a:rPr>
                <a:t>Assessments</a:t>
              </a:r>
            </a:p>
          </p:txBody>
        </p:sp>
        <p:cxnSp>
          <p:nvCxnSpPr>
            <p:cNvPr id="89" name="Straight Arrow Connector 88"/>
            <p:cNvCxnSpPr/>
            <p:nvPr/>
          </p:nvCxnSpPr>
          <p:spPr>
            <a:xfrm>
              <a:off x="5583206" y="6197600"/>
              <a:ext cx="715035" cy="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a:off x="2814606" y="6197600"/>
              <a:ext cx="715035" cy="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rot="19793159">
            <a:off x="358739" y="2993600"/>
            <a:ext cx="3406703" cy="830997"/>
          </a:xfrm>
          <a:prstGeom prst="rect">
            <a:avLst/>
          </a:prstGeom>
          <a:noFill/>
          <a:effectLst>
            <a:outerShdw blurRad="76200" dist="50800" dir="2700000" algn="tl" rotWithShape="0">
              <a:prstClr val="black">
                <a:alpha val="40000"/>
              </a:prstClr>
            </a:outerShdw>
          </a:effectLst>
        </p:spPr>
        <p:txBody>
          <a:bodyPr wrap="none" rtlCol="0">
            <a:spAutoFit/>
          </a:bodyPr>
          <a:lstStyle/>
          <a:p>
            <a:pPr algn="ctr"/>
            <a:r>
              <a:rPr lang="en-US" sz="2400" dirty="0">
                <a:ln>
                  <a:solidFill>
                    <a:schemeClr val="bg1">
                      <a:lumMod val="50000"/>
                    </a:schemeClr>
                  </a:solidFill>
                </a:ln>
                <a:solidFill>
                  <a:srgbClr val="FF0000"/>
                </a:solidFill>
                <a:latin typeface="Stencil" panose="040409050D0802020404" pitchFamily="82" charset="0"/>
              </a:rPr>
              <a:t>Less-than adequate</a:t>
            </a:r>
          </a:p>
          <a:p>
            <a:pPr algn="ctr"/>
            <a:r>
              <a:rPr lang="en-US" sz="2400" dirty="0">
                <a:ln>
                  <a:solidFill>
                    <a:schemeClr val="bg1">
                      <a:lumMod val="50000"/>
                    </a:schemeClr>
                  </a:solidFill>
                </a:ln>
                <a:solidFill>
                  <a:srgbClr val="FF0000"/>
                </a:solidFill>
                <a:latin typeface="Stencil" panose="040409050D0802020404" pitchFamily="82" charset="0"/>
              </a:rPr>
              <a:t>Activity-level WP&amp;C</a:t>
            </a:r>
          </a:p>
        </p:txBody>
      </p:sp>
      <p:sp>
        <p:nvSpPr>
          <p:cNvPr id="61" name="Line Callout 1 (Accent Bar) 60"/>
          <p:cNvSpPr/>
          <p:nvPr/>
        </p:nvSpPr>
        <p:spPr>
          <a:xfrm>
            <a:off x="3050547" y="1794237"/>
            <a:ext cx="1860348" cy="551899"/>
          </a:xfrm>
          <a:prstGeom prst="accentCallout1">
            <a:avLst>
              <a:gd name="adj1" fmla="val 42845"/>
              <a:gd name="adj2" fmla="val 1859"/>
              <a:gd name="adj3" fmla="val 67296"/>
              <a:gd name="adj4" fmla="val -14899"/>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864" indent="-58738">
              <a:buFont typeface="Arial" panose="020B0604020202020204" pitchFamily="34" charset="0"/>
              <a:buChar char="•"/>
            </a:pPr>
            <a:r>
              <a:rPr lang="en-US" sz="900" dirty="0">
                <a:solidFill>
                  <a:srgbClr val="FF0000"/>
                </a:solidFill>
              </a:rPr>
              <a:t>Inconsistent from workspace to workspace and org to org</a:t>
            </a:r>
          </a:p>
          <a:p>
            <a:pPr marL="54864" indent="-58738">
              <a:buFont typeface="Arial" panose="020B0604020202020204" pitchFamily="34" charset="0"/>
              <a:buChar char="•"/>
            </a:pPr>
            <a:r>
              <a:rPr lang="en-US" sz="900" dirty="0">
                <a:solidFill>
                  <a:srgbClr val="FF0000"/>
                </a:solidFill>
              </a:rPr>
              <a:t>Often doesn’t describe boundaries</a:t>
            </a:r>
          </a:p>
          <a:p>
            <a:pPr marL="54864" indent="-58738">
              <a:buFont typeface="Arial" panose="020B0604020202020204" pitchFamily="34" charset="0"/>
              <a:buChar char="•"/>
            </a:pPr>
            <a:r>
              <a:rPr lang="en-US" sz="900" dirty="0">
                <a:solidFill>
                  <a:srgbClr val="FF0000"/>
                </a:solidFill>
              </a:rPr>
              <a:t>No hazards or  controls specified</a:t>
            </a:r>
          </a:p>
        </p:txBody>
      </p:sp>
      <p:sp>
        <p:nvSpPr>
          <p:cNvPr id="23" name="Explosion 1 22"/>
          <p:cNvSpPr/>
          <p:nvPr/>
        </p:nvSpPr>
        <p:spPr>
          <a:xfrm>
            <a:off x="1805712" y="5610662"/>
            <a:ext cx="278269" cy="24144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Explosion 1 64"/>
          <p:cNvSpPr/>
          <p:nvPr/>
        </p:nvSpPr>
        <p:spPr>
          <a:xfrm>
            <a:off x="4377838" y="3027716"/>
            <a:ext cx="278269" cy="24144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Explosion 1 66"/>
          <p:cNvSpPr/>
          <p:nvPr/>
        </p:nvSpPr>
        <p:spPr>
          <a:xfrm>
            <a:off x="4614342" y="1635474"/>
            <a:ext cx="278269" cy="24144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2217365" y="5295989"/>
            <a:ext cx="2535259" cy="729288"/>
            <a:chOff x="2217365" y="5295989"/>
            <a:chExt cx="2535259" cy="729288"/>
          </a:xfrm>
        </p:grpSpPr>
        <p:sp>
          <p:nvSpPr>
            <p:cNvPr id="29" name="Rounded Rectangle 28"/>
            <p:cNvSpPr/>
            <p:nvPr/>
          </p:nvSpPr>
          <p:spPr>
            <a:xfrm>
              <a:off x="2338671" y="5399090"/>
              <a:ext cx="2413953" cy="588762"/>
            </a:xfrm>
            <a:prstGeom prst="roundRect">
              <a:avLst/>
            </a:prstGeom>
            <a:gradFill>
              <a:gsLst>
                <a:gs pos="0">
                  <a:srgbClr val="FFFF00"/>
                </a:gs>
                <a:gs pos="100000">
                  <a:srgbClr val="FFFFC1"/>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Explosion 1 67"/>
            <p:cNvSpPr/>
            <p:nvPr/>
          </p:nvSpPr>
          <p:spPr>
            <a:xfrm>
              <a:off x="2217365" y="5295989"/>
              <a:ext cx="244254" cy="24144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308679" y="5378946"/>
              <a:ext cx="2443945" cy="646331"/>
            </a:xfrm>
            <a:prstGeom prst="rect">
              <a:avLst/>
            </a:prstGeom>
            <a:noFill/>
          </p:spPr>
          <p:txBody>
            <a:bodyPr wrap="square" rtlCol="0">
              <a:spAutoFit/>
            </a:bodyPr>
            <a:lstStyle/>
            <a:p>
              <a:pPr algn="ctr"/>
              <a:r>
                <a:rPr lang="en-US" sz="1200" dirty="0">
                  <a:solidFill>
                    <a:srgbClr val="FF0000"/>
                  </a:solidFill>
                </a:rPr>
                <a:t>There is not a clear understanding of work authorization and controls for particular activities</a:t>
              </a:r>
            </a:p>
          </p:txBody>
        </p:sp>
      </p:grpSp>
      <p:sp>
        <p:nvSpPr>
          <p:cNvPr id="69" name="5-Point Star 68"/>
          <p:cNvSpPr/>
          <p:nvPr/>
        </p:nvSpPr>
        <p:spPr>
          <a:xfrm>
            <a:off x="8246472" y="3697399"/>
            <a:ext cx="207035" cy="201165"/>
          </a:xfrm>
          <a:prstGeom prst="star5">
            <a:avLst/>
          </a:prstGeom>
          <a:gradFill>
            <a:gsLst>
              <a:gs pos="0">
                <a:srgbClr val="00B050"/>
              </a:gs>
              <a:gs pos="100000">
                <a:srgbClr val="57FFA3"/>
              </a:gs>
            </a:gsLst>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p:nvPr/>
        </p:nvCxnSpPr>
        <p:spPr>
          <a:xfrm flipH="1">
            <a:off x="4918011" y="1895649"/>
            <a:ext cx="29909" cy="3794894"/>
          </a:xfrm>
          <a:prstGeom prst="line">
            <a:avLst/>
          </a:prstGeom>
          <a:ln>
            <a:solidFill>
              <a:schemeClr val="tx1">
                <a:lumMod val="75000"/>
              </a:schemeClr>
            </a:solidFill>
          </a:ln>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a:off x="6630164" y="5690543"/>
            <a:ext cx="2265623" cy="697554"/>
            <a:chOff x="6630164" y="5690543"/>
            <a:chExt cx="2265623" cy="697554"/>
          </a:xfrm>
        </p:grpSpPr>
        <p:sp>
          <p:nvSpPr>
            <p:cNvPr id="73" name="Cloud 72"/>
            <p:cNvSpPr/>
            <p:nvPr/>
          </p:nvSpPr>
          <p:spPr>
            <a:xfrm>
              <a:off x="6630164" y="5690543"/>
              <a:ext cx="2265623" cy="697554"/>
            </a:xfrm>
            <a:prstGeom prst="cloud">
              <a:avLst/>
            </a:prstGeom>
            <a:gradFill>
              <a:gsLst>
                <a:gs pos="0">
                  <a:srgbClr val="00D661"/>
                </a:gs>
                <a:gs pos="100000">
                  <a:srgbClr val="57FFA3"/>
                </a:gs>
              </a:gsLst>
            </a:gradFill>
            <a:ln w="19050">
              <a:solidFill>
                <a:schemeClr val="bg2"/>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75000"/>
                    </a:schemeClr>
                  </a:solidFill>
                  <a:effectLst>
                    <a:outerShdw blurRad="50800" dist="38100" dir="2700000" algn="tl" rotWithShape="0">
                      <a:prstClr val="black">
                        <a:alpha val="40000"/>
                      </a:prstClr>
                    </a:outerShdw>
                  </a:effectLst>
                </a:rPr>
                <a:t>Work Authorization</a:t>
              </a:r>
            </a:p>
          </p:txBody>
        </p:sp>
        <p:sp>
          <p:nvSpPr>
            <p:cNvPr id="74" name="5-Point Star 73"/>
            <p:cNvSpPr/>
            <p:nvPr/>
          </p:nvSpPr>
          <p:spPr>
            <a:xfrm>
              <a:off x="7168787" y="5787828"/>
              <a:ext cx="207035" cy="201165"/>
            </a:xfrm>
            <a:prstGeom prst="star5">
              <a:avLst/>
            </a:prstGeom>
            <a:gradFill>
              <a:gsLst>
                <a:gs pos="0">
                  <a:srgbClr val="00B050"/>
                </a:gs>
                <a:gs pos="100000">
                  <a:srgbClr val="57FFA3"/>
                </a:gs>
              </a:gsLst>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349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wipe(left)">
                                      <p:cBhvr>
                                        <p:cTn id="33" dur="500"/>
                                        <p:tgtEl>
                                          <p:spTgt spid="14">
                                            <p:txEl>
                                              <p:pRg st="0" end="0"/>
                                            </p:txEl>
                                          </p:spTgt>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left)">
                                      <p:cBhvr>
                                        <p:cTn id="37" dur="500"/>
                                        <p:tgtEl>
                                          <p:spTgt spid="14">
                                            <p:txEl>
                                              <p:pRg st="1" end="1"/>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wipe(left)">
                                      <p:cBhvr>
                                        <p:cTn id="41" dur="500"/>
                                        <p:tgtEl>
                                          <p:spTgt spid="1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up)">
                                      <p:cBhvr>
                                        <p:cTn id="46" dur="500"/>
                                        <p:tgtEl>
                                          <p:spTgt spid="51"/>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6">
                                            <p:txEl>
                                              <p:pRg st="1" end="1"/>
                                            </p:txEl>
                                          </p:spTgt>
                                        </p:tgtEl>
                                        <p:attrNameLst>
                                          <p:attrName>style.visibility</p:attrName>
                                        </p:attrNameLst>
                                      </p:cBhvr>
                                      <p:to>
                                        <p:strVal val="visible"/>
                                      </p:to>
                                    </p:set>
                                    <p:animEffect transition="in" filter="wipe(left)">
                                      <p:cBhvr>
                                        <p:cTn id="58" dur="500"/>
                                        <p:tgtEl>
                                          <p:spTgt spid="16">
                                            <p:txEl>
                                              <p:pRg st="1" end="1"/>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6">
                                            <p:txEl>
                                              <p:pRg st="2" end="2"/>
                                            </p:txEl>
                                          </p:spTgt>
                                        </p:tgtEl>
                                        <p:attrNameLst>
                                          <p:attrName>style.visibility</p:attrName>
                                        </p:attrNameLst>
                                      </p:cBhvr>
                                      <p:to>
                                        <p:strVal val="visible"/>
                                      </p:to>
                                    </p:set>
                                    <p:animEffect transition="in" filter="wipe(left)">
                                      <p:cBhvr>
                                        <p:cTn id="62" dur="500"/>
                                        <p:tgtEl>
                                          <p:spTgt spid="16">
                                            <p:txEl>
                                              <p:pRg st="2" end="2"/>
                                            </p:txEl>
                                          </p:spTgt>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6">
                                            <p:txEl>
                                              <p:pRg st="3" end="3"/>
                                            </p:txEl>
                                          </p:spTgt>
                                        </p:tgtEl>
                                        <p:attrNameLst>
                                          <p:attrName>style.visibility</p:attrName>
                                        </p:attrNameLst>
                                      </p:cBhvr>
                                      <p:to>
                                        <p:strVal val="visible"/>
                                      </p:to>
                                    </p:set>
                                    <p:animEffect transition="in" filter="wipe(left)">
                                      <p:cBhvr>
                                        <p:cTn id="66" dur="500"/>
                                        <p:tgtEl>
                                          <p:spTgt spid="16">
                                            <p:txEl>
                                              <p:pRg st="3" end="3"/>
                                            </p:txEl>
                                          </p:spTgt>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18">
                                            <p:bg/>
                                          </p:spTgt>
                                        </p:tgtEl>
                                        <p:attrNameLst>
                                          <p:attrName>style.visibility</p:attrName>
                                        </p:attrNameLst>
                                      </p:cBhvr>
                                      <p:to>
                                        <p:strVal val="visible"/>
                                      </p:to>
                                    </p:set>
                                    <p:animEffect transition="in" filter="wipe(left)">
                                      <p:cBhvr>
                                        <p:cTn id="70" dur="500"/>
                                        <p:tgtEl>
                                          <p:spTgt spid="18">
                                            <p:bg/>
                                          </p:spTgt>
                                        </p:tgtEl>
                                      </p:cBhvr>
                                    </p:animEffect>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wipe(left)">
                                      <p:cBhvr>
                                        <p:cTn id="74" dur="500"/>
                                        <p:tgtEl>
                                          <p:spTgt spid="18">
                                            <p:txEl>
                                              <p:pRg st="0" end="0"/>
                                            </p:txEl>
                                          </p:spTgt>
                                        </p:tgtEl>
                                      </p:cBhvr>
                                    </p:animEffect>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18">
                                            <p:txEl>
                                              <p:pRg st="1" end="1"/>
                                            </p:txEl>
                                          </p:spTgt>
                                        </p:tgtEl>
                                        <p:attrNameLst>
                                          <p:attrName>style.visibility</p:attrName>
                                        </p:attrNameLst>
                                      </p:cBhvr>
                                      <p:to>
                                        <p:strVal val="visible"/>
                                      </p:to>
                                    </p:set>
                                    <p:animEffect transition="in" filter="wipe(left)">
                                      <p:cBhvr>
                                        <p:cTn id="78" dur="500"/>
                                        <p:tgtEl>
                                          <p:spTgt spid="18">
                                            <p:txEl>
                                              <p:pRg st="1" end="1"/>
                                            </p:txEl>
                                          </p:spTgt>
                                        </p:tgtEl>
                                      </p:cBhvr>
                                    </p:animEffect>
                                  </p:childTnLst>
                                </p:cTn>
                              </p:par>
                            </p:childTnLst>
                          </p:cTn>
                        </p:par>
                        <p:par>
                          <p:cTn id="79" fill="hold">
                            <p:stCondLst>
                              <p:cond delay="4500"/>
                            </p:stCondLst>
                            <p:childTnLst>
                              <p:par>
                                <p:cTn id="80" presetID="22" presetClass="entr" presetSubtype="4"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down)">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1"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61">
                                            <p:bg/>
                                          </p:spTgt>
                                        </p:tgtEl>
                                        <p:attrNameLst>
                                          <p:attrName>style.visibility</p:attrName>
                                        </p:attrNameLst>
                                      </p:cBhvr>
                                      <p:to>
                                        <p:strVal val="visible"/>
                                      </p:to>
                                    </p:set>
                                    <p:animEffect transition="in" filter="wipe(left)">
                                      <p:cBhvr>
                                        <p:cTn id="95" dur="500"/>
                                        <p:tgtEl>
                                          <p:spTgt spid="61">
                                            <p:bg/>
                                          </p:spTgt>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wipe(left)">
                                      <p:cBhvr>
                                        <p:cTn id="99" dur="500"/>
                                        <p:tgtEl>
                                          <p:spTgt spid="61">
                                            <p:txEl>
                                              <p:pRg st="0" end="0"/>
                                            </p:txEl>
                                          </p:spTgt>
                                        </p:tgtEl>
                                      </p:cBhvr>
                                    </p:animEffect>
                                  </p:childTnLst>
                                </p:cTn>
                              </p:par>
                            </p:childTnLst>
                          </p:cTn>
                        </p:par>
                        <p:par>
                          <p:cTn id="100" fill="hold">
                            <p:stCondLst>
                              <p:cond delay="2000"/>
                            </p:stCondLst>
                            <p:childTnLst>
                              <p:par>
                                <p:cTn id="101" presetID="22" presetClass="entr" presetSubtype="8" fill="hold" grpId="0" nodeType="afterEffect">
                                  <p:stCondLst>
                                    <p:cond delay="0"/>
                                  </p:stCondLst>
                                  <p:childTnLst>
                                    <p:set>
                                      <p:cBhvr>
                                        <p:cTn id="102" dur="1" fill="hold">
                                          <p:stCondLst>
                                            <p:cond delay="0"/>
                                          </p:stCondLst>
                                        </p:cTn>
                                        <p:tgtEl>
                                          <p:spTgt spid="61">
                                            <p:txEl>
                                              <p:pRg st="1" end="1"/>
                                            </p:txEl>
                                          </p:spTgt>
                                        </p:tgtEl>
                                        <p:attrNameLst>
                                          <p:attrName>style.visibility</p:attrName>
                                        </p:attrNameLst>
                                      </p:cBhvr>
                                      <p:to>
                                        <p:strVal val="visible"/>
                                      </p:to>
                                    </p:set>
                                    <p:animEffect transition="in" filter="wipe(left)">
                                      <p:cBhvr>
                                        <p:cTn id="103" dur="500"/>
                                        <p:tgtEl>
                                          <p:spTgt spid="61">
                                            <p:txEl>
                                              <p:pRg st="1" end="1"/>
                                            </p:txEl>
                                          </p:spTgt>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61">
                                            <p:txEl>
                                              <p:pRg st="2" end="2"/>
                                            </p:txEl>
                                          </p:spTgt>
                                        </p:tgtEl>
                                        <p:attrNameLst>
                                          <p:attrName>style.visibility</p:attrName>
                                        </p:attrNameLst>
                                      </p:cBhvr>
                                      <p:to>
                                        <p:strVal val="visible"/>
                                      </p:to>
                                    </p:set>
                                    <p:animEffect transition="in" filter="wipe(left)">
                                      <p:cBhvr>
                                        <p:cTn id="107" dur="500"/>
                                        <p:tgtEl>
                                          <p:spTgt spid="61">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childTnLst>
                          </p:cTn>
                        </p:par>
                        <p:par>
                          <p:cTn id="113" fill="hold">
                            <p:stCondLst>
                              <p:cond delay="500"/>
                            </p:stCondLst>
                            <p:childTnLst>
                              <p:par>
                                <p:cTn id="114" presetID="22" presetClass="entr" presetSubtype="1"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up)">
                                      <p:cBhvr>
                                        <p:cTn id="116" dur="500"/>
                                        <p:tgtEl>
                                          <p:spTgt spid="43"/>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22">
                                            <p:bg/>
                                          </p:spTgt>
                                        </p:tgtEl>
                                        <p:attrNameLst>
                                          <p:attrName>style.visibility</p:attrName>
                                        </p:attrNameLst>
                                      </p:cBhvr>
                                      <p:to>
                                        <p:strVal val="visible"/>
                                      </p:to>
                                    </p:set>
                                    <p:animEffect transition="in" filter="wipe(left)">
                                      <p:cBhvr>
                                        <p:cTn id="120" dur="500"/>
                                        <p:tgtEl>
                                          <p:spTgt spid="22">
                                            <p:bg/>
                                          </p:spTgt>
                                        </p:tgtEl>
                                      </p:cBhvr>
                                    </p:animEffect>
                                  </p:childTnLst>
                                </p:cTn>
                              </p:par>
                            </p:childTnLst>
                          </p:cTn>
                        </p:par>
                        <p:par>
                          <p:cTn id="121" fill="hold">
                            <p:stCondLst>
                              <p:cond delay="1500"/>
                            </p:stCondLst>
                            <p:childTnLst>
                              <p:par>
                                <p:cTn id="122" presetID="22" presetClass="entr" presetSubtype="8" fill="hold" grpId="0" nodeType="afterEffect">
                                  <p:stCondLst>
                                    <p:cond delay="0"/>
                                  </p:stCondLst>
                                  <p:childTnLst>
                                    <p:set>
                                      <p:cBhvr>
                                        <p:cTn id="123" dur="1" fill="hold">
                                          <p:stCondLst>
                                            <p:cond delay="0"/>
                                          </p:stCondLst>
                                        </p:cTn>
                                        <p:tgtEl>
                                          <p:spTgt spid="22">
                                            <p:txEl>
                                              <p:pRg st="0" end="0"/>
                                            </p:txEl>
                                          </p:spTgt>
                                        </p:tgtEl>
                                        <p:attrNameLst>
                                          <p:attrName>style.visibility</p:attrName>
                                        </p:attrNameLst>
                                      </p:cBhvr>
                                      <p:to>
                                        <p:strVal val="visible"/>
                                      </p:to>
                                    </p:set>
                                    <p:animEffect transition="in" filter="wipe(left)">
                                      <p:cBhvr>
                                        <p:cTn id="124" dur="500"/>
                                        <p:tgtEl>
                                          <p:spTgt spid="22">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2">
                                            <p:txEl>
                                              <p:pRg st="1" end="1"/>
                                            </p:txEl>
                                          </p:spTgt>
                                        </p:tgtEl>
                                        <p:attrNameLst>
                                          <p:attrName>style.visibility</p:attrName>
                                        </p:attrNameLst>
                                      </p:cBhvr>
                                      <p:to>
                                        <p:strVal val="visible"/>
                                      </p:to>
                                    </p:set>
                                    <p:animEffect transition="in" filter="wipe(left)">
                                      <p:cBhvr>
                                        <p:cTn id="129" dur="500"/>
                                        <p:tgtEl>
                                          <p:spTgt spid="22">
                                            <p:txEl>
                                              <p:pRg st="1" end="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500"/>
                                        <p:tgtEl>
                                          <p:spTgt spid="21"/>
                                        </p:tgtEl>
                                      </p:cBhvr>
                                    </p:animEffect>
                                  </p:childTnLst>
                                </p:cTn>
                              </p:par>
                            </p:childTnLst>
                          </p:cTn>
                        </p:par>
                        <p:par>
                          <p:cTn id="135" fill="hold">
                            <p:stCondLst>
                              <p:cond delay="500"/>
                            </p:stCondLst>
                            <p:childTnLst>
                              <p:par>
                                <p:cTn id="136" presetID="22" presetClass="entr" presetSubtype="4" fill="hold" nodeType="after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wipe(down)">
                                      <p:cBhvr>
                                        <p:cTn id="138" dur="500"/>
                                        <p:tgtEl>
                                          <p:spTgt spid="47"/>
                                        </p:tgtEl>
                                      </p:cBhvr>
                                    </p:animEffect>
                                  </p:childTnLst>
                                </p:cTn>
                              </p:par>
                            </p:childTnLst>
                          </p:cTn>
                        </p:par>
                        <p:par>
                          <p:cTn id="139" fill="hold">
                            <p:stCondLst>
                              <p:cond delay="1000"/>
                            </p:stCondLst>
                            <p:childTnLst>
                              <p:par>
                                <p:cTn id="140" presetID="22" presetClass="entr" presetSubtype="2" fill="hold" nodeType="after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wipe(right)">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fade">
                                      <p:cBhvr>
                                        <p:cTn id="147" dur="500"/>
                                        <p:tgtEl>
                                          <p:spTgt spid="23"/>
                                        </p:tgtEl>
                                      </p:cBhvr>
                                    </p:animEffect>
                                  </p:childTnLst>
                                </p:cTn>
                              </p:par>
                            </p:childTnLst>
                          </p:cTn>
                        </p:par>
                        <p:par>
                          <p:cTn id="148" fill="hold">
                            <p:stCondLst>
                              <p:cond delay="500"/>
                            </p:stCondLst>
                            <p:childTnLst>
                              <p:par>
                                <p:cTn id="149" presetID="10" presetClass="entr" presetSubtype="0" fill="hold" grpId="0" nodeType="afterEffect">
                                  <p:stCondLst>
                                    <p:cond delay="0"/>
                                  </p:stCondLst>
                                  <p:childTnLst>
                                    <p:set>
                                      <p:cBhvr>
                                        <p:cTn id="150" dur="1" fill="hold">
                                          <p:stCondLst>
                                            <p:cond delay="0"/>
                                          </p:stCondLst>
                                        </p:cTn>
                                        <p:tgtEl>
                                          <p:spTgt spid="65"/>
                                        </p:tgtEl>
                                        <p:attrNameLst>
                                          <p:attrName>style.visibility</p:attrName>
                                        </p:attrNameLst>
                                      </p:cBhvr>
                                      <p:to>
                                        <p:strVal val="visible"/>
                                      </p:to>
                                    </p:set>
                                    <p:animEffect transition="in" filter="fade">
                                      <p:cBhvr>
                                        <p:cTn id="151" dur="500"/>
                                        <p:tgtEl>
                                          <p:spTgt spid="65"/>
                                        </p:tgtEl>
                                      </p:cBhvr>
                                    </p:animEffect>
                                  </p:childTnLst>
                                </p:cTn>
                              </p:par>
                            </p:childTnLst>
                          </p:cTn>
                        </p:par>
                        <p:par>
                          <p:cTn id="152" fill="hold">
                            <p:stCondLst>
                              <p:cond delay="1000"/>
                            </p:stCondLst>
                            <p:childTnLst>
                              <p:par>
                                <p:cTn id="153" presetID="10" presetClass="entr" presetSubtype="0" fill="hold" grpId="0" nodeType="after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fade">
                                      <p:cBhvr>
                                        <p:cTn id="155" dur="500"/>
                                        <p:tgtEl>
                                          <p:spTgt spid="67"/>
                                        </p:tgtEl>
                                      </p:cBhvr>
                                    </p:animEffect>
                                  </p:childTnLst>
                                </p:cTn>
                              </p:par>
                            </p:childTnLst>
                          </p:cTn>
                        </p:par>
                        <p:par>
                          <p:cTn id="156" fill="hold">
                            <p:stCondLst>
                              <p:cond delay="1500"/>
                            </p:stCondLst>
                            <p:childTnLst>
                              <p:par>
                                <p:cTn id="157" presetID="10" presetClass="entr" presetSubtype="0" fill="hold" nodeType="afterEffect">
                                  <p:stCondLst>
                                    <p:cond delay="0"/>
                                  </p:stCondLst>
                                  <p:childTnLst>
                                    <p:set>
                                      <p:cBhvr>
                                        <p:cTn id="158" dur="1" fill="hold">
                                          <p:stCondLst>
                                            <p:cond delay="0"/>
                                          </p:stCondLst>
                                        </p:cTn>
                                        <p:tgtEl>
                                          <p:spTgt spid="26"/>
                                        </p:tgtEl>
                                        <p:attrNameLst>
                                          <p:attrName>style.visibility</p:attrName>
                                        </p:attrNameLst>
                                      </p:cBhvr>
                                      <p:to>
                                        <p:strVal val="visible"/>
                                      </p:to>
                                    </p:set>
                                    <p:animEffect transition="in" filter="fade">
                                      <p:cBhvr>
                                        <p:cTn id="159" dur="500"/>
                                        <p:tgtEl>
                                          <p:spTgt spid="26"/>
                                        </p:tgtEl>
                                      </p:cBhvr>
                                    </p:animEffect>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3"/>
                                        </p:tgtEl>
                                        <p:attrNameLst>
                                          <p:attrName>style.visibility</p:attrName>
                                        </p:attrNameLst>
                                      </p:cBhvr>
                                      <p:to>
                                        <p:strVal val="visible"/>
                                      </p:to>
                                    </p:set>
                                    <p:animEffect transition="in" filter="wipe(down)">
                                      <p:cBhvr>
                                        <p:cTn id="164" dur="580">
                                          <p:stCondLst>
                                            <p:cond delay="0"/>
                                          </p:stCondLst>
                                        </p:cTn>
                                        <p:tgtEl>
                                          <p:spTgt spid="3"/>
                                        </p:tgtEl>
                                      </p:cBhvr>
                                    </p:animEffect>
                                    <p:anim calcmode="lin" valueType="num">
                                      <p:cBhvr>
                                        <p:cTn id="16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0" dur="26">
                                          <p:stCondLst>
                                            <p:cond delay="650"/>
                                          </p:stCondLst>
                                        </p:cTn>
                                        <p:tgtEl>
                                          <p:spTgt spid="3"/>
                                        </p:tgtEl>
                                      </p:cBhvr>
                                      <p:to x="100000" y="60000"/>
                                    </p:animScale>
                                    <p:animScale>
                                      <p:cBhvr>
                                        <p:cTn id="171" dur="166" decel="50000">
                                          <p:stCondLst>
                                            <p:cond delay="676"/>
                                          </p:stCondLst>
                                        </p:cTn>
                                        <p:tgtEl>
                                          <p:spTgt spid="3"/>
                                        </p:tgtEl>
                                      </p:cBhvr>
                                      <p:to x="100000" y="100000"/>
                                    </p:animScale>
                                    <p:animScale>
                                      <p:cBhvr>
                                        <p:cTn id="172" dur="26">
                                          <p:stCondLst>
                                            <p:cond delay="1312"/>
                                          </p:stCondLst>
                                        </p:cTn>
                                        <p:tgtEl>
                                          <p:spTgt spid="3"/>
                                        </p:tgtEl>
                                      </p:cBhvr>
                                      <p:to x="100000" y="80000"/>
                                    </p:animScale>
                                    <p:animScale>
                                      <p:cBhvr>
                                        <p:cTn id="173" dur="166" decel="50000">
                                          <p:stCondLst>
                                            <p:cond delay="1338"/>
                                          </p:stCondLst>
                                        </p:cTn>
                                        <p:tgtEl>
                                          <p:spTgt spid="3"/>
                                        </p:tgtEl>
                                      </p:cBhvr>
                                      <p:to x="100000" y="100000"/>
                                    </p:animScale>
                                    <p:animScale>
                                      <p:cBhvr>
                                        <p:cTn id="174" dur="26">
                                          <p:stCondLst>
                                            <p:cond delay="1642"/>
                                          </p:stCondLst>
                                        </p:cTn>
                                        <p:tgtEl>
                                          <p:spTgt spid="3"/>
                                        </p:tgtEl>
                                      </p:cBhvr>
                                      <p:to x="100000" y="90000"/>
                                    </p:animScale>
                                    <p:animScale>
                                      <p:cBhvr>
                                        <p:cTn id="175" dur="166" decel="50000">
                                          <p:stCondLst>
                                            <p:cond delay="1668"/>
                                          </p:stCondLst>
                                        </p:cTn>
                                        <p:tgtEl>
                                          <p:spTgt spid="3"/>
                                        </p:tgtEl>
                                      </p:cBhvr>
                                      <p:to x="100000" y="100000"/>
                                    </p:animScale>
                                    <p:animScale>
                                      <p:cBhvr>
                                        <p:cTn id="176" dur="26">
                                          <p:stCondLst>
                                            <p:cond delay="1808"/>
                                          </p:stCondLst>
                                        </p:cTn>
                                        <p:tgtEl>
                                          <p:spTgt spid="3"/>
                                        </p:tgtEl>
                                      </p:cBhvr>
                                      <p:to x="100000" y="95000"/>
                                    </p:animScale>
                                    <p:animScale>
                                      <p:cBhvr>
                                        <p:cTn id="177" dur="166" decel="50000">
                                          <p:stCondLst>
                                            <p:cond delay="1834"/>
                                          </p:stCondLst>
                                        </p:cTn>
                                        <p:tgtEl>
                                          <p:spTgt spid="3"/>
                                        </p:tgtEl>
                                      </p:cBhvr>
                                      <p:to x="100000" y="100000"/>
                                    </p:animScale>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wipe(left)">
                                      <p:cBhvr>
                                        <p:cTn id="182" dur="500"/>
                                        <p:tgtEl>
                                          <p:spTgt spid="11"/>
                                        </p:tgtEl>
                                      </p:cBhvr>
                                    </p:animEffect>
                                  </p:childTnLst>
                                </p:cTn>
                              </p:par>
                              <p:par>
                                <p:cTn id="183" presetID="22" presetClass="entr" presetSubtype="1" fill="hold" nodeType="with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wipe(up)">
                                      <p:cBhvr>
                                        <p:cTn id="185" dur="500"/>
                                        <p:tgtEl>
                                          <p:spTgt spid="71"/>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fade">
                                      <p:cBhvr>
                                        <p:cTn id="190" dur="500"/>
                                        <p:tgtEl>
                                          <p:spTgt spid="52"/>
                                        </p:tgtEl>
                                      </p:cBhvr>
                                    </p:animEffect>
                                  </p:childTnLst>
                                </p:cTn>
                              </p:par>
                            </p:childTnLst>
                          </p:cTn>
                        </p:par>
                        <p:par>
                          <p:cTn id="191" fill="hold">
                            <p:stCondLst>
                              <p:cond delay="500"/>
                            </p:stCondLst>
                            <p:childTnLst>
                              <p:par>
                                <p:cTn id="192" presetID="10" presetClass="entr" presetSubtype="0" fill="hold" nodeType="afterEffect">
                                  <p:stCondLst>
                                    <p:cond delay="0"/>
                                  </p:stCondLst>
                                  <p:childTnLst>
                                    <p:set>
                                      <p:cBhvr>
                                        <p:cTn id="193" dur="1" fill="hold">
                                          <p:stCondLst>
                                            <p:cond delay="0"/>
                                          </p:stCondLst>
                                        </p:cTn>
                                        <p:tgtEl>
                                          <p:spTgt spid="55"/>
                                        </p:tgtEl>
                                        <p:attrNameLst>
                                          <p:attrName>style.visibility</p:attrName>
                                        </p:attrNameLst>
                                      </p:cBhvr>
                                      <p:to>
                                        <p:strVal val="visible"/>
                                      </p:to>
                                    </p:set>
                                    <p:animEffect transition="in" filter="fade">
                                      <p:cBhvr>
                                        <p:cTn id="194" dur="500"/>
                                        <p:tgtEl>
                                          <p:spTgt spid="55"/>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500"/>
                                        <p:tgtEl>
                                          <p:spTgt spid="62"/>
                                        </p:tgtEl>
                                      </p:cBhvr>
                                    </p:animEffect>
                                  </p:childTnLst>
                                </p:cTn>
                              </p:par>
                            </p:childTnLst>
                          </p:cTn>
                        </p:par>
                        <p:par>
                          <p:cTn id="200" fill="hold">
                            <p:stCondLst>
                              <p:cond delay="500"/>
                            </p:stCondLst>
                            <p:childTnLst>
                              <p:par>
                                <p:cTn id="201" presetID="22" presetClass="entr" presetSubtype="4" fill="hold" nodeType="afterEffect">
                                  <p:stCondLst>
                                    <p:cond delay="0"/>
                                  </p:stCondLst>
                                  <p:childTnLst>
                                    <p:set>
                                      <p:cBhvr>
                                        <p:cTn id="202" dur="1" fill="hold">
                                          <p:stCondLst>
                                            <p:cond delay="0"/>
                                          </p:stCondLst>
                                        </p:cTn>
                                        <p:tgtEl>
                                          <p:spTgt spid="77"/>
                                        </p:tgtEl>
                                        <p:attrNameLst>
                                          <p:attrName>style.visibility</p:attrName>
                                        </p:attrNameLst>
                                      </p:cBhvr>
                                      <p:to>
                                        <p:strVal val="visible"/>
                                      </p:to>
                                    </p:set>
                                    <p:animEffect transition="in" filter="wipe(down)">
                                      <p:cBhvr>
                                        <p:cTn id="203" dur="500"/>
                                        <p:tgtEl>
                                          <p:spTgt spid="77"/>
                                        </p:tgtEl>
                                      </p:cBhvr>
                                    </p:animEffec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fade">
                                      <p:cBhvr>
                                        <p:cTn id="207" dur="500"/>
                                        <p:tgtEl>
                                          <p:spTgt spid="63"/>
                                        </p:tgtEl>
                                      </p:cBhvr>
                                    </p:animEffect>
                                  </p:childTnLst>
                                </p:cTn>
                              </p:par>
                            </p:childTnLst>
                          </p:cTn>
                        </p:par>
                        <p:par>
                          <p:cTn id="208" fill="hold">
                            <p:stCondLst>
                              <p:cond delay="1500"/>
                            </p:stCondLst>
                            <p:childTnLst>
                              <p:par>
                                <p:cTn id="209" presetID="22" presetClass="entr" presetSubtype="4" fill="hold" nodeType="afterEffect">
                                  <p:stCondLst>
                                    <p:cond delay="0"/>
                                  </p:stCondLst>
                                  <p:childTnLst>
                                    <p:set>
                                      <p:cBhvr>
                                        <p:cTn id="210" dur="1" fill="hold">
                                          <p:stCondLst>
                                            <p:cond delay="0"/>
                                          </p:stCondLst>
                                        </p:cTn>
                                        <p:tgtEl>
                                          <p:spTgt spid="78"/>
                                        </p:tgtEl>
                                        <p:attrNameLst>
                                          <p:attrName>style.visibility</p:attrName>
                                        </p:attrNameLst>
                                      </p:cBhvr>
                                      <p:to>
                                        <p:strVal val="visible"/>
                                      </p:to>
                                    </p:set>
                                    <p:animEffect transition="in" filter="wipe(down)">
                                      <p:cBhvr>
                                        <p:cTn id="211" dur="500"/>
                                        <p:tgtEl>
                                          <p:spTgt spid="78"/>
                                        </p:tgtEl>
                                      </p:cBhvr>
                                    </p:animEffect>
                                  </p:childTnLst>
                                </p:cTn>
                              </p:par>
                            </p:childTnLst>
                          </p:cTn>
                        </p:par>
                        <p:par>
                          <p:cTn id="212" fill="hold">
                            <p:stCondLst>
                              <p:cond delay="2000"/>
                            </p:stCondLst>
                            <p:childTnLst>
                              <p:par>
                                <p:cTn id="213" presetID="10" presetClass="entr" presetSubtype="0" fill="hold" grpId="0" nodeType="after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fade">
                                      <p:cBhvr>
                                        <p:cTn id="215" dur="500"/>
                                        <p:tgtEl>
                                          <p:spTgt spid="60"/>
                                        </p:tgtEl>
                                      </p:cBhvr>
                                    </p:animEffect>
                                  </p:childTnLst>
                                </p:cTn>
                              </p:par>
                            </p:childTnLst>
                          </p:cTn>
                        </p:par>
                        <p:par>
                          <p:cTn id="216" fill="hold">
                            <p:stCondLst>
                              <p:cond delay="2500"/>
                            </p:stCondLst>
                            <p:childTnLst>
                              <p:par>
                                <p:cTn id="217" presetID="22" presetClass="entr" presetSubtype="4" fill="hold" nodeType="afterEffect">
                                  <p:stCondLst>
                                    <p:cond delay="0"/>
                                  </p:stCondLst>
                                  <p:childTnLst>
                                    <p:set>
                                      <p:cBhvr>
                                        <p:cTn id="218" dur="1" fill="hold">
                                          <p:stCondLst>
                                            <p:cond delay="0"/>
                                          </p:stCondLst>
                                        </p:cTn>
                                        <p:tgtEl>
                                          <p:spTgt spid="76"/>
                                        </p:tgtEl>
                                        <p:attrNameLst>
                                          <p:attrName>style.visibility</p:attrName>
                                        </p:attrNameLst>
                                      </p:cBhvr>
                                      <p:to>
                                        <p:strVal val="visible"/>
                                      </p:to>
                                    </p:set>
                                    <p:animEffect transition="in" filter="wipe(down)">
                                      <p:cBhvr>
                                        <p:cTn id="219" dur="500"/>
                                        <p:tgtEl>
                                          <p:spTgt spid="76"/>
                                        </p:tgtEl>
                                      </p:cBhvr>
                                    </p:animEffect>
                                  </p:childTnLst>
                                </p:cTn>
                              </p:par>
                            </p:childTnLst>
                          </p:cTn>
                        </p:par>
                        <p:par>
                          <p:cTn id="220" fill="hold">
                            <p:stCondLst>
                              <p:cond delay="3000"/>
                            </p:stCondLst>
                            <p:childTnLst>
                              <p:par>
                                <p:cTn id="221" presetID="22" presetClass="entr" presetSubtype="8" fill="hold" grpId="0" nodeType="afterEffect">
                                  <p:stCondLst>
                                    <p:cond delay="0"/>
                                  </p:stCondLst>
                                  <p:childTnLst>
                                    <p:set>
                                      <p:cBhvr>
                                        <p:cTn id="222" dur="1" fill="hold">
                                          <p:stCondLst>
                                            <p:cond delay="0"/>
                                          </p:stCondLst>
                                        </p:cTn>
                                        <p:tgtEl>
                                          <p:spTgt spid="59">
                                            <p:txEl>
                                              <p:pRg st="0" end="0"/>
                                            </p:txEl>
                                          </p:spTgt>
                                        </p:tgtEl>
                                        <p:attrNameLst>
                                          <p:attrName>style.visibility</p:attrName>
                                        </p:attrNameLst>
                                      </p:cBhvr>
                                      <p:to>
                                        <p:strVal val="visible"/>
                                      </p:to>
                                    </p:set>
                                    <p:animEffect transition="in" filter="wipe(left)">
                                      <p:cBhvr>
                                        <p:cTn id="223" dur="500"/>
                                        <p:tgtEl>
                                          <p:spTgt spid="59">
                                            <p:txEl>
                                              <p:pRg st="0" end="0"/>
                                            </p:txEl>
                                          </p:spTgt>
                                        </p:tgtEl>
                                      </p:cBhvr>
                                    </p:animEffect>
                                  </p:childTnLst>
                                </p:cTn>
                              </p:par>
                            </p:childTnLst>
                          </p:cTn>
                        </p:par>
                        <p:par>
                          <p:cTn id="224" fill="hold">
                            <p:stCondLst>
                              <p:cond delay="3500"/>
                            </p:stCondLst>
                            <p:childTnLst>
                              <p:par>
                                <p:cTn id="225" presetID="22" presetClass="entr" presetSubtype="8" fill="hold" grpId="0" nodeType="afterEffect">
                                  <p:stCondLst>
                                    <p:cond delay="0"/>
                                  </p:stCondLst>
                                  <p:childTnLst>
                                    <p:set>
                                      <p:cBhvr>
                                        <p:cTn id="226" dur="1" fill="hold">
                                          <p:stCondLst>
                                            <p:cond delay="0"/>
                                          </p:stCondLst>
                                        </p:cTn>
                                        <p:tgtEl>
                                          <p:spTgt spid="59">
                                            <p:txEl>
                                              <p:pRg st="1" end="1"/>
                                            </p:txEl>
                                          </p:spTgt>
                                        </p:tgtEl>
                                        <p:attrNameLst>
                                          <p:attrName>style.visibility</p:attrName>
                                        </p:attrNameLst>
                                      </p:cBhvr>
                                      <p:to>
                                        <p:strVal val="visible"/>
                                      </p:to>
                                    </p:set>
                                    <p:animEffect transition="in" filter="wipe(left)">
                                      <p:cBhvr>
                                        <p:cTn id="227" dur="500"/>
                                        <p:tgtEl>
                                          <p:spTgt spid="59">
                                            <p:txEl>
                                              <p:pRg st="1" end="1"/>
                                            </p:txEl>
                                          </p:spTgt>
                                        </p:tgtEl>
                                      </p:cBhvr>
                                    </p:animEffect>
                                  </p:childTnLst>
                                </p:cTn>
                              </p:par>
                            </p:childTnLst>
                          </p:cTn>
                        </p:par>
                        <p:par>
                          <p:cTn id="228" fill="hold">
                            <p:stCondLst>
                              <p:cond delay="4000"/>
                            </p:stCondLst>
                            <p:childTnLst>
                              <p:par>
                                <p:cTn id="229" presetID="22" presetClass="entr" presetSubtype="8" fill="hold" grpId="0" nodeType="afterEffect">
                                  <p:stCondLst>
                                    <p:cond delay="0"/>
                                  </p:stCondLst>
                                  <p:childTnLst>
                                    <p:set>
                                      <p:cBhvr>
                                        <p:cTn id="230" dur="1" fill="hold">
                                          <p:stCondLst>
                                            <p:cond delay="0"/>
                                          </p:stCondLst>
                                        </p:cTn>
                                        <p:tgtEl>
                                          <p:spTgt spid="59">
                                            <p:txEl>
                                              <p:pRg st="2" end="2"/>
                                            </p:txEl>
                                          </p:spTgt>
                                        </p:tgtEl>
                                        <p:attrNameLst>
                                          <p:attrName>style.visibility</p:attrName>
                                        </p:attrNameLst>
                                      </p:cBhvr>
                                      <p:to>
                                        <p:strVal val="visible"/>
                                      </p:to>
                                    </p:set>
                                    <p:animEffect transition="in" filter="wipe(left)">
                                      <p:cBhvr>
                                        <p:cTn id="231" dur="500"/>
                                        <p:tgtEl>
                                          <p:spTgt spid="59">
                                            <p:txEl>
                                              <p:pRg st="2" end="2"/>
                                            </p:txEl>
                                          </p:spTgt>
                                        </p:tgtEl>
                                      </p:cBhvr>
                                    </p:animEffect>
                                  </p:childTnLst>
                                </p:cTn>
                              </p:par>
                            </p:childTnLst>
                          </p:cTn>
                        </p:par>
                        <p:par>
                          <p:cTn id="232" fill="hold">
                            <p:stCondLst>
                              <p:cond delay="4500"/>
                            </p:stCondLst>
                            <p:childTnLst>
                              <p:par>
                                <p:cTn id="233" presetID="22" presetClass="entr" presetSubtype="8" fill="hold" grpId="0" nodeType="afterEffect">
                                  <p:stCondLst>
                                    <p:cond delay="0"/>
                                  </p:stCondLst>
                                  <p:childTnLst>
                                    <p:set>
                                      <p:cBhvr>
                                        <p:cTn id="234" dur="1" fill="hold">
                                          <p:stCondLst>
                                            <p:cond delay="0"/>
                                          </p:stCondLst>
                                        </p:cTn>
                                        <p:tgtEl>
                                          <p:spTgt spid="59">
                                            <p:txEl>
                                              <p:pRg st="3" end="3"/>
                                            </p:txEl>
                                          </p:spTgt>
                                        </p:tgtEl>
                                        <p:attrNameLst>
                                          <p:attrName>style.visibility</p:attrName>
                                        </p:attrNameLst>
                                      </p:cBhvr>
                                      <p:to>
                                        <p:strVal val="visible"/>
                                      </p:to>
                                    </p:set>
                                    <p:animEffect transition="in" filter="wipe(left)">
                                      <p:cBhvr>
                                        <p:cTn id="235" dur="500"/>
                                        <p:tgtEl>
                                          <p:spTgt spid="59">
                                            <p:txEl>
                                              <p:pRg st="3" end="3"/>
                                            </p:txEl>
                                          </p:spTgt>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2" fill="hold" nodeType="clickEffect">
                                  <p:stCondLst>
                                    <p:cond delay="0"/>
                                  </p:stCondLst>
                                  <p:childTnLst>
                                    <p:set>
                                      <p:cBhvr>
                                        <p:cTn id="239" dur="1" fill="hold">
                                          <p:stCondLst>
                                            <p:cond delay="0"/>
                                          </p:stCondLst>
                                        </p:cTn>
                                        <p:tgtEl>
                                          <p:spTgt spid="82"/>
                                        </p:tgtEl>
                                        <p:attrNameLst>
                                          <p:attrName>style.visibility</p:attrName>
                                        </p:attrNameLst>
                                      </p:cBhvr>
                                      <p:to>
                                        <p:strVal val="visible"/>
                                      </p:to>
                                    </p:set>
                                    <p:animEffect transition="in" filter="wipe(right)">
                                      <p:cBhvr>
                                        <p:cTn id="240" dur="500"/>
                                        <p:tgtEl>
                                          <p:spTgt spid="82"/>
                                        </p:tgtEl>
                                      </p:cBhvr>
                                    </p:animEffect>
                                  </p:childTnLst>
                                </p:cTn>
                              </p:par>
                            </p:childTnLst>
                          </p:cTn>
                        </p:par>
                        <p:par>
                          <p:cTn id="241" fill="hold">
                            <p:stCondLst>
                              <p:cond delay="500"/>
                            </p:stCondLst>
                            <p:childTnLst>
                              <p:par>
                                <p:cTn id="242" presetID="22" presetClass="entr" presetSubtype="1" fill="hold" nodeType="afterEffect">
                                  <p:stCondLst>
                                    <p:cond delay="0"/>
                                  </p:stCondLst>
                                  <p:childTnLst>
                                    <p:set>
                                      <p:cBhvr>
                                        <p:cTn id="243" dur="1" fill="hold">
                                          <p:stCondLst>
                                            <p:cond delay="0"/>
                                          </p:stCondLst>
                                        </p:cTn>
                                        <p:tgtEl>
                                          <p:spTgt spid="70"/>
                                        </p:tgtEl>
                                        <p:attrNameLst>
                                          <p:attrName>style.visibility</p:attrName>
                                        </p:attrNameLst>
                                      </p:cBhvr>
                                      <p:to>
                                        <p:strVal val="visible"/>
                                      </p:to>
                                    </p:set>
                                    <p:animEffect transition="in" filter="wipe(up)">
                                      <p:cBhvr>
                                        <p:cTn id="244" dur="500"/>
                                        <p:tgtEl>
                                          <p:spTgt spid="70"/>
                                        </p:tgtEl>
                                      </p:cBhvr>
                                    </p:animEffect>
                                  </p:childTnLst>
                                </p:cTn>
                              </p:par>
                            </p:childTnLst>
                          </p:cTn>
                        </p:par>
                        <p:par>
                          <p:cTn id="245" fill="hold">
                            <p:stCondLst>
                              <p:cond delay="1000"/>
                            </p:stCondLst>
                            <p:childTnLst>
                              <p:par>
                                <p:cTn id="246" presetID="22" presetClass="entr" presetSubtype="1" fill="hold" nodeType="afterEffect">
                                  <p:stCondLst>
                                    <p:cond delay="0"/>
                                  </p:stCondLst>
                                  <p:childTnLst>
                                    <p:set>
                                      <p:cBhvr>
                                        <p:cTn id="247" dur="1" fill="hold">
                                          <p:stCondLst>
                                            <p:cond delay="0"/>
                                          </p:stCondLst>
                                        </p:cTn>
                                        <p:tgtEl>
                                          <p:spTgt spid="66"/>
                                        </p:tgtEl>
                                        <p:attrNameLst>
                                          <p:attrName>style.visibility</p:attrName>
                                        </p:attrNameLst>
                                      </p:cBhvr>
                                      <p:to>
                                        <p:strVal val="visible"/>
                                      </p:to>
                                    </p:set>
                                    <p:animEffect transition="in" filter="wipe(up)">
                                      <p:cBhvr>
                                        <p:cTn id="248" dur="500"/>
                                        <p:tgtEl>
                                          <p:spTgt spid="66"/>
                                        </p:tgtEl>
                                      </p:cBhvr>
                                    </p:animEffect>
                                  </p:childTnLst>
                                </p:cTn>
                              </p:par>
                            </p:childTnLst>
                          </p:cTn>
                        </p:par>
                        <p:par>
                          <p:cTn id="249" fill="hold">
                            <p:stCondLst>
                              <p:cond delay="1500"/>
                            </p:stCondLst>
                            <p:childTnLst>
                              <p:par>
                                <p:cTn id="250" presetID="22" presetClass="entr" presetSubtype="8" fill="hold" grpId="0" nodeType="afterEffect">
                                  <p:stCondLst>
                                    <p:cond delay="0"/>
                                  </p:stCondLst>
                                  <p:childTnLst>
                                    <p:set>
                                      <p:cBhvr>
                                        <p:cTn id="251" dur="1" fill="hold">
                                          <p:stCondLst>
                                            <p:cond delay="0"/>
                                          </p:stCondLst>
                                        </p:cTn>
                                        <p:tgtEl>
                                          <p:spTgt spid="58">
                                            <p:txEl>
                                              <p:pRg st="0" end="0"/>
                                            </p:txEl>
                                          </p:spTgt>
                                        </p:tgtEl>
                                        <p:attrNameLst>
                                          <p:attrName>style.visibility</p:attrName>
                                        </p:attrNameLst>
                                      </p:cBhvr>
                                      <p:to>
                                        <p:strVal val="visible"/>
                                      </p:to>
                                    </p:set>
                                    <p:animEffect transition="in" filter="wipe(left)">
                                      <p:cBhvr>
                                        <p:cTn id="252" dur="500"/>
                                        <p:tgtEl>
                                          <p:spTgt spid="58">
                                            <p:txEl>
                                              <p:pRg st="0" end="0"/>
                                            </p:txEl>
                                          </p:spTgt>
                                        </p:tgtEl>
                                      </p:cBhvr>
                                    </p:animEffect>
                                  </p:childTnLst>
                                </p:cTn>
                              </p:par>
                            </p:childTnLst>
                          </p:cTn>
                        </p:par>
                        <p:par>
                          <p:cTn id="253" fill="hold">
                            <p:stCondLst>
                              <p:cond delay="2000"/>
                            </p:stCondLst>
                            <p:childTnLst>
                              <p:par>
                                <p:cTn id="254" presetID="22" presetClass="entr" presetSubtype="8" fill="hold" grpId="0" nodeType="afterEffect">
                                  <p:stCondLst>
                                    <p:cond delay="0"/>
                                  </p:stCondLst>
                                  <p:childTnLst>
                                    <p:set>
                                      <p:cBhvr>
                                        <p:cTn id="255" dur="1" fill="hold">
                                          <p:stCondLst>
                                            <p:cond delay="0"/>
                                          </p:stCondLst>
                                        </p:cTn>
                                        <p:tgtEl>
                                          <p:spTgt spid="58">
                                            <p:txEl>
                                              <p:pRg st="1" end="1"/>
                                            </p:txEl>
                                          </p:spTgt>
                                        </p:tgtEl>
                                        <p:attrNameLst>
                                          <p:attrName>style.visibility</p:attrName>
                                        </p:attrNameLst>
                                      </p:cBhvr>
                                      <p:to>
                                        <p:strVal val="visible"/>
                                      </p:to>
                                    </p:set>
                                    <p:animEffect transition="in" filter="wipe(left)">
                                      <p:cBhvr>
                                        <p:cTn id="256" dur="500"/>
                                        <p:tgtEl>
                                          <p:spTgt spid="58">
                                            <p:txEl>
                                              <p:pRg st="1" end="1"/>
                                            </p:txEl>
                                          </p:spTgt>
                                        </p:tgtEl>
                                      </p:cBhvr>
                                    </p:animEffect>
                                  </p:childTnLst>
                                </p:cTn>
                              </p:par>
                            </p:childTnLst>
                          </p:cTn>
                        </p:par>
                        <p:par>
                          <p:cTn id="257" fill="hold">
                            <p:stCondLst>
                              <p:cond delay="2500"/>
                            </p:stCondLst>
                            <p:childTnLst>
                              <p:par>
                                <p:cTn id="258" presetID="22" presetClass="entr" presetSubtype="8" fill="hold" grpId="0" nodeType="afterEffect">
                                  <p:stCondLst>
                                    <p:cond delay="0"/>
                                  </p:stCondLst>
                                  <p:childTnLst>
                                    <p:set>
                                      <p:cBhvr>
                                        <p:cTn id="259" dur="1" fill="hold">
                                          <p:stCondLst>
                                            <p:cond delay="0"/>
                                          </p:stCondLst>
                                        </p:cTn>
                                        <p:tgtEl>
                                          <p:spTgt spid="58">
                                            <p:txEl>
                                              <p:pRg st="2" end="2"/>
                                            </p:txEl>
                                          </p:spTgt>
                                        </p:tgtEl>
                                        <p:attrNameLst>
                                          <p:attrName>style.visibility</p:attrName>
                                        </p:attrNameLst>
                                      </p:cBhvr>
                                      <p:to>
                                        <p:strVal val="visible"/>
                                      </p:to>
                                    </p:set>
                                    <p:animEffect transition="in" filter="wipe(left)">
                                      <p:cBhvr>
                                        <p:cTn id="260" dur="500"/>
                                        <p:tgtEl>
                                          <p:spTgt spid="58">
                                            <p:txEl>
                                              <p:pRg st="2" end="2"/>
                                            </p:txEl>
                                          </p:spTgt>
                                        </p:tgtEl>
                                      </p:cBhvr>
                                    </p:animEffect>
                                  </p:childTnLst>
                                </p:cTn>
                              </p:par>
                            </p:childTnLst>
                          </p:cTn>
                        </p:par>
                        <p:par>
                          <p:cTn id="261" fill="hold">
                            <p:stCondLst>
                              <p:cond delay="3000"/>
                            </p:stCondLst>
                            <p:childTnLst>
                              <p:par>
                                <p:cTn id="262" presetID="10" presetClass="entr" presetSubtype="0" fill="hold" grpId="0" nodeType="afterEffect">
                                  <p:stCondLst>
                                    <p:cond delay="0"/>
                                  </p:stCondLst>
                                  <p:childTnLst>
                                    <p:set>
                                      <p:cBhvr>
                                        <p:cTn id="263" dur="1" fill="hold">
                                          <p:stCondLst>
                                            <p:cond delay="0"/>
                                          </p:stCondLst>
                                        </p:cTn>
                                        <p:tgtEl>
                                          <p:spTgt spid="64"/>
                                        </p:tgtEl>
                                        <p:attrNameLst>
                                          <p:attrName>style.visibility</p:attrName>
                                        </p:attrNameLst>
                                      </p:cBhvr>
                                      <p:to>
                                        <p:strVal val="visible"/>
                                      </p:to>
                                    </p:set>
                                    <p:animEffect transition="in" filter="fade">
                                      <p:cBhvr>
                                        <p:cTn id="264" dur="500"/>
                                        <p:tgtEl>
                                          <p:spTgt spid="64"/>
                                        </p:tgtEl>
                                      </p:cBhvr>
                                    </p:animEffect>
                                  </p:childTnLst>
                                </p:cTn>
                              </p:par>
                            </p:childTnLst>
                          </p:cTn>
                        </p:par>
                      </p:childTnLst>
                    </p:cTn>
                  </p:par>
                  <p:par>
                    <p:cTn id="265" fill="hold">
                      <p:stCondLst>
                        <p:cond delay="indefinite"/>
                      </p:stCondLst>
                      <p:childTnLst>
                        <p:par>
                          <p:cTn id="266" fill="hold">
                            <p:stCondLst>
                              <p:cond delay="0"/>
                            </p:stCondLst>
                            <p:childTnLst>
                              <p:par>
                                <p:cTn id="267" presetID="10" presetClass="entr" presetSubtype="0" fill="hold" grpId="0" nodeType="clickEffect">
                                  <p:stCondLst>
                                    <p:cond delay="0"/>
                                  </p:stCondLst>
                                  <p:childTnLst>
                                    <p:set>
                                      <p:cBhvr>
                                        <p:cTn id="268" dur="1" fill="hold">
                                          <p:stCondLst>
                                            <p:cond delay="0"/>
                                          </p:stCondLst>
                                        </p:cTn>
                                        <p:tgtEl>
                                          <p:spTgt spid="69"/>
                                        </p:tgtEl>
                                        <p:attrNameLst>
                                          <p:attrName>style.visibility</p:attrName>
                                        </p:attrNameLst>
                                      </p:cBhvr>
                                      <p:to>
                                        <p:strVal val="visible"/>
                                      </p:to>
                                    </p:set>
                                    <p:animEffect transition="in" filter="fade">
                                      <p:cBhvr>
                                        <p:cTn id="269" dur="500"/>
                                        <p:tgtEl>
                                          <p:spTgt spid="69"/>
                                        </p:tgtEl>
                                      </p:cBhvr>
                                    </p:animEffect>
                                  </p:childTnLst>
                                </p:cTn>
                              </p:par>
                            </p:childTnLst>
                          </p:cTn>
                        </p:par>
                        <p:par>
                          <p:cTn id="270" fill="hold">
                            <p:stCondLst>
                              <p:cond delay="500"/>
                            </p:stCondLst>
                            <p:childTnLst>
                              <p:par>
                                <p:cTn id="271" presetID="27" presetClass="emph" presetSubtype="0" fill="remove" grpId="1" nodeType="afterEffect">
                                  <p:stCondLst>
                                    <p:cond delay="0"/>
                                  </p:stCondLst>
                                  <p:childTnLst>
                                    <p:animClr clrSpc="rgb" dir="cw">
                                      <p:cBhvr override="childStyle">
                                        <p:cTn id="272" dur="250" autoRev="1" fill="remove"/>
                                        <p:tgtEl>
                                          <p:spTgt spid="69"/>
                                        </p:tgtEl>
                                        <p:attrNameLst>
                                          <p:attrName>style.color</p:attrName>
                                        </p:attrNameLst>
                                      </p:cBhvr>
                                      <p:to>
                                        <a:schemeClr val="bg1"/>
                                      </p:to>
                                    </p:animClr>
                                    <p:animClr clrSpc="rgb" dir="cw">
                                      <p:cBhvr>
                                        <p:cTn id="273" dur="250" autoRev="1" fill="remove"/>
                                        <p:tgtEl>
                                          <p:spTgt spid="69"/>
                                        </p:tgtEl>
                                        <p:attrNameLst>
                                          <p:attrName>fillcolor</p:attrName>
                                        </p:attrNameLst>
                                      </p:cBhvr>
                                      <p:to>
                                        <a:schemeClr val="bg1"/>
                                      </p:to>
                                    </p:animClr>
                                    <p:set>
                                      <p:cBhvr>
                                        <p:cTn id="274" dur="250" autoRev="1" fill="remove"/>
                                        <p:tgtEl>
                                          <p:spTgt spid="69"/>
                                        </p:tgtEl>
                                        <p:attrNameLst>
                                          <p:attrName>fill.type</p:attrName>
                                        </p:attrNameLst>
                                      </p:cBhvr>
                                      <p:to>
                                        <p:strVal val="solid"/>
                                      </p:to>
                                    </p:set>
                                    <p:set>
                                      <p:cBhvr>
                                        <p:cTn id="275" dur="250" autoRev="1" fill="remove"/>
                                        <p:tgtEl>
                                          <p:spTgt spid="69"/>
                                        </p:tgtEl>
                                        <p:attrNameLst>
                                          <p:attrName>fill.on</p:attrName>
                                        </p:attrNameLst>
                                      </p:cBhvr>
                                      <p:to>
                                        <p:strVal val="true"/>
                                      </p:to>
                                    </p:set>
                                  </p:childTnLst>
                                </p:cTn>
                              </p:par>
                            </p:childTnLst>
                          </p:cTn>
                        </p:par>
                        <p:par>
                          <p:cTn id="276" fill="hold">
                            <p:stCondLst>
                              <p:cond delay="1000"/>
                            </p:stCondLst>
                            <p:childTnLst>
                              <p:par>
                                <p:cTn id="277" presetID="10" presetClass="entr" presetSubtype="0" fill="hold" nodeType="afterEffect">
                                  <p:stCondLst>
                                    <p:cond delay="0"/>
                                  </p:stCondLst>
                                  <p:childTnLst>
                                    <p:set>
                                      <p:cBhvr>
                                        <p:cTn id="278" dur="1" fill="hold">
                                          <p:stCondLst>
                                            <p:cond delay="0"/>
                                          </p:stCondLst>
                                        </p:cTn>
                                        <p:tgtEl>
                                          <p:spTgt spid="72"/>
                                        </p:tgtEl>
                                        <p:attrNameLst>
                                          <p:attrName>style.visibility</p:attrName>
                                        </p:attrNameLst>
                                      </p:cBhvr>
                                      <p:to>
                                        <p:strVal val="visible"/>
                                      </p:to>
                                    </p:set>
                                    <p:animEffect transition="in" filter="fade">
                                      <p:cBhvr>
                                        <p:cTn id="279" dur="500"/>
                                        <p:tgtEl>
                                          <p:spTgt spid="72"/>
                                        </p:tgtEl>
                                      </p:cBhvr>
                                    </p:animEffect>
                                  </p:childTnLst>
                                </p:cTn>
                              </p:par>
                            </p:childTnLst>
                          </p:cTn>
                        </p:par>
                      </p:childTnLst>
                    </p:cTn>
                  </p:par>
                  <p:par>
                    <p:cTn id="280" fill="hold">
                      <p:stCondLst>
                        <p:cond delay="indefinite"/>
                      </p:stCondLst>
                      <p:childTnLst>
                        <p:par>
                          <p:cTn id="281" fill="hold">
                            <p:stCondLst>
                              <p:cond delay="0"/>
                            </p:stCondLst>
                            <p:childTnLst>
                              <p:par>
                                <p:cTn id="282" presetID="42" presetClass="entr" presetSubtype="0" fill="hold" nodeType="clickEffect">
                                  <p:stCondLst>
                                    <p:cond delay="0"/>
                                  </p:stCondLst>
                                  <p:childTnLst>
                                    <p:set>
                                      <p:cBhvr>
                                        <p:cTn id="283" dur="1" fill="hold">
                                          <p:stCondLst>
                                            <p:cond delay="0"/>
                                          </p:stCondLst>
                                        </p:cTn>
                                        <p:tgtEl>
                                          <p:spTgt spid="17"/>
                                        </p:tgtEl>
                                        <p:attrNameLst>
                                          <p:attrName>style.visibility</p:attrName>
                                        </p:attrNameLst>
                                      </p:cBhvr>
                                      <p:to>
                                        <p:strVal val="visible"/>
                                      </p:to>
                                    </p:set>
                                    <p:animEffect transition="in" filter="fade">
                                      <p:cBhvr>
                                        <p:cTn id="284" dur="1000"/>
                                        <p:tgtEl>
                                          <p:spTgt spid="17"/>
                                        </p:tgtEl>
                                      </p:cBhvr>
                                    </p:animEffect>
                                    <p:anim calcmode="lin" valueType="num">
                                      <p:cBhvr>
                                        <p:cTn id="285" dur="1000" fill="hold"/>
                                        <p:tgtEl>
                                          <p:spTgt spid="17"/>
                                        </p:tgtEl>
                                        <p:attrNameLst>
                                          <p:attrName>ppt_x</p:attrName>
                                        </p:attrNameLst>
                                      </p:cBhvr>
                                      <p:tavLst>
                                        <p:tav tm="0">
                                          <p:val>
                                            <p:strVal val="#ppt_x"/>
                                          </p:val>
                                        </p:tav>
                                        <p:tav tm="100000">
                                          <p:val>
                                            <p:strVal val="#ppt_x"/>
                                          </p:val>
                                        </p:tav>
                                      </p:tavLst>
                                    </p:anim>
                                    <p:anim calcmode="lin" valueType="num">
                                      <p:cBhvr>
                                        <p:cTn id="286" dur="1000" fill="hold"/>
                                        <p:tgtEl>
                                          <p:spTgt spid="17"/>
                                        </p:tgtEl>
                                        <p:attrNameLst>
                                          <p:attrName>ppt_y</p:attrName>
                                        </p:attrNameLst>
                                      </p:cBhvr>
                                      <p:tavLst>
                                        <p:tav tm="0">
                                          <p:val>
                                            <p:strVal val="#ppt_y+.1"/>
                                          </p:val>
                                        </p:tav>
                                        <p:tav tm="100000">
                                          <p:val>
                                            <p:strVal val="#ppt_y"/>
                                          </p:val>
                                        </p:tav>
                                      </p:tavLst>
                                    </p:anim>
                                  </p:childTnLst>
                                </p:cTn>
                              </p:par>
                            </p:childTnLst>
                          </p:cTn>
                        </p:par>
                        <p:par>
                          <p:cTn id="287" fill="hold">
                            <p:stCondLst>
                              <p:cond delay="1000"/>
                            </p:stCondLst>
                            <p:childTnLst>
                              <p:par>
                                <p:cTn id="288" presetID="32" presetClass="emph" presetSubtype="0" fill="hold" nodeType="afterEffect">
                                  <p:stCondLst>
                                    <p:cond delay="0"/>
                                  </p:stCondLst>
                                  <p:childTnLst>
                                    <p:animRot by="120000">
                                      <p:cBhvr>
                                        <p:cTn id="289" dur="100" fill="hold">
                                          <p:stCondLst>
                                            <p:cond delay="0"/>
                                          </p:stCondLst>
                                        </p:cTn>
                                        <p:tgtEl>
                                          <p:spTgt spid="17"/>
                                        </p:tgtEl>
                                        <p:attrNameLst>
                                          <p:attrName>r</p:attrName>
                                        </p:attrNameLst>
                                      </p:cBhvr>
                                    </p:animRot>
                                    <p:animRot by="-240000">
                                      <p:cBhvr>
                                        <p:cTn id="290" dur="200" fill="hold">
                                          <p:stCondLst>
                                            <p:cond delay="200"/>
                                          </p:stCondLst>
                                        </p:cTn>
                                        <p:tgtEl>
                                          <p:spTgt spid="17"/>
                                        </p:tgtEl>
                                        <p:attrNameLst>
                                          <p:attrName>r</p:attrName>
                                        </p:attrNameLst>
                                      </p:cBhvr>
                                    </p:animRot>
                                    <p:animRot by="240000">
                                      <p:cBhvr>
                                        <p:cTn id="291" dur="200" fill="hold">
                                          <p:stCondLst>
                                            <p:cond delay="400"/>
                                          </p:stCondLst>
                                        </p:cTn>
                                        <p:tgtEl>
                                          <p:spTgt spid="17"/>
                                        </p:tgtEl>
                                        <p:attrNameLst>
                                          <p:attrName>r</p:attrName>
                                        </p:attrNameLst>
                                      </p:cBhvr>
                                    </p:animRot>
                                    <p:animRot by="-240000">
                                      <p:cBhvr>
                                        <p:cTn id="292" dur="200" fill="hold">
                                          <p:stCondLst>
                                            <p:cond delay="600"/>
                                          </p:stCondLst>
                                        </p:cTn>
                                        <p:tgtEl>
                                          <p:spTgt spid="17"/>
                                        </p:tgtEl>
                                        <p:attrNameLst>
                                          <p:attrName>r</p:attrName>
                                        </p:attrNameLst>
                                      </p:cBhvr>
                                    </p:animRot>
                                    <p:animRot by="120000">
                                      <p:cBhvr>
                                        <p:cTn id="293" dur="200" fill="hold">
                                          <p:stCondLst>
                                            <p:cond delay="800"/>
                                          </p:stCondLst>
                                        </p:cTn>
                                        <p:tgtEl>
                                          <p:spTgt spid="17"/>
                                        </p:tgtEl>
                                        <p:attrNameLst>
                                          <p:attrName>r</p:attrName>
                                        </p:attrNameLst>
                                      </p:cBhvr>
                                    </p:animRot>
                                  </p:childTnLst>
                                </p:cTn>
                              </p:par>
                            </p:childTnLst>
                          </p:cTn>
                        </p:par>
                      </p:childTnLst>
                    </p:cTn>
                  </p:par>
                  <p:par>
                    <p:cTn id="294" fill="hold">
                      <p:stCondLst>
                        <p:cond delay="indefinite"/>
                      </p:stCondLst>
                      <p:childTnLst>
                        <p:par>
                          <p:cTn id="295" fill="hold">
                            <p:stCondLst>
                              <p:cond delay="0"/>
                            </p:stCondLst>
                            <p:childTnLst>
                              <p:par>
                                <p:cTn id="296" presetID="16" presetClass="entr" presetSubtype="37" fill="hold" nodeType="clickEffect">
                                  <p:stCondLst>
                                    <p:cond delay="0"/>
                                  </p:stCondLst>
                                  <p:childTnLst>
                                    <p:set>
                                      <p:cBhvr>
                                        <p:cTn id="297" dur="1" fill="hold">
                                          <p:stCondLst>
                                            <p:cond delay="0"/>
                                          </p:stCondLst>
                                        </p:cTn>
                                        <p:tgtEl>
                                          <p:spTgt spid="25"/>
                                        </p:tgtEl>
                                        <p:attrNameLst>
                                          <p:attrName>style.visibility</p:attrName>
                                        </p:attrNameLst>
                                      </p:cBhvr>
                                      <p:to>
                                        <p:strVal val="visible"/>
                                      </p:to>
                                    </p:set>
                                    <p:animEffect transition="in" filter="barn(outVertical)">
                                      <p:cBhvr>
                                        <p:cTn id="29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uiExpand="1" build="p"/>
      <p:bldP spid="15" grpId="0" animBg="1"/>
      <p:bldP spid="16" grpId="0" uiExpand="1" build="p"/>
      <p:bldP spid="18" grpId="0" uiExpand="1" build="p" animBg="1"/>
      <p:bldP spid="19" grpId="0" animBg="1"/>
      <p:bldP spid="20" grpId="0" animBg="1"/>
      <p:bldP spid="21" grpId="0" animBg="1"/>
      <p:bldP spid="22" grpId="0" uiExpand="1" build="p" animBg="1"/>
      <p:bldP spid="58" grpId="0" uiExpand="1" build="p"/>
      <p:bldP spid="59" grpId="0" uiExpand="1" build="p"/>
      <p:bldP spid="64" grpId="0" animBg="1"/>
      <p:bldP spid="60" grpId="0" animBg="1"/>
      <p:bldP spid="63" grpId="0" animBg="1"/>
      <p:bldP spid="62" grpId="0" animBg="1"/>
      <p:bldP spid="3" grpId="0"/>
      <p:bldP spid="61" grpId="0" uiExpand="1" build="p" animBg="1"/>
      <p:bldP spid="23" grpId="0" animBg="1"/>
      <p:bldP spid="65" grpId="0" animBg="1"/>
      <p:bldP spid="67" grpId="0" animBg="1"/>
      <p:bldP spid="69" grpId="0" animBg="1"/>
      <p:bldP spid="6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735130" y="4444838"/>
            <a:ext cx="1102629" cy="836047"/>
            <a:chOff x="6735130" y="4444838"/>
            <a:chExt cx="1102629" cy="836047"/>
          </a:xfrm>
        </p:grpSpPr>
        <p:cxnSp>
          <p:nvCxnSpPr>
            <p:cNvPr id="74" name="Straight Connector 73"/>
            <p:cNvCxnSpPr/>
            <p:nvPr/>
          </p:nvCxnSpPr>
          <p:spPr>
            <a:xfrm>
              <a:off x="6871670" y="4444838"/>
              <a:ext cx="790348" cy="746163"/>
            </a:xfrm>
            <a:prstGeom prst="line">
              <a:avLst/>
            </a:prstGeom>
            <a:ln>
              <a:solidFill>
                <a:schemeClr val="tx1">
                  <a:lumMod val="75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6735130" y="4449888"/>
              <a:ext cx="1102629" cy="830997"/>
            </a:xfrm>
            <a:prstGeom prst="rect">
              <a:avLst/>
            </a:prstGeom>
            <a:solidFill>
              <a:srgbClr val="FFFFFF">
                <a:alpha val="50196"/>
              </a:srgbClr>
            </a:solidFill>
          </p:spPr>
          <p:txBody>
            <a:bodyPr wrap="square" rtlCol="0">
              <a:spAutoFit/>
            </a:bodyPr>
            <a:lstStyle/>
            <a:p>
              <a:pPr algn="ctr"/>
              <a:r>
                <a:rPr lang="en-US" sz="800" dirty="0"/>
                <a:t>Identify Supervised Researcher and</a:t>
              </a:r>
            </a:p>
            <a:p>
              <a:pPr algn="ctr"/>
              <a:r>
                <a:rPr lang="en-US" sz="800" dirty="0"/>
                <a:t>Assign Research Supervisor (Temporary role)</a:t>
              </a:r>
            </a:p>
            <a:p>
              <a:pPr algn="ctr"/>
              <a:endParaRPr lang="en-US" sz="800" dirty="0"/>
            </a:p>
          </p:txBody>
        </p:sp>
      </p:grpSp>
      <p:cxnSp>
        <p:nvCxnSpPr>
          <p:cNvPr id="66" name="Straight Connector 65"/>
          <p:cNvCxnSpPr/>
          <p:nvPr/>
        </p:nvCxnSpPr>
        <p:spPr>
          <a:xfrm flipH="1">
            <a:off x="3755181" y="2032353"/>
            <a:ext cx="29909" cy="3794894"/>
          </a:xfrm>
          <a:prstGeom prst="line">
            <a:avLst/>
          </a:prstGeom>
          <a:ln>
            <a:solidFill>
              <a:schemeClr val="tx1">
                <a:lumMod val="75000"/>
              </a:schemeClr>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269046" y="1953797"/>
            <a:ext cx="1027525" cy="369332"/>
          </a:xfrm>
          <a:prstGeom prst="rect">
            <a:avLst/>
          </a:prstGeom>
          <a:solidFill>
            <a:schemeClr val="bg1"/>
          </a:solidFill>
        </p:spPr>
        <p:txBody>
          <a:bodyPr wrap="none" rtlCol="0">
            <a:spAutoFit/>
          </a:bodyPr>
          <a:lstStyle/>
          <a:p>
            <a:r>
              <a:rPr lang="en-US" dirty="0"/>
              <a:t>Manager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083" y="3566497"/>
            <a:ext cx="942095" cy="942095"/>
          </a:xfrm>
          <a:prstGeom prst="rect">
            <a:avLst/>
          </a:prstGeom>
        </p:spPr>
      </p:pic>
      <p:sp>
        <p:nvSpPr>
          <p:cNvPr id="2" name="Title 1"/>
          <p:cNvSpPr>
            <a:spLocks noGrp="1"/>
          </p:cNvSpPr>
          <p:nvPr>
            <p:ph type="title"/>
          </p:nvPr>
        </p:nvSpPr>
        <p:spPr>
          <a:xfrm>
            <a:off x="274320" y="201168"/>
            <a:ext cx="7019615" cy="868680"/>
          </a:xfrm>
        </p:spPr>
        <p:txBody>
          <a:bodyPr/>
          <a:lstStyle/>
          <a:p>
            <a:r>
              <a:rPr lang="en-US" dirty="0"/>
              <a:t>Managers’ view of Work Planning &amp; Control</a:t>
            </a:r>
            <a:br>
              <a:rPr lang="en-US" dirty="0"/>
            </a:br>
            <a:r>
              <a:rPr lang="en-US" dirty="0"/>
              <a:t>Today and Tomorrow</a:t>
            </a:r>
          </a:p>
        </p:txBody>
      </p:sp>
      <p:sp>
        <p:nvSpPr>
          <p:cNvPr id="5" name="Slide Number Placeholder 4"/>
          <p:cNvSpPr>
            <a:spLocks noGrp="1"/>
          </p:cNvSpPr>
          <p:nvPr>
            <p:ph type="sldNum" sz="quarter" idx="13"/>
          </p:nvPr>
        </p:nvSpPr>
        <p:spPr/>
        <p:txBody>
          <a:bodyPr/>
          <a:lstStyle/>
          <a:p>
            <a:fld id="{03722D57-58D6-9447-A6D5-A97F6C35A8FB}" type="slidenum">
              <a:rPr lang="en-US" smtClean="0"/>
              <a:pPr/>
              <a:t>4</a:t>
            </a:fld>
            <a:endParaRPr lang="en-US" dirty="0"/>
          </a:p>
        </p:txBody>
      </p:sp>
      <p:sp>
        <p:nvSpPr>
          <p:cNvPr id="6" name="TextBox 5"/>
          <p:cNvSpPr txBox="1"/>
          <p:nvPr/>
        </p:nvSpPr>
        <p:spPr>
          <a:xfrm>
            <a:off x="1581150" y="1427634"/>
            <a:ext cx="933141" cy="461665"/>
          </a:xfrm>
          <a:prstGeom prst="rect">
            <a:avLst/>
          </a:prstGeom>
          <a:noFill/>
        </p:spPr>
        <p:txBody>
          <a:bodyPr wrap="none" rtlCol="0">
            <a:spAutoFit/>
          </a:bodyPr>
          <a:lstStyle/>
          <a:p>
            <a:r>
              <a:rPr lang="en-US" sz="2400" b="1" dirty="0">
                <a:solidFill>
                  <a:srgbClr val="000000"/>
                </a:solidFill>
              </a:rPr>
              <a:t>Today</a:t>
            </a:r>
          </a:p>
        </p:txBody>
      </p:sp>
      <p:sp>
        <p:nvSpPr>
          <p:cNvPr id="7" name="TextBox 6"/>
          <p:cNvSpPr txBox="1"/>
          <p:nvPr/>
        </p:nvSpPr>
        <p:spPr>
          <a:xfrm>
            <a:off x="5684449" y="1427634"/>
            <a:ext cx="1024383" cy="461665"/>
          </a:xfrm>
          <a:prstGeom prst="rect">
            <a:avLst/>
          </a:prstGeom>
          <a:noFill/>
        </p:spPr>
        <p:txBody>
          <a:bodyPr wrap="none" rtlCol="0">
            <a:spAutoFit/>
          </a:bodyPr>
          <a:lstStyle/>
          <a:p>
            <a:r>
              <a:rPr lang="en-US" sz="2400" b="1" dirty="0">
                <a:solidFill>
                  <a:srgbClr val="000000"/>
                </a:solidFill>
              </a:rPr>
              <a:t>Future</a:t>
            </a:r>
          </a:p>
        </p:txBody>
      </p:sp>
      <p:cxnSp>
        <p:nvCxnSpPr>
          <p:cNvPr id="20" name="Straight Arrow Connector 19"/>
          <p:cNvCxnSpPr/>
          <p:nvPr/>
        </p:nvCxnSpPr>
        <p:spPr>
          <a:xfrm flipH="1">
            <a:off x="1403499" y="5419766"/>
            <a:ext cx="1188932" cy="0"/>
          </a:xfrm>
          <a:prstGeom prst="straightConnector1">
            <a:avLst/>
          </a:prstGeom>
          <a:ln>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3894167" y="4918044"/>
            <a:ext cx="1202637" cy="1011083"/>
            <a:chOff x="1418963" y="2041334"/>
            <a:chExt cx="1202637" cy="1011083"/>
          </a:xfrm>
        </p:grpSpPr>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214" y="2041334"/>
              <a:ext cx="708138" cy="665339"/>
            </a:xfrm>
            <a:prstGeom prst="rect">
              <a:avLst/>
            </a:prstGeom>
          </p:spPr>
        </p:pic>
        <p:sp>
          <p:nvSpPr>
            <p:cNvPr id="36" name="TextBox 35"/>
            <p:cNvSpPr txBox="1"/>
            <p:nvPr/>
          </p:nvSpPr>
          <p:spPr>
            <a:xfrm>
              <a:off x="1418963" y="2683085"/>
              <a:ext cx="1202637" cy="369332"/>
            </a:xfrm>
            <a:prstGeom prst="rect">
              <a:avLst/>
            </a:prstGeom>
            <a:noFill/>
          </p:spPr>
          <p:txBody>
            <a:bodyPr wrap="none" rtlCol="0">
              <a:spAutoFit/>
            </a:bodyPr>
            <a:lstStyle/>
            <a:p>
              <a:pPr algn="ctr"/>
              <a:r>
                <a:rPr lang="en-US" dirty="0"/>
                <a:t>Laboratory</a:t>
              </a:r>
              <a:endParaRPr lang="en-US" sz="1000" dirty="0"/>
            </a:p>
          </p:txBody>
        </p:sp>
      </p:grpSp>
      <p:grpSp>
        <p:nvGrpSpPr>
          <p:cNvPr id="37" name="Group 36"/>
          <p:cNvGrpSpPr/>
          <p:nvPr/>
        </p:nvGrpSpPr>
        <p:grpSpPr>
          <a:xfrm>
            <a:off x="7473048" y="4830260"/>
            <a:ext cx="1314591" cy="1232277"/>
            <a:chOff x="79914" y="2079237"/>
            <a:chExt cx="1314591" cy="1232277"/>
          </a:xfrm>
        </p:grpSpPr>
        <p:pic>
          <p:nvPicPr>
            <p:cNvPr id="38" name="Picture 37"/>
            <p:cNvPicPr>
              <a:picLocks noChangeAspect="1"/>
            </p:cNvPicPr>
            <p:nvPr/>
          </p:nvPicPr>
          <p:blipFill rotWithShape="1">
            <a:blip r:embed="rId5">
              <a:extLst>
                <a:ext uri="{28A0092B-C50C-407E-A947-70E740481C1C}">
                  <a14:useLocalDpi xmlns:a14="http://schemas.microsoft.com/office/drawing/2010/main" val="0"/>
                </a:ext>
              </a:extLst>
            </a:blip>
            <a:srcRect l="38462" r="29573"/>
            <a:stretch/>
          </p:blipFill>
          <p:spPr>
            <a:xfrm>
              <a:off x="615715" y="2079237"/>
              <a:ext cx="336589" cy="665339"/>
            </a:xfrm>
            <a:prstGeom prst="rect">
              <a:avLst/>
            </a:prstGeom>
          </p:spPr>
        </p:pic>
        <p:sp>
          <p:nvSpPr>
            <p:cNvPr id="39" name="TextBox 38"/>
            <p:cNvSpPr txBox="1"/>
            <p:nvPr/>
          </p:nvSpPr>
          <p:spPr>
            <a:xfrm>
              <a:off x="79914" y="2665183"/>
              <a:ext cx="1314591" cy="646331"/>
            </a:xfrm>
            <a:prstGeom prst="rect">
              <a:avLst/>
            </a:prstGeom>
            <a:noFill/>
          </p:spPr>
          <p:txBody>
            <a:bodyPr wrap="none" rtlCol="0">
              <a:spAutoFit/>
            </a:bodyPr>
            <a:lstStyle/>
            <a:p>
              <a:pPr algn="ctr"/>
              <a:r>
                <a:rPr lang="en-US" dirty="0"/>
                <a:t>Supervised</a:t>
              </a:r>
            </a:p>
            <a:p>
              <a:pPr algn="ctr"/>
              <a:r>
                <a:rPr lang="en-US" dirty="0"/>
                <a:t>Researchers</a:t>
              </a:r>
            </a:p>
          </p:txBody>
        </p:sp>
      </p:grpSp>
      <p:grpSp>
        <p:nvGrpSpPr>
          <p:cNvPr id="42" name="Group 41"/>
          <p:cNvGrpSpPr/>
          <p:nvPr/>
        </p:nvGrpSpPr>
        <p:grpSpPr>
          <a:xfrm>
            <a:off x="5912897" y="2320147"/>
            <a:ext cx="883575" cy="1040056"/>
            <a:chOff x="7509444" y="4410131"/>
            <a:chExt cx="883575" cy="1040056"/>
          </a:xfrm>
        </p:grpSpPr>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0016" y="4410131"/>
              <a:ext cx="622431" cy="670723"/>
            </a:xfrm>
            <a:prstGeom prst="rect">
              <a:avLst/>
            </a:prstGeom>
          </p:spPr>
        </p:pic>
        <p:sp>
          <p:nvSpPr>
            <p:cNvPr id="41" name="TextBox 40"/>
            <p:cNvSpPr txBox="1"/>
            <p:nvPr/>
          </p:nvSpPr>
          <p:spPr>
            <a:xfrm>
              <a:off x="7509444" y="5080855"/>
              <a:ext cx="883575" cy="369332"/>
            </a:xfrm>
            <a:prstGeom prst="rect">
              <a:avLst/>
            </a:prstGeom>
            <a:noFill/>
          </p:spPr>
          <p:txBody>
            <a:bodyPr wrap="none" rtlCol="0">
              <a:spAutoFit/>
            </a:bodyPr>
            <a:lstStyle/>
            <a:p>
              <a:pPr algn="ctr"/>
              <a:r>
                <a:rPr lang="en-US" dirty="0"/>
                <a:t>Activity</a:t>
              </a:r>
            </a:p>
          </p:txBody>
        </p:sp>
      </p:grpSp>
      <p:grpSp>
        <p:nvGrpSpPr>
          <p:cNvPr id="47" name="Group 46"/>
          <p:cNvGrpSpPr/>
          <p:nvPr/>
        </p:nvGrpSpPr>
        <p:grpSpPr>
          <a:xfrm>
            <a:off x="7690853" y="4263322"/>
            <a:ext cx="1180644" cy="669020"/>
            <a:chOff x="7308564" y="3520415"/>
            <a:chExt cx="1180644" cy="669020"/>
          </a:xfrm>
        </p:grpSpPr>
        <p:sp>
          <p:nvSpPr>
            <p:cNvPr id="49" name="TextBox 48"/>
            <p:cNvSpPr txBox="1"/>
            <p:nvPr/>
          </p:nvSpPr>
          <p:spPr>
            <a:xfrm>
              <a:off x="7308564" y="3543104"/>
              <a:ext cx="1180644" cy="646331"/>
            </a:xfrm>
            <a:prstGeom prst="rect">
              <a:avLst/>
            </a:prstGeom>
            <a:noFill/>
          </p:spPr>
          <p:txBody>
            <a:bodyPr wrap="none" rtlCol="0">
              <a:spAutoFit/>
            </a:bodyPr>
            <a:lstStyle/>
            <a:p>
              <a:pPr algn="ctr"/>
              <a:r>
                <a:rPr lang="en-US" dirty="0"/>
                <a:t>Research</a:t>
              </a:r>
            </a:p>
            <a:p>
              <a:pPr algn="ctr"/>
              <a:r>
                <a:rPr lang="en-US" dirty="0"/>
                <a:t>Supervisor</a:t>
              </a:r>
            </a:p>
          </p:txBody>
        </p:sp>
        <p:pic>
          <p:nvPicPr>
            <p:cNvPr id="50" name="Picture 49"/>
            <p:cNvPicPr>
              <a:picLocks noChangeAspect="1"/>
            </p:cNvPicPr>
            <p:nvPr/>
          </p:nvPicPr>
          <p:blipFill rotWithShape="1">
            <a:blip r:embed="rId5">
              <a:extLst>
                <a:ext uri="{28A0092B-C50C-407E-A947-70E740481C1C}">
                  <a14:useLocalDpi xmlns:a14="http://schemas.microsoft.com/office/drawing/2010/main" val="0"/>
                </a:ext>
              </a:extLst>
            </a:blip>
            <a:srcRect l="82522" t="18456" r="4117" b="60328"/>
            <a:stretch/>
          </p:blipFill>
          <p:spPr>
            <a:xfrm>
              <a:off x="7961514" y="3520415"/>
              <a:ext cx="140696" cy="141159"/>
            </a:xfrm>
            <a:prstGeom prst="rect">
              <a:avLst/>
            </a:prstGeom>
          </p:spPr>
        </p:pic>
      </p:grpSp>
      <p:grpSp>
        <p:nvGrpSpPr>
          <p:cNvPr id="51" name="Group 50"/>
          <p:cNvGrpSpPr/>
          <p:nvPr/>
        </p:nvGrpSpPr>
        <p:grpSpPr>
          <a:xfrm>
            <a:off x="5317011" y="2012523"/>
            <a:ext cx="883575" cy="696195"/>
            <a:chOff x="5993141" y="3514506"/>
            <a:chExt cx="883575" cy="696195"/>
          </a:xfrm>
        </p:grpSpPr>
        <p:sp>
          <p:nvSpPr>
            <p:cNvPr id="52" name="TextBox 51"/>
            <p:cNvSpPr txBox="1"/>
            <p:nvPr/>
          </p:nvSpPr>
          <p:spPr>
            <a:xfrm>
              <a:off x="5993141" y="3564370"/>
              <a:ext cx="883575" cy="646331"/>
            </a:xfrm>
            <a:prstGeom prst="rect">
              <a:avLst/>
            </a:prstGeom>
            <a:noFill/>
          </p:spPr>
          <p:txBody>
            <a:bodyPr wrap="none" rtlCol="0">
              <a:spAutoFit/>
            </a:bodyPr>
            <a:lstStyle/>
            <a:p>
              <a:pPr algn="ctr"/>
              <a:r>
                <a:rPr lang="en-US" dirty="0"/>
                <a:t>Activity</a:t>
              </a:r>
              <a:br>
                <a:rPr lang="en-US" dirty="0"/>
              </a:br>
              <a:r>
                <a:rPr lang="en-US" dirty="0"/>
                <a:t>Lead</a:t>
              </a:r>
            </a:p>
          </p:txBody>
        </p:sp>
        <p:pic>
          <p:nvPicPr>
            <p:cNvPr id="54" name="Picture 53"/>
            <p:cNvPicPr>
              <a:picLocks noChangeAspect="1"/>
            </p:cNvPicPr>
            <p:nvPr/>
          </p:nvPicPr>
          <p:blipFill rotWithShape="1">
            <a:blip r:embed="rId5">
              <a:extLst>
                <a:ext uri="{28A0092B-C50C-407E-A947-70E740481C1C}">
                  <a14:useLocalDpi xmlns:a14="http://schemas.microsoft.com/office/drawing/2010/main" val="0"/>
                </a:ext>
              </a:extLst>
            </a:blip>
            <a:srcRect l="27309" t="17658" r="61475" b="64739"/>
            <a:stretch/>
          </p:blipFill>
          <p:spPr>
            <a:xfrm>
              <a:off x="6518822" y="3514506"/>
              <a:ext cx="118110" cy="117114"/>
            </a:xfrm>
            <a:prstGeom prst="rect">
              <a:avLst/>
            </a:prstGeom>
          </p:spPr>
        </p:pic>
      </p:grpSp>
      <p:grpSp>
        <p:nvGrpSpPr>
          <p:cNvPr id="55" name="Group 54"/>
          <p:cNvGrpSpPr/>
          <p:nvPr/>
        </p:nvGrpSpPr>
        <p:grpSpPr>
          <a:xfrm>
            <a:off x="4067401" y="4401071"/>
            <a:ext cx="611065" cy="429189"/>
            <a:chOff x="4710507" y="3494150"/>
            <a:chExt cx="611065" cy="429189"/>
          </a:xfrm>
        </p:grpSpPr>
        <p:sp>
          <p:nvSpPr>
            <p:cNvPr id="56" name="TextBox 55"/>
            <p:cNvSpPr txBox="1"/>
            <p:nvPr/>
          </p:nvSpPr>
          <p:spPr>
            <a:xfrm>
              <a:off x="4710507" y="3554007"/>
              <a:ext cx="611065" cy="369332"/>
            </a:xfrm>
            <a:prstGeom prst="rect">
              <a:avLst/>
            </a:prstGeom>
            <a:noFill/>
          </p:spPr>
          <p:txBody>
            <a:bodyPr wrap="none" rtlCol="0">
              <a:spAutoFit/>
            </a:bodyPr>
            <a:lstStyle/>
            <a:p>
              <a:pPr algn="ctr"/>
              <a:r>
                <a:rPr lang="en-US" dirty="0"/>
                <a:t>CSM</a:t>
              </a:r>
            </a:p>
          </p:txBody>
        </p:sp>
        <p:pic>
          <p:nvPicPr>
            <p:cNvPr id="58" name="Picture 57"/>
            <p:cNvPicPr>
              <a:picLocks noChangeAspect="1"/>
            </p:cNvPicPr>
            <p:nvPr/>
          </p:nvPicPr>
          <p:blipFill rotWithShape="1">
            <a:blip r:embed="rId5">
              <a:extLst>
                <a:ext uri="{28A0092B-C50C-407E-A947-70E740481C1C}">
                  <a14:useLocalDpi xmlns:a14="http://schemas.microsoft.com/office/drawing/2010/main" val="0"/>
                </a:ext>
              </a:extLst>
            </a:blip>
            <a:srcRect l="5523" t="12879" r="82396" b="66614"/>
            <a:stretch/>
          </p:blipFill>
          <p:spPr>
            <a:xfrm>
              <a:off x="4826191" y="3494150"/>
              <a:ext cx="127222" cy="136435"/>
            </a:xfrm>
            <a:prstGeom prst="rect">
              <a:avLst/>
            </a:prstGeom>
          </p:spPr>
        </p:pic>
      </p:grpSp>
      <p:cxnSp>
        <p:nvCxnSpPr>
          <p:cNvPr id="60" name="Straight Arrow Connector 59"/>
          <p:cNvCxnSpPr/>
          <p:nvPr/>
        </p:nvCxnSpPr>
        <p:spPr>
          <a:xfrm flipH="1">
            <a:off x="1438333" y="3323085"/>
            <a:ext cx="271666" cy="457200"/>
          </a:xfrm>
          <a:prstGeom prst="straightConnector1">
            <a:avLst/>
          </a:prstGeom>
          <a:ln>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496733" y="3462962"/>
            <a:ext cx="480383" cy="1084528"/>
          </a:xfrm>
          <a:prstGeom prst="line">
            <a:avLst/>
          </a:prstGeom>
          <a:ln>
            <a:solidFill>
              <a:schemeClr val="tx1">
                <a:lumMod val="75000"/>
              </a:schemeClr>
            </a:solidFill>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951202" y="4221404"/>
            <a:ext cx="271666" cy="457200"/>
          </a:xfrm>
          <a:prstGeom prst="straightConnector1">
            <a:avLst/>
          </a:prstGeom>
          <a:ln>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033441" y="3773272"/>
            <a:ext cx="611065" cy="429189"/>
            <a:chOff x="4710507" y="3494150"/>
            <a:chExt cx="611065" cy="429189"/>
          </a:xfrm>
        </p:grpSpPr>
        <p:sp>
          <p:nvSpPr>
            <p:cNvPr id="68" name="TextBox 67"/>
            <p:cNvSpPr txBox="1"/>
            <p:nvPr/>
          </p:nvSpPr>
          <p:spPr>
            <a:xfrm>
              <a:off x="4710507" y="3554007"/>
              <a:ext cx="611065" cy="369332"/>
            </a:xfrm>
            <a:prstGeom prst="rect">
              <a:avLst/>
            </a:prstGeom>
            <a:noFill/>
          </p:spPr>
          <p:txBody>
            <a:bodyPr wrap="none" rtlCol="0">
              <a:spAutoFit/>
            </a:bodyPr>
            <a:lstStyle/>
            <a:p>
              <a:pPr algn="ctr"/>
              <a:r>
                <a:rPr lang="en-US" dirty="0"/>
                <a:t>CSM</a:t>
              </a:r>
            </a:p>
          </p:txBody>
        </p:sp>
        <p:pic>
          <p:nvPicPr>
            <p:cNvPr id="69" name="Picture 68"/>
            <p:cNvPicPr>
              <a:picLocks noChangeAspect="1"/>
            </p:cNvPicPr>
            <p:nvPr/>
          </p:nvPicPr>
          <p:blipFill rotWithShape="1">
            <a:blip r:embed="rId5">
              <a:extLst>
                <a:ext uri="{28A0092B-C50C-407E-A947-70E740481C1C}">
                  <a14:useLocalDpi xmlns:a14="http://schemas.microsoft.com/office/drawing/2010/main" val="0"/>
                </a:ext>
              </a:extLst>
            </a:blip>
            <a:srcRect l="5523" t="12879" r="82396" b="66614"/>
            <a:stretch/>
          </p:blipFill>
          <p:spPr>
            <a:xfrm>
              <a:off x="4826191" y="3494150"/>
              <a:ext cx="127222" cy="136435"/>
            </a:xfrm>
            <a:prstGeom prst="rect">
              <a:avLst/>
            </a:prstGeom>
          </p:spPr>
        </p:pic>
      </p:grpSp>
      <p:sp>
        <p:nvSpPr>
          <p:cNvPr id="3" name="TextBox 2"/>
          <p:cNvSpPr txBox="1"/>
          <p:nvPr/>
        </p:nvSpPr>
        <p:spPr>
          <a:xfrm>
            <a:off x="397272" y="2949689"/>
            <a:ext cx="3335145" cy="2062103"/>
          </a:xfrm>
          <a:prstGeom prst="rect">
            <a:avLst/>
          </a:prstGeom>
          <a:solidFill>
            <a:srgbClr val="FFFFFF">
              <a:alpha val="60000"/>
            </a:srgbClr>
          </a:solidFill>
        </p:spPr>
        <p:txBody>
          <a:bodyPr wrap="none" rtlCol="0">
            <a:spAutoFit/>
          </a:bodyPr>
          <a:lstStyle/>
          <a:p>
            <a:pPr algn="ctr"/>
            <a:endParaRPr lang="en-US" b="1" dirty="0">
              <a:solidFill>
                <a:srgbClr val="FF0000"/>
              </a:solidFill>
            </a:endParaRPr>
          </a:p>
          <a:p>
            <a:pPr algn="ctr"/>
            <a:r>
              <a:rPr lang="en-US" b="1" dirty="0">
                <a:solidFill>
                  <a:srgbClr val="FF0000"/>
                </a:solidFill>
              </a:rPr>
              <a:t>Who planned the work?</a:t>
            </a:r>
          </a:p>
          <a:p>
            <a:pPr algn="ctr"/>
            <a:r>
              <a:rPr lang="en-US" sz="1400" i="1" dirty="0">
                <a:solidFill>
                  <a:srgbClr val="000000"/>
                </a:solidFill>
              </a:rPr>
              <a:t>(we currently just call them “author”)</a:t>
            </a:r>
          </a:p>
          <a:p>
            <a:pPr algn="ctr"/>
            <a:r>
              <a:rPr lang="en-US" b="1" dirty="0">
                <a:solidFill>
                  <a:srgbClr val="FF0000"/>
                </a:solidFill>
              </a:rPr>
              <a:t>Who can perform the work?</a:t>
            </a:r>
          </a:p>
          <a:p>
            <a:pPr algn="ctr"/>
            <a:r>
              <a:rPr lang="en-US" sz="1400" i="1" dirty="0">
                <a:solidFill>
                  <a:srgbClr val="000000"/>
                </a:solidFill>
              </a:rPr>
              <a:t>(we sometimes assign general permits</a:t>
            </a:r>
          </a:p>
          <a:p>
            <a:pPr algn="ctr"/>
            <a:r>
              <a:rPr lang="en-US" sz="1400" i="1" dirty="0">
                <a:solidFill>
                  <a:srgbClr val="000000"/>
                </a:solidFill>
              </a:rPr>
              <a:t>to occupants for information</a:t>
            </a:r>
          </a:p>
          <a:p>
            <a:pPr algn="ctr"/>
            <a:r>
              <a:rPr lang="en-US" sz="1400" i="1" dirty="0">
                <a:solidFill>
                  <a:srgbClr val="000000"/>
                </a:solidFill>
              </a:rPr>
              <a:t>when we don’t intend them to do the work)</a:t>
            </a:r>
          </a:p>
          <a:p>
            <a:pPr algn="ctr"/>
            <a:endParaRPr lang="en-US" b="1" dirty="0">
              <a:solidFill>
                <a:srgbClr val="FF0000"/>
              </a:solidFill>
            </a:endParaRPr>
          </a:p>
        </p:txBody>
      </p:sp>
      <p:grpSp>
        <p:nvGrpSpPr>
          <p:cNvPr id="14" name="Group 13"/>
          <p:cNvGrpSpPr/>
          <p:nvPr/>
        </p:nvGrpSpPr>
        <p:grpSpPr>
          <a:xfrm>
            <a:off x="1506785" y="2047753"/>
            <a:ext cx="1110689" cy="1139944"/>
            <a:chOff x="181864" y="2079237"/>
            <a:chExt cx="1110689" cy="1139944"/>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01" y="2079237"/>
              <a:ext cx="1053017" cy="665339"/>
            </a:xfrm>
            <a:prstGeom prst="rect">
              <a:avLst/>
            </a:prstGeom>
          </p:spPr>
        </p:pic>
        <p:sp>
          <p:nvSpPr>
            <p:cNvPr id="11" name="TextBox 10"/>
            <p:cNvSpPr txBox="1"/>
            <p:nvPr/>
          </p:nvSpPr>
          <p:spPr>
            <a:xfrm>
              <a:off x="181864" y="2665183"/>
              <a:ext cx="1110689" cy="553998"/>
            </a:xfrm>
            <a:prstGeom prst="rect">
              <a:avLst/>
            </a:prstGeom>
            <a:noFill/>
          </p:spPr>
          <p:txBody>
            <a:bodyPr wrap="none" rtlCol="0">
              <a:spAutoFit/>
            </a:bodyPr>
            <a:lstStyle/>
            <a:p>
              <a:pPr algn="ctr"/>
              <a:r>
                <a:rPr lang="en-US" dirty="0"/>
                <a:t>Staff</a:t>
              </a:r>
              <a:br>
                <a:rPr lang="en-US" dirty="0"/>
              </a:br>
              <a:r>
                <a:rPr lang="en-US" sz="1200" dirty="0"/>
                <a:t>(and non-staff)</a:t>
              </a:r>
            </a:p>
          </p:txBody>
        </p:sp>
      </p:grpSp>
      <p:sp>
        <p:nvSpPr>
          <p:cNvPr id="26" name="Vertical Scroll 25"/>
          <p:cNvSpPr/>
          <p:nvPr/>
        </p:nvSpPr>
        <p:spPr>
          <a:xfrm>
            <a:off x="4572126" y="2069062"/>
            <a:ext cx="778769" cy="424271"/>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Approve Activity</a:t>
            </a:r>
          </a:p>
        </p:txBody>
      </p:sp>
      <p:sp>
        <p:nvSpPr>
          <p:cNvPr id="72" name="Vertical Scroll 71"/>
          <p:cNvSpPr/>
          <p:nvPr/>
        </p:nvSpPr>
        <p:spPr>
          <a:xfrm>
            <a:off x="4572126" y="3754689"/>
            <a:ext cx="933166" cy="576903"/>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Authorize Activity in Workspace</a:t>
            </a:r>
          </a:p>
        </p:txBody>
      </p:sp>
      <p:grpSp>
        <p:nvGrpSpPr>
          <p:cNvPr id="17" name="Group 16"/>
          <p:cNvGrpSpPr/>
          <p:nvPr/>
        </p:nvGrpSpPr>
        <p:grpSpPr>
          <a:xfrm>
            <a:off x="4862275" y="4444838"/>
            <a:ext cx="1034259" cy="746163"/>
            <a:chOff x="4862275" y="4444838"/>
            <a:chExt cx="1034259" cy="746163"/>
          </a:xfrm>
        </p:grpSpPr>
        <p:cxnSp>
          <p:nvCxnSpPr>
            <p:cNvPr id="64" name="Straight Connector 63"/>
            <p:cNvCxnSpPr/>
            <p:nvPr/>
          </p:nvCxnSpPr>
          <p:spPr>
            <a:xfrm flipH="1">
              <a:off x="5000504" y="4444838"/>
              <a:ext cx="790348" cy="746163"/>
            </a:xfrm>
            <a:prstGeom prst="line">
              <a:avLst/>
            </a:prstGeom>
            <a:ln>
              <a:solidFill>
                <a:schemeClr val="tx1">
                  <a:lumMod val="75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862275" y="4642617"/>
              <a:ext cx="1034259" cy="338554"/>
            </a:xfrm>
            <a:prstGeom prst="rect">
              <a:avLst/>
            </a:prstGeom>
            <a:solidFill>
              <a:srgbClr val="FFFFFF"/>
            </a:solidFill>
          </p:spPr>
          <p:txBody>
            <a:bodyPr wrap="none" rtlCol="0">
              <a:spAutoFit/>
            </a:bodyPr>
            <a:lstStyle/>
            <a:p>
              <a:pPr algn="ctr"/>
              <a:r>
                <a:rPr lang="en-US" sz="800" dirty="0"/>
                <a:t>Approve worker</a:t>
              </a:r>
            </a:p>
            <a:p>
              <a:pPr algn="ctr"/>
              <a:r>
                <a:rPr lang="en-US" sz="800" dirty="0"/>
                <a:t>access to workspace</a:t>
              </a:r>
            </a:p>
          </p:txBody>
        </p:sp>
      </p:grpSp>
      <p:grpSp>
        <p:nvGrpSpPr>
          <p:cNvPr id="31" name="Group 30"/>
          <p:cNvGrpSpPr/>
          <p:nvPr/>
        </p:nvGrpSpPr>
        <p:grpSpPr>
          <a:xfrm>
            <a:off x="5762015" y="3913319"/>
            <a:ext cx="1110689" cy="1139944"/>
            <a:chOff x="181864" y="2079237"/>
            <a:chExt cx="1110689" cy="1139944"/>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01" y="2079237"/>
              <a:ext cx="1053017" cy="665339"/>
            </a:xfrm>
            <a:prstGeom prst="rect">
              <a:avLst/>
            </a:prstGeom>
          </p:spPr>
        </p:pic>
        <p:sp>
          <p:nvSpPr>
            <p:cNvPr id="33" name="TextBox 32"/>
            <p:cNvSpPr txBox="1"/>
            <p:nvPr/>
          </p:nvSpPr>
          <p:spPr>
            <a:xfrm>
              <a:off x="181864" y="2665183"/>
              <a:ext cx="1110689" cy="553998"/>
            </a:xfrm>
            <a:prstGeom prst="rect">
              <a:avLst/>
            </a:prstGeom>
            <a:noFill/>
          </p:spPr>
          <p:txBody>
            <a:bodyPr wrap="none" rtlCol="0">
              <a:spAutoFit/>
            </a:bodyPr>
            <a:lstStyle/>
            <a:p>
              <a:pPr algn="ctr"/>
              <a:r>
                <a:rPr lang="en-US" dirty="0"/>
                <a:t>Staff</a:t>
              </a:r>
              <a:br>
                <a:rPr lang="en-US" dirty="0"/>
              </a:br>
              <a:r>
                <a:rPr lang="en-US" sz="1200" dirty="0"/>
                <a:t>(and non-staff)</a:t>
              </a:r>
            </a:p>
          </p:txBody>
        </p:sp>
      </p:grpSp>
      <p:grpSp>
        <p:nvGrpSpPr>
          <p:cNvPr id="19" name="Group 18"/>
          <p:cNvGrpSpPr/>
          <p:nvPr/>
        </p:nvGrpSpPr>
        <p:grpSpPr>
          <a:xfrm>
            <a:off x="5835495" y="3276430"/>
            <a:ext cx="963725" cy="692875"/>
            <a:chOff x="5835495" y="3276430"/>
            <a:chExt cx="963725" cy="692875"/>
          </a:xfrm>
        </p:grpSpPr>
        <p:cxnSp>
          <p:nvCxnSpPr>
            <p:cNvPr id="45" name="Straight Connector 44"/>
            <p:cNvCxnSpPr/>
            <p:nvPr/>
          </p:nvCxnSpPr>
          <p:spPr>
            <a:xfrm flipH="1" flipV="1">
              <a:off x="6307647" y="3276430"/>
              <a:ext cx="9714" cy="692875"/>
            </a:xfrm>
            <a:prstGeom prst="line">
              <a:avLst/>
            </a:prstGeom>
            <a:ln>
              <a:solidFill>
                <a:schemeClr val="tx1">
                  <a:lumMod val="75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35495" y="3445189"/>
              <a:ext cx="963725" cy="338554"/>
            </a:xfrm>
            <a:prstGeom prst="rect">
              <a:avLst/>
            </a:prstGeom>
            <a:solidFill>
              <a:srgbClr val="FFFFFF"/>
            </a:solidFill>
          </p:spPr>
          <p:txBody>
            <a:bodyPr wrap="none" rtlCol="0">
              <a:spAutoFit/>
            </a:bodyPr>
            <a:lstStyle/>
            <a:p>
              <a:pPr algn="ctr"/>
              <a:r>
                <a:rPr lang="en-US" sz="800" dirty="0"/>
                <a:t>Approve worker</a:t>
              </a:r>
            </a:p>
            <a:p>
              <a:pPr algn="ctr"/>
              <a:r>
                <a:rPr lang="en-US" sz="800" dirty="0"/>
                <a:t>to perform activity</a:t>
              </a:r>
            </a:p>
          </p:txBody>
        </p:sp>
      </p:grpSp>
      <p:grpSp>
        <p:nvGrpSpPr>
          <p:cNvPr id="21" name="Group 20"/>
          <p:cNvGrpSpPr/>
          <p:nvPr/>
        </p:nvGrpSpPr>
        <p:grpSpPr>
          <a:xfrm>
            <a:off x="4720899" y="2678858"/>
            <a:ext cx="3173496" cy="3450136"/>
            <a:chOff x="4720899" y="2678858"/>
            <a:chExt cx="3173496" cy="3450136"/>
          </a:xfrm>
        </p:grpSpPr>
        <p:sp>
          <p:nvSpPr>
            <p:cNvPr id="25" name="Arc 24"/>
            <p:cNvSpPr/>
            <p:nvPr/>
          </p:nvSpPr>
          <p:spPr>
            <a:xfrm rot="8170126">
              <a:off x="4720899" y="2678858"/>
              <a:ext cx="3173496" cy="3033324"/>
            </a:xfrm>
            <a:prstGeom prst="arc">
              <a:avLst/>
            </a:prstGeom>
            <a:noFill/>
            <a:ln w="28575">
              <a:solidFill>
                <a:schemeClr val="tx1">
                  <a:lumMod val="60000"/>
                  <a:lumOff val="40000"/>
                </a:schemeClr>
              </a:solidFill>
              <a:prstDash val="dash"/>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76" name="TextBox 75"/>
            <p:cNvSpPr txBox="1"/>
            <p:nvPr/>
          </p:nvSpPr>
          <p:spPr>
            <a:xfrm>
              <a:off x="5441034" y="5790440"/>
              <a:ext cx="1829347" cy="338554"/>
            </a:xfrm>
            <a:prstGeom prst="rect">
              <a:avLst/>
            </a:prstGeom>
            <a:solidFill>
              <a:srgbClr val="FFFFFF"/>
            </a:solidFill>
            <a:ln>
              <a:noFill/>
              <a:prstDash val="dash"/>
            </a:ln>
          </p:spPr>
          <p:txBody>
            <a:bodyPr wrap="none" rtlCol="0">
              <a:spAutoFit/>
            </a:bodyPr>
            <a:lstStyle/>
            <a:p>
              <a:pPr algn="ctr"/>
              <a:r>
                <a:rPr lang="en-US" sz="800" dirty="0"/>
                <a:t>Can Supervised Researcher have access</a:t>
              </a:r>
            </a:p>
            <a:p>
              <a:pPr algn="ctr"/>
              <a:r>
                <a:rPr lang="en-US" sz="800" dirty="0"/>
                <a:t>to workspace?</a:t>
              </a:r>
            </a:p>
          </p:txBody>
        </p:sp>
      </p:grpSp>
      <p:grpSp>
        <p:nvGrpSpPr>
          <p:cNvPr id="23" name="Group 22"/>
          <p:cNvGrpSpPr/>
          <p:nvPr/>
        </p:nvGrpSpPr>
        <p:grpSpPr>
          <a:xfrm>
            <a:off x="7194867" y="2626942"/>
            <a:ext cx="1689684" cy="1540574"/>
            <a:chOff x="7194867" y="2626942"/>
            <a:chExt cx="1689684" cy="1540574"/>
          </a:xfrm>
        </p:grpSpPr>
        <p:sp>
          <p:nvSpPr>
            <p:cNvPr id="24" name="Freeform 23"/>
            <p:cNvSpPr/>
            <p:nvPr/>
          </p:nvSpPr>
          <p:spPr>
            <a:xfrm>
              <a:off x="7194867" y="2626942"/>
              <a:ext cx="990373" cy="1540574"/>
            </a:xfrm>
            <a:custGeom>
              <a:avLst/>
              <a:gdLst>
                <a:gd name="connsiteX0" fmla="*/ 989814 w 990373"/>
                <a:gd name="connsiteY0" fmla="*/ 1668545 h 1668545"/>
                <a:gd name="connsiteX1" fmla="*/ 829559 w 990373"/>
                <a:gd name="connsiteY1" fmla="*/ 301658 h 1668545"/>
                <a:gd name="connsiteX2" fmla="*/ 0 w 990373"/>
                <a:gd name="connsiteY2" fmla="*/ 0 h 1668545"/>
              </a:gdLst>
              <a:ahLst/>
              <a:cxnLst>
                <a:cxn ang="0">
                  <a:pos x="connsiteX0" y="connsiteY0"/>
                </a:cxn>
                <a:cxn ang="0">
                  <a:pos x="connsiteX1" y="connsiteY1"/>
                </a:cxn>
                <a:cxn ang="0">
                  <a:pos x="connsiteX2" y="connsiteY2"/>
                </a:cxn>
              </a:cxnLst>
              <a:rect l="l" t="t" r="r" b="b"/>
              <a:pathLst>
                <a:path w="990373" h="1668545">
                  <a:moveTo>
                    <a:pt x="989814" y="1668545"/>
                  </a:moveTo>
                  <a:cubicBezTo>
                    <a:pt x="992171" y="1124147"/>
                    <a:pt x="994528" y="579749"/>
                    <a:pt x="829559" y="301658"/>
                  </a:cubicBezTo>
                  <a:cubicBezTo>
                    <a:pt x="664590" y="23567"/>
                    <a:pt x="332295" y="11783"/>
                    <a:pt x="0" y="0"/>
                  </a:cubicBezTo>
                </a:path>
              </a:pathLst>
            </a:custGeom>
            <a:noFill/>
            <a:ln w="28575">
              <a:solidFill>
                <a:schemeClr val="tx1">
                  <a:lumMod val="60000"/>
                  <a:lumOff val="40000"/>
                </a:schemeClr>
              </a:solidFill>
              <a:prstDash val="dash"/>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7303669" y="3096377"/>
              <a:ext cx="1580882" cy="338554"/>
            </a:xfrm>
            <a:prstGeom prst="rect">
              <a:avLst/>
            </a:prstGeom>
            <a:solidFill>
              <a:srgbClr val="FFFFFF"/>
            </a:solidFill>
            <a:ln>
              <a:noFill/>
              <a:prstDash val="dash"/>
            </a:ln>
          </p:spPr>
          <p:txBody>
            <a:bodyPr wrap="none" rtlCol="0">
              <a:spAutoFit/>
            </a:bodyPr>
            <a:lstStyle/>
            <a:p>
              <a:pPr algn="ctr"/>
              <a:r>
                <a:rPr lang="en-US" sz="800" dirty="0"/>
                <a:t>(how) Can Supervised Researcher</a:t>
              </a:r>
            </a:p>
            <a:p>
              <a:pPr algn="ctr"/>
              <a:r>
                <a:rPr lang="en-US" sz="800" dirty="0"/>
                <a:t>perform activity?</a:t>
              </a:r>
            </a:p>
          </p:txBody>
        </p:sp>
      </p:grpSp>
      <p:grpSp>
        <p:nvGrpSpPr>
          <p:cNvPr id="22" name="Group 21"/>
          <p:cNvGrpSpPr/>
          <p:nvPr/>
        </p:nvGrpSpPr>
        <p:grpSpPr>
          <a:xfrm>
            <a:off x="3877319" y="2626942"/>
            <a:ext cx="1512368" cy="1540574"/>
            <a:chOff x="3877319" y="2626942"/>
            <a:chExt cx="1512368" cy="1540574"/>
          </a:xfrm>
        </p:grpSpPr>
        <p:sp>
          <p:nvSpPr>
            <p:cNvPr id="71" name="Freeform 70"/>
            <p:cNvSpPr/>
            <p:nvPr/>
          </p:nvSpPr>
          <p:spPr>
            <a:xfrm flipH="1">
              <a:off x="4399314" y="2626942"/>
              <a:ext cx="990373" cy="1540574"/>
            </a:xfrm>
            <a:custGeom>
              <a:avLst/>
              <a:gdLst>
                <a:gd name="connsiteX0" fmla="*/ 989814 w 990373"/>
                <a:gd name="connsiteY0" fmla="*/ 1668545 h 1668545"/>
                <a:gd name="connsiteX1" fmla="*/ 829559 w 990373"/>
                <a:gd name="connsiteY1" fmla="*/ 301658 h 1668545"/>
                <a:gd name="connsiteX2" fmla="*/ 0 w 990373"/>
                <a:gd name="connsiteY2" fmla="*/ 0 h 1668545"/>
              </a:gdLst>
              <a:ahLst/>
              <a:cxnLst>
                <a:cxn ang="0">
                  <a:pos x="connsiteX0" y="connsiteY0"/>
                </a:cxn>
                <a:cxn ang="0">
                  <a:pos x="connsiteX1" y="connsiteY1"/>
                </a:cxn>
                <a:cxn ang="0">
                  <a:pos x="connsiteX2" y="connsiteY2"/>
                </a:cxn>
              </a:cxnLst>
              <a:rect l="l" t="t" r="r" b="b"/>
              <a:pathLst>
                <a:path w="990373" h="1668545">
                  <a:moveTo>
                    <a:pt x="989814" y="1668545"/>
                  </a:moveTo>
                  <a:cubicBezTo>
                    <a:pt x="992171" y="1124147"/>
                    <a:pt x="994528" y="579749"/>
                    <a:pt x="829559" y="301658"/>
                  </a:cubicBezTo>
                  <a:cubicBezTo>
                    <a:pt x="664590" y="23567"/>
                    <a:pt x="332295" y="11783"/>
                    <a:pt x="0" y="0"/>
                  </a:cubicBezTo>
                </a:path>
              </a:pathLst>
            </a:custGeom>
            <a:noFill/>
            <a:ln w="28575">
              <a:solidFill>
                <a:schemeClr val="tx1">
                  <a:lumMod val="60000"/>
                  <a:lumOff val="40000"/>
                </a:schemeClr>
              </a:solidFill>
              <a:headEnd type="arrow"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3877319" y="3096377"/>
              <a:ext cx="1268297" cy="338554"/>
            </a:xfrm>
            <a:prstGeom prst="rect">
              <a:avLst/>
            </a:prstGeom>
            <a:solidFill>
              <a:srgbClr val="FFFFFF"/>
            </a:solidFill>
          </p:spPr>
          <p:txBody>
            <a:bodyPr wrap="none" rtlCol="0">
              <a:spAutoFit/>
            </a:bodyPr>
            <a:lstStyle/>
            <a:p>
              <a:pPr algn="ctr"/>
              <a:r>
                <a:rPr lang="en-US" sz="800" dirty="0"/>
                <a:t>Can activity be performed</a:t>
              </a:r>
            </a:p>
            <a:p>
              <a:pPr algn="ctr"/>
              <a:r>
                <a:rPr lang="en-US" sz="800" dirty="0"/>
                <a:t>in workspace?</a:t>
              </a:r>
            </a:p>
          </p:txBody>
        </p:sp>
      </p:grpSp>
      <p:grpSp>
        <p:nvGrpSpPr>
          <p:cNvPr id="15" name="Group 14"/>
          <p:cNvGrpSpPr/>
          <p:nvPr/>
        </p:nvGrpSpPr>
        <p:grpSpPr>
          <a:xfrm>
            <a:off x="341582" y="4919415"/>
            <a:ext cx="1202637" cy="1011083"/>
            <a:chOff x="1418964" y="2041334"/>
            <a:chExt cx="1202637" cy="1011083"/>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214" y="2041334"/>
              <a:ext cx="708138" cy="665339"/>
            </a:xfrm>
            <a:prstGeom prst="rect">
              <a:avLst/>
            </a:prstGeom>
          </p:spPr>
        </p:pic>
        <p:sp>
          <p:nvSpPr>
            <p:cNvPr id="12" name="TextBox 11"/>
            <p:cNvSpPr txBox="1"/>
            <p:nvPr/>
          </p:nvSpPr>
          <p:spPr>
            <a:xfrm>
              <a:off x="1418964" y="2683085"/>
              <a:ext cx="1202637" cy="369332"/>
            </a:xfrm>
            <a:prstGeom prst="rect">
              <a:avLst/>
            </a:prstGeom>
            <a:noFill/>
          </p:spPr>
          <p:txBody>
            <a:bodyPr wrap="none" rtlCol="0">
              <a:spAutoFit/>
            </a:bodyPr>
            <a:lstStyle/>
            <a:p>
              <a:pPr algn="ctr"/>
              <a:r>
                <a:rPr lang="en-US" dirty="0"/>
                <a:t>Laboratory</a:t>
              </a:r>
              <a:endParaRPr lang="en-US" sz="1000" dirty="0"/>
            </a:p>
          </p:txBody>
        </p:sp>
      </p:grpSp>
      <p:grpSp>
        <p:nvGrpSpPr>
          <p:cNvPr id="16" name="Group 15"/>
          <p:cNvGrpSpPr/>
          <p:nvPr/>
        </p:nvGrpSpPr>
        <p:grpSpPr>
          <a:xfrm>
            <a:off x="2603064" y="4853415"/>
            <a:ext cx="898195" cy="1091124"/>
            <a:chOff x="2800030" y="1961293"/>
            <a:chExt cx="898195" cy="1091124"/>
          </a:xfrm>
        </p:grpSpPr>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6976" y="1961293"/>
              <a:ext cx="604305" cy="906458"/>
            </a:xfrm>
            <a:prstGeom prst="rect">
              <a:avLst/>
            </a:prstGeom>
          </p:spPr>
        </p:pic>
        <p:sp>
          <p:nvSpPr>
            <p:cNvPr id="13" name="TextBox 12"/>
            <p:cNvSpPr txBox="1"/>
            <p:nvPr/>
          </p:nvSpPr>
          <p:spPr>
            <a:xfrm>
              <a:off x="2800030" y="2683085"/>
              <a:ext cx="898195" cy="369332"/>
            </a:xfrm>
            <a:prstGeom prst="rect">
              <a:avLst/>
            </a:prstGeom>
            <a:noFill/>
          </p:spPr>
          <p:txBody>
            <a:bodyPr wrap="none" rtlCol="0">
              <a:spAutoFit/>
            </a:bodyPr>
            <a:lstStyle/>
            <a:p>
              <a:pPr algn="ctr"/>
              <a:r>
                <a:rPr lang="en-US" dirty="0"/>
                <a:t>Permits</a:t>
              </a:r>
            </a:p>
          </p:txBody>
        </p:sp>
      </p:grpSp>
      <p:sp>
        <p:nvSpPr>
          <p:cNvPr id="28" name="TextBox 27"/>
          <p:cNvSpPr txBox="1"/>
          <p:nvPr/>
        </p:nvSpPr>
        <p:spPr>
          <a:xfrm>
            <a:off x="249882" y="5964892"/>
            <a:ext cx="3480861" cy="523220"/>
          </a:xfrm>
          <a:prstGeom prst="rect">
            <a:avLst/>
          </a:prstGeom>
          <a:noFill/>
        </p:spPr>
        <p:txBody>
          <a:bodyPr wrap="square" rtlCol="0">
            <a:spAutoFit/>
          </a:bodyPr>
          <a:lstStyle/>
          <a:p>
            <a:pPr algn="ctr"/>
            <a:r>
              <a:rPr lang="en-US" sz="1400" dirty="0">
                <a:solidFill>
                  <a:srgbClr val="FF0000"/>
                </a:solidFill>
              </a:rPr>
              <a:t>Different managers may be responsible for the space, a given worker, or a permit</a:t>
            </a:r>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943309" y="1250333"/>
            <a:ext cx="814842" cy="774099"/>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720756" y="1228634"/>
            <a:ext cx="972174" cy="972174"/>
          </a:xfrm>
          <a:prstGeom prst="rect">
            <a:avLst/>
          </a:prstGeom>
        </p:spPr>
      </p:pic>
    </p:spTree>
    <p:extLst>
      <p:ext uri="{BB962C8B-B14F-4D97-AF65-F5344CB8AC3E}">
        <p14:creationId xmlns:p14="http://schemas.microsoft.com/office/powerpoint/2010/main" val="103814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up)">
                                      <p:cBhvr>
                                        <p:cTn id="20" dur="500"/>
                                        <p:tgtEl>
                                          <p:spTgt spid="6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barn(outVertical)">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par>
                          <p:cTn id="54" fill="hold">
                            <p:stCondLst>
                              <p:cond delay="1000"/>
                            </p:stCondLst>
                            <p:childTnLst>
                              <p:par>
                                <p:cTn id="55" presetID="22" presetClass="entr" presetSubtype="8" fill="hold" grpId="0" nodeType="afterEffect">
                                  <p:stCondLst>
                                    <p:cond delay="1000"/>
                                  </p:stCondLst>
                                  <p:childTnLst>
                                    <p:set>
                                      <p:cBhvr>
                                        <p:cTn id="56" dur="1" fill="hold">
                                          <p:stCondLst>
                                            <p:cond delay="0"/>
                                          </p:stCondLst>
                                        </p:cTn>
                                        <p:tgtEl>
                                          <p:spTgt spid="3">
                                            <p:bg/>
                                          </p:spTgt>
                                        </p:tgtEl>
                                        <p:attrNameLst>
                                          <p:attrName>style.visibility</p:attrName>
                                        </p:attrNameLst>
                                      </p:cBhvr>
                                      <p:to>
                                        <p:strVal val="visible"/>
                                      </p:to>
                                    </p:set>
                                    <p:animEffect transition="in" filter="wipe(left)">
                                      <p:cBhvr>
                                        <p:cTn id="57" dur="500"/>
                                        <p:tgtEl>
                                          <p:spTgt spid="3">
                                            <p:bg/>
                                          </p:spTgt>
                                        </p:tgtEl>
                                      </p:cBhvr>
                                    </p:animEffect>
                                  </p:childTnLst>
                                </p:cTn>
                              </p:par>
                              <p:par>
                                <p:cTn id="58" presetID="22" presetClass="entr" presetSubtype="8" fill="hold" grpId="0" nodeType="withEffect">
                                  <p:stCondLst>
                                    <p:cond delay="25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wipe(left)">
                                      <p:cBhvr>
                                        <p:cTn id="60" dur="500"/>
                                        <p:tgtEl>
                                          <p:spTgt spid="3">
                                            <p:txEl>
                                              <p:pRg st="1" end="1"/>
                                            </p:txEl>
                                          </p:spTgt>
                                        </p:tgtEl>
                                      </p:cBhvr>
                                    </p:animEffect>
                                  </p:childTnLst>
                                </p:cTn>
                              </p:par>
                            </p:childTnLst>
                          </p:cTn>
                        </p:par>
                        <p:par>
                          <p:cTn id="61" fill="hold">
                            <p:stCondLst>
                              <p:cond delay="2500"/>
                            </p:stCondLst>
                            <p:childTnLst>
                              <p:par>
                                <p:cTn id="62" presetID="22" presetClass="entr" presetSubtype="8" fill="hold" grpId="0" nodeType="afterEffect">
                                  <p:stCondLst>
                                    <p:cond delay="500"/>
                                  </p:stCondLst>
                                  <p:childTnLst>
                                    <p:set>
                                      <p:cBhvr>
                                        <p:cTn id="63" dur="1" fill="hold">
                                          <p:stCondLst>
                                            <p:cond delay="0"/>
                                          </p:stCondLst>
                                        </p:cTn>
                                        <p:tgtEl>
                                          <p:spTgt spid="3">
                                            <p:txEl>
                                              <p:pRg st="2" end="2"/>
                                            </p:txEl>
                                          </p:spTgt>
                                        </p:tgtEl>
                                        <p:attrNameLst>
                                          <p:attrName>style.visibility</p:attrName>
                                        </p:attrNameLst>
                                      </p:cBhvr>
                                      <p:to>
                                        <p:strVal val="visible"/>
                                      </p:to>
                                    </p:set>
                                    <p:animEffect transition="in" filter="wipe(left)">
                                      <p:cBhvr>
                                        <p:cTn id="64" dur="500"/>
                                        <p:tgtEl>
                                          <p:spTgt spid="3">
                                            <p:txEl>
                                              <p:pRg st="2" end="2"/>
                                            </p:txEl>
                                          </p:spTgt>
                                        </p:tgtEl>
                                      </p:cBhvr>
                                    </p:animEffect>
                                  </p:childTnLst>
                                </p:cTn>
                              </p:par>
                            </p:childTnLst>
                          </p:cTn>
                        </p:par>
                        <p:par>
                          <p:cTn id="65" fill="hold">
                            <p:stCondLst>
                              <p:cond delay="3500"/>
                            </p:stCondLst>
                            <p:childTnLst>
                              <p:par>
                                <p:cTn id="66" presetID="22" presetClass="entr" presetSubtype="8" fill="hold" grpId="0" nodeType="afterEffect">
                                  <p:stCondLst>
                                    <p:cond delay="100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left)">
                                      <p:cBhvr>
                                        <p:cTn id="68" dur="500"/>
                                        <p:tgtEl>
                                          <p:spTgt spid="3">
                                            <p:txEl>
                                              <p:pRg st="3" end="3"/>
                                            </p:txEl>
                                          </p:spTgt>
                                        </p:tgtEl>
                                      </p:cBhvr>
                                    </p:animEffect>
                                  </p:childTnLst>
                                </p:cTn>
                              </p:par>
                            </p:childTnLst>
                          </p:cTn>
                        </p:par>
                        <p:par>
                          <p:cTn id="69" fill="hold">
                            <p:stCondLst>
                              <p:cond delay="5000"/>
                            </p:stCondLst>
                            <p:childTnLst>
                              <p:par>
                                <p:cTn id="70" presetID="22" presetClass="entr" presetSubtype="8" fill="hold" grpId="0" nodeType="afterEffect">
                                  <p:stCondLst>
                                    <p:cond delay="25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wipe(left)">
                                      <p:cBhvr>
                                        <p:cTn id="72" dur="750"/>
                                        <p:tgtEl>
                                          <p:spTgt spid="3">
                                            <p:txEl>
                                              <p:pRg st="4" end="4"/>
                                            </p:txEl>
                                          </p:spTgt>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wipe(left)">
                                      <p:cBhvr>
                                        <p:cTn id="76" dur="500"/>
                                        <p:tgtEl>
                                          <p:spTgt spid="3">
                                            <p:txEl>
                                              <p:pRg st="5" end="5"/>
                                            </p:txEl>
                                          </p:spTgt>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Effect transition="in" filter="wipe(left)">
                                      <p:cBhvr>
                                        <p:cTn id="80" dur="500"/>
                                        <p:tgtEl>
                                          <p:spTgt spid="3">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down)">
                                      <p:cBhvr>
                                        <p:cTn id="85" dur="500"/>
                                        <p:tgtEl>
                                          <p:spTgt spid="66"/>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right)">
                                      <p:cBhvr>
                                        <p:cTn id="108" dur="500"/>
                                        <p:tgtEl>
                                          <p:spTgt spid="1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500"/>
                                        <p:tgtEl>
                                          <p:spTgt spid="18"/>
                                        </p:tgtEl>
                                      </p:cBhvr>
                                    </p:animEffec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childTnLst>
                          </p:cTn>
                        </p:par>
                        <p:par>
                          <p:cTn id="118" fill="hold">
                            <p:stCondLst>
                              <p:cond delay="1000"/>
                            </p:stCondLst>
                            <p:childTnLst>
                              <p:par>
                                <p:cTn id="119" presetID="10" presetClass="entr" presetSubtype="0" fill="hold"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500"/>
                                        <p:tgtEl>
                                          <p:spTgt spid="4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500"/>
                                        <p:tgtEl>
                                          <p:spTgt spid="42"/>
                                        </p:tgtEl>
                                      </p:cBhvr>
                                    </p:animEffec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fade">
                                      <p:cBhvr>
                                        <p:cTn id="130" dur="500"/>
                                        <p:tgtEl>
                                          <p:spTgt spid="51"/>
                                        </p:tgtEl>
                                      </p:cBhvr>
                                    </p:animEffect>
                                  </p:childTnLst>
                                </p:cTn>
                              </p:par>
                            </p:childTnLst>
                          </p:cTn>
                        </p:par>
                        <p:par>
                          <p:cTn id="131" fill="hold">
                            <p:stCondLst>
                              <p:cond delay="1000"/>
                            </p:stCondLst>
                            <p:childTnLst>
                              <p:par>
                                <p:cTn id="132" presetID="22" presetClass="entr" presetSubtype="4" fill="hold" nodeType="after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wipe(down)">
                                      <p:cBhvr>
                                        <p:cTn id="134" dur="500"/>
                                        <p:tgtEl>
                                          <p:spTgt spid="1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500"/>
                                        <p:tgtEl>
                                          <p:spTgt spid="26"/>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up)">
                                      <p:cBhvr>
                                        <p:cTn id="144" dur="500"/>
                                        <p:tgtEl>
                                          <p:spTgt spid="22"/>
                                        </p:tgtEl>
                                      </p:cBhvr>
                                    </p:animEffect>
                                  </p:childTnLst>
                                </p:cTn>
                              </p:par>
                            </p:childTnLst>
                          </p:cTn>
                        </p:par>
                        <p:par>
                          <p:cTn id="145" fill="hold">
                            <p:stCondLst>
                              <p:cond delay="500"/>
                            </p:stCondLst>
                            <p:childTnLst>
                              <p:par>
                                <p:cTn id="146" presetID="10" presetClass="entr" presetSubtype="0" fill="hold" grpId="0" nodeType="after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fade">
                                      <p:cBhvr>
                                        <p:cTn id="148" dur="500"/>
                                        <p:tgtEl>
                                          <p:spTgt spid="72"/>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nodeType="clickEffect">
                                  <p:stCondLst>
                                    <p:cond delay="0"/>
                                  </p:stCondLst>
                                  <p:childTnLst>
                                    <p:set>
                                      <p:cBhvr>
                                        <p:cTn id="152" dur="1" fill="hold">
                                          <p:stCondLst>
                                            <p:cond delay="0"/>
                                          </p:stCondLst>
                                        </p:cTn>
                                        <p:tgtEl>
                                          <p:spTgt spid="21"/>
                                        </p:tgtEl>
                                        <p:attrNameLst>
                                          <p:attrName>style.visibility</p:attrName>
                                        </p:attrNameLst>
                                      </p:cBhvr>
                                      <p:to>
                                        <p:strVal val="visible"/>
                                      </p:to>
                                    </p:set>
                                    <p:animEffect transition="in" filter="wipe(right)">
                                      <p:cBhvr>
                                        <p:cTn id="153" dur="500"/>
                                        <p:tgtEl>
                                          <p:spTgt spid="21"/>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wipe(down)">
                                      <p:cBhvr>
                                        <p:cTn id="158" dur="500"/>
                                        <p:tgtEl>
                                          <p:spTgt spid="23"/>
                                        </p:tgtEl>
                                      </p:cBhvr>
                                    </p:animEffect>
                                  </p:childTnLst>
                                </p:cTn>
                              </p:par>
                            </p:childTnLst>
                          </p:cTn>
                        </p:par>
                        <p:par>
                          <p:cTn id="159" fill="hold">
                            <p:stCondLst>
                              <p:cond delay="500"/>
                            </p:stCondLst>
                            <p:childTnLst>
                              <p:par>
                                <p:cTn id="160" presetID="10" presetClass="entr" presetSubtype="0" fill="hold" nodeType="afterEffect">
                                  <p:stCondLst>
                                    <p:cond delay="500"/>
                                  </p:stCondLst>
                                  <p:childTnLst>
                                    <p:set>
                                      <p:cBhvr>
                                        <p:cTn id="161" dur="1" fill="hold">
                                          <p:stCondLst>
                                            <p:cond delay="0"/>
                                          </p:stCondLst>
                                        </p:cTn>
                                        <p:tgtEl>
                                          <p:spTgt spid="46"/>
                                        </p:tgtEl>
                                        <p:attrNameLst>
                                          <p:attrName>style.visibility</p:attrName>
                                        </p:attrNameLst>
                                      </p:cBhvr>
                                      <p:to>
                                        <p:strVal val="visible"/>
                                      </p:to>
                                    </p:set>
                                    <p:animEffect transition="in" filter="fade">
                                      <p:cBhvr>
                                        <p:cTn id="1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p:bldP spid="3" grpId="0" build="p" animBg="1"/>
      <p:bldP spid="26" grpId="0" animBg="1"/>
      <p:bldP spid="72" grpId="0" animBg="1"/>
      <p:bldP spid="28" grpId="0"/>
    </p:bldLst>
  </p:timing>
</p:sld>
</file>

<file path=ppt/theme/theme1.xml><?xml version="1.0" encoding="utf-8"?>
<a:theme xmlns:a="http://schemas.openxmlformats.org/drawingml/2006/main" name="PNNL_Presentation_Template_01-21-2012">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 Platinum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NNL Silver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NNL White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NNL Silv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AC7AF64173465B4F96860C0980EEBEE8" ma:contentTypeVersion="" ma:contentTypeDescription="Create a new document." ma:contentTypeScope="" ma:versionID="2a741781cb0e24e2c6d2d9274b7f4f8e" xmlns:ct="http://schemas.microsoft.com/office/2006/metadata/contentType" xmlns:ma="http://schemas.microsoft.com/office/2006/metadata/properties/metaAttributes">
<xsd:schema targetNamespace="http://schemas.microsoft.com/office/2006/metadata/properties" ma:root="true" ma:fieldsID="379298b79854fc779c81844fd003f859" ns2:_="" ns3:_="" ns4:_="" xmlns:xsd="http://www.w3.org/2001/XMLSchema" xmlns:xs="http://www.w3.org/2001/XMLSchema" xmlns:p="http://schemas.microsoft.com/office/2006/metadata/properties" xmlns:ns2="10284159-6018-427b-8bfc-0651968c3109" xmlns:ns3="3c957d0e-e8f3-434e-8900-e36fe1598ce4" xmlns:ns4="$ListId:Shared Documents;">
<xsd:import namespace="10284159-6018-427b-8bfc-0651968c3109"/>
<xsd:import namespace="3c957d0e-e8f3-434e-8900-e36fe1598ce4"/>
<xsd:import namespace="$ListId:Shared Documents;"/>
<xsd:element name="properties">
<xsd:complexType>
<xsd:sequence>
<xsd:element name="documentManagement">
<xsd:complexType>
<xsd:all>
<xsd:element ref="ns2:Description0" minOccurs="0"/>
<xsd:element ref="ns3:File_x0020_Category" minOccurs="0"/>
<xsd:element ref="ns4:Record" minOccurs="0"/>
</xsd:all>
</xsd:complexType>
</xsd:element>
</xsd:sequence>
</xsd:complexType>
</xsd:element>
</xsd:schema>
<xsd:schema targetNamespace="10284159-6018-427b-8bfc-0651968c3109"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schema>
<xsd:schema targetNamespace="3c957d0e-e8f3-434e-8900-e36fe1598ce4"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File_x0020_Category" ma:index="9" nillable="true" ma:displayName="Documents" ma:default="Draft/Working Document" ma:format="Dropdown" ma:internalName="File_x0020_Category">
<xsd:simpleType>
<xsd:restriction base="dms:Choice">
<xsd:enumeration value="Attendance"/>
<xsd:enumeration value="Disposition Table"/>
<xsd:enumeration value="Draft/Working Document"/>
<xsd:enumeration value="Forms/Exhibits"/>
<xsd:enumeration value="Project Management Documents"/>
<xsd:enumeration value="Reference Materials"/>
</xsd:restriction>
</xsd:simple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Record" ma:index="10" nillable="true" ma:displayName="Record" ma:default="0" ma:internalName="Record">
<xsd:simpleType>
<xsd:restriction base="dms:Boolea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Description0 xmlns="10284159-6018-427b-8bfc-0651968c3109" xsi:nil="true"></Description0><Record xmlns="$ListId:Shared Documents;">false</Record><File_x0020_Category xmlns="3c957d0e-e8f3-434e-8900-e36fe1598ce4">Draft/Working Document</File_x0020_Category></documentManagement></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B7714D-1ADC-44E4-98AC-A7C11F815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84159-6018-427b-8bfc-0651968c3109"/>
    <ds:schemaRef ds:uri="3c957d0e-e8f3-434e-8900-e36fe1598ce4"/>
    <ds:schemaRef ds:uri="$ListId:Shared Document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2EF5D1-8BDA-4F5A-B542-E68EB322F5BE}">
  <ds:schemaRefs>
    <ds:schemaRef ds:uri="http://purl.org/dc/terms/"/>
    <ds:schemaRef ds:uri="http://schemas.microsoft.com/office/2006/documentManagement/types"/>
    <ds:schemaRef ds:uri="$ListId:Shared Documents;"/>
    <ds:schemaRef ds:uri="http://purl.org/dc/dcmitype/"/>
    <ds:schemaRef ds:uri="http://www.w3.org/XML/1998/namespace"/>
    <ds:schemaRef ds:uri="10284159-6018-427b-8bfc-0651968c3109"/>
    <ds:schemaRef ds:uri="http://schemas.microsoft.com/office/2006/metadata/properties"/>
    <ds:schemaRef ds:uri="http://schemas.microsoft.com/office/infopath/2007/PartnerControls"/>
    <ds:schemaRef ds:uri="http://schemas.openxmlformats.org/package/2006/metadata/core-properties"/>
    <ds:schemaRef ds:uri="3c957d0e-e8f3-434e-8900-e36fe1598ce4"/>
    <ds:schemaRef ds:uri="http://purl.org/dc/elements/1.1/"/>
  </ds:schemaRefs>
</ds:datastoreItem>
</file>

<file path=customXml/itemProps3.xml><?xml version="1.0" encoding="utf-8"?>
<ds:datastoreItem xmlns:ds="http://schemas.openxmlformats.org/officeDocument/2006/customXml" ds:itemID="{8A9F2011-32CF-4C7C-8065-4905615DDB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PNNL_Presentation_Template_01-21-2012.potx</Template>
  <TotalTime>19313</TotalTime>
  <Words>2001</Words>
  <Application>Microsoft Office PowerPoint</Application>
  <PresentationFormat>On-screen Show (4:3)</PresentationFormat>
  <Paragraphs>160</Paragraphs>
  <Slides>4</Slides>
  <Notes>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vt:i4>
      </vt:variant>
    </vt:vector>
  </HeadingPairs>
  <TitlesOfParts>
    <vt:vector size="13" baseType="lpstr">
      <vt:lpstr>Arial</vt:lpstr>
      <vt:lpstr>Brush Script Std</vt:lpstr>
      <vt:lpstr>Calibri</vt:lpstr>
      <vt:lpstr>Stencil</vt:lpstr>
      <vt:lpstr>PNNL_Presentation_Template_01-21-2012</vt:lpstr>
      <vt:lpstr>PNNL Platinum Theme</vt:lpstr>
      <vt:lpstr>PNNL Silver Theme</vt:lpstr>
      <vt:lpstr>PNNL White Theme</vt:lpstr>
      <vt:lpstr>1_PNNL Silver Theme</vt:lpstr>
      <vt:lpstr>Work Planning &amp; Control Today and in the Future  (for experimental work in PNNL laboratories)</vt:lpstr>
      <vt:lpstr>R2A2 for Key WP&amp;C Roles</vt:lpstr>
      <vt:lpstr>Work Planning &amp; Control Systems Today and Tomorrow</vt:lpstr>
      <vt:lpstr>Managers’ view of Work Planning &amp; Control Today and Tomorrow</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DeGraaf</dc:creator>
  <cp:lastModifiedBy>Amber M. Kenney x2977 13477N</cp:lastModifiedBy>
  <cp:revision>934</cp:revision>
  <cp:lastPrinted>2017-04-04T21:16:47Z</cp:lastPrinted>
  <dcterms:created xsi:type="dcterms:W3CDTF">2011-07-01T00:09:34Z</dcterms:created>
  <dcterms:modified xsi:type="dcterms:W3CDTF">2017-04-24T15:09:55Z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0x010100AC7AF64173465B4F96860C0980EEBEE8</vt:lpwstr>
  </property>
</Properties>
</file>