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778" r:id="rId2"/>
  </p:sldMasterIdLst>
  <p:notesMasterIdLst>
    <p:notesMasterId r:id="rId23"/>
  </p:notesMasterIdLst>
  <p:handoutMasterIdLst>
    <p:handoutMasterId r:id="rId24"/>
  </p:handoutMasterIdLst>
  <p:sldIdLst>
    <p:sldId id="357" r:id="rId3"/>
    <p:sldId id="360" r:id="rId4"/>
    <p:sldId id="328" r:id="rId5"/>
    <p:sldId id="361" r:id="rId6"/>
    <p:sldId id="362" r:id="rId7"/>
    <p:sldId id="363" r:id="rId8"/>
    <p:sldId id="271" r:id="rId9"/>
    <p:sldId id="273" r:id="rId10"/>
    <p:sldId id="274" r:id="rId11"/>
    <p:sldId id="275" r:id="rId12"/>
    <p:sldId id="276" r:id="rId13"/>
    <p:sldId id="280" r:id="rId14"/>
    <p:sldId id="281" r:id="rId15"/>
    <p:sldId id="284" r:id="rId16"/>
    <p:sldId id="282" r:id="rId17"/>
    <p:sldId id="283" r:id="rId18"/>
    <p:sldId id="358" r:id="rId19"/>
    <p:sldId id="287" r:id="rId20"/>
    <p:sldId id="364" r:id="rId21"/>
    <p:sldId id="268" r:id="rId22"/>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A12B2F"/>
    <a:srgbClr val="007836"/>
    <a:srgbClr val="ECAA00"/>
    <a:srgbClr val="76777B"/>
    <a:srgbClr val="00609C"/>
    <a:srgbClr val="ECAC00"/>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6" autoAdjust="0"/>
    <p:restoredTop sz="61816" autoAdjust="0"/>
  </p:normalViewPr>
  <p:slideViewPr>
    <p:cSldViewPr snapToGrid="0" showGuides="1">
      <p:cViewPr varScale="1">
        <p:scale>
          <a:sx n="93" d="100"/>
          <a:sy n="93" d="100"/>
        </p:scale>
        <p:origin x="2220" y="84"/>
      </p:cViewPr>
      <p:guideLst>
        <p:guide orient="horz" pos="271"/>
        <p:guide orient="horz" pos="3092"/>
        <p:guide orient="horz" pos="517"/>
        <p:guide orient="horz" pos="895"/>
        <p:guide orient="horz" pos="2387"/>
        <p:guide pos="5565"/>
        <p:guide pos="317"/>
        <p:guide pos="151"/>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94" d="100"/>
          <a:sy n="94" d="100"/>
        </p:scale>
        <p:origin x="-3624" y="-114"/>
      </p:cViewPr>
      <p:guideLst>
        <p:guide orient="horz" pos="2909"/>
        <p:guide pos="2189"/>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DC0C3B5A-4987-45CC-97E9-F90FAF219C64}" type="datetimeFigureOut">
              <a:rPr lang="en-US" smtClean="0"/>
              <a:t>4/24/2017</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34D9145C-C899-41E3-8762-8ED7F35D217C}" type="slidenum">
              <a:rPr lang="en-US" smtClean="0"/>
              <a:t>‹#›</a:t>
            </a:fld>
            <a:endParaRPr lang="en-US"/>
          </a:p>
        </p:txBody>
      </p:sp>
    </p:spTree>
    <p:extLst>
      <p:ext uri="{BB962C8B-B14F-4D97-AF65-F5344CB8AC3E}">
        <p14:creationId xmlns:p14="http://schemas.microsoft.com/office/powerpoint/2010/main" val="173709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12" tIns="48505" rIns="97012" bIns="48505" rtlCol="0"/>
          <a:lstStyle>
            <a:lvl1pPr algn="l">
              <a:defRPr sz="1300"/>
            </a:lvl1pPr>
          </a:lstStyle>
          <a:p>
            <a:endParaRPr lang="en-US"/>
          </a:p>
        </p:txBody>
      </p:sp>
      <p:sp>
        <p:nvSpPr>
          <p:cNvPr id="3" name="Date Placeholder 2"/>
          <p:cNvSpPr>
            <a:spLocks noGrp="1"/>
          </p:cNvSpPr>
          <p:nvPr>
            <p:ph type="dt" idx="1"/>
          </p:nvPr>
        </p:nvSpPr>
        <p:spPr>
          <a:xfrm>
            <a:off x="4143590" y="0"/>
            <a:ext cx="3169920" cy="480060"/>
          </a:xfrm>
          <a:prstGeom prst="rect">
            <a:avLst/>
          </a:prstGeom>
        </p:spPr>
        <p:txBody>
          <a:bodyPr vert="horz" lIns="97012" tIns="48505" rIns="97012" bIns="48505" rtlCol="0"/>
          <a:lstStyle>
            <a:lvl1pPr algn="r">
              <a:defRPr sz="1300"/>
            </a:lvl1pPr>
          </a:lstStyle>
          <a:p>
            <a:fld id="{8080A489-9093-C54A-B1C3-374F661A0010}" type="datetimeFigureOut">
              <a:rPr lang="en-US" smtClean="0"/>
              <a:t>4/24/2017</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7012" tIns="48505" rIns="97012" bIns="4850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7012" tIns="48505" rIns="97012" bIns="485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7012" tIns="48505" rIns="97012" bIns="48505" rtlCol="0" anchor="b"/>
          <a:lstStyle>
            <a:lvl1pPr algn="l">
              <a:defRPr sz="1300"/>
            </a:lvl1pPr>
          </a:lstStyle>
          <a:p>
            <a:endParaRPr lang="en-US"/>
          </a:p>
        </p:txBody>
      </p:sp>
      <p:sp>
        <p:nvSpPr>
          <p:cNvPr id="7" name="Slide Number Placeholder 6"/>
          <p:cNvSpPr>
            <a:spLocks noGrp="1"/>
          </p:cNvSpPr>
          <p:nvPr>
            <p:ph type="sldNum" sz="quarter" idx="5"/>
          </p:nvPr>
        </p:nvSpPr>
        <p:spPr>
          <a:xfrm>
            <a:off x="4143590" y="9119473"/>
            <a:ext cx="3169920" cy="480060"/>
          </a:xfrm>
          <a:prstGeom prst="rect">
            <a:avLst/>
          </a:prstGeom>
        </p:spPr>
        <p:txBody>
          <a:bodyPr vert="horz" lIns="97012" tIns="48505" rIns="97012" bIns="48505" rtlCol="0" anchor="b"/>
          <a:lstStyle>
            <a:lvl1pPr algn="r">
              <a:defRPr sz="13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a:t>
            </a:fld>
            <a:endParaRPr lang="en-US"/>
          </a:p>
        </p:txBody>
      </p:sp>
    </p:spTree>
    <p:extLst>
      <p:ext uri="{BB962C8B-B14F-4D97-AF65-F5344CB8AC3E}">
        <p14:creationId xmlns:p14="http://schemas.microsoft.com/office/powerpoint/2010/main" val="8858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Previously, our machine point of contact was not involved in the procurement or asset management of the machines – it was left up to the line organization.  </a:t>
            </a:r>
          </a:p>
          <a:p>
            <a:endParaRPr lang="en-US" sz="1300" dirty="0"/>
          </a:p>
          <a:p>
            <a:r>
              <a:rPr lang="en-US" sz="1300" dirty="0"/>
              <a:t>Today, all purchases of new equipment are hard-coded to require review and approval by our POC to confirm it: </a:t>
            </a:r>
          </a:p>
          <a:p>
            <a:endParaRPr lang="en-US" sz="1300" dirty="0"/>
          </a:p>
          <a:p>
            <a:r>
              <a:rPr lang="en-US" sz="1300" dirty="0"/>
              <a:t>On arrival, our POC is now also one of the first people to inspect the machine: </a:t>
            </a:r>
          </a:p>
        </p:txBody>
      </p:sp>
      <p:sp>
        <p:nvSpPr>
          <p:cNvPr id="4" name="Slide Number Placeholder 3"/>
          <p:cNvSpPr>
            <a:spLocks noGrp="1"/>
          </p:cNvSpPr>
          <p:nvPr>
            <p:ph type="sldNum" sz="quarter" idx="10"/>
          </p:nvPr>
        </p:nvSpPr>
        <p:spPr/>
        <p:txBody>
          <a:bodyPr/>
          <a:lstStyle/>
          <a:p>
            <a:fld id="{3EAA7A1A-8011-3A42-91B8-EE1BD44E4455}" type="slidenum">
              <a:rPr lang="en-US" smtClean="0"/>
              <a:t>12</a:t>
            </a:fld>
            <a:endParaRPr lang="en-US"/>
          </a:p>
        </p:txBody>
      </p:sp>
    </p:spTree>
    <p:extLst>
      <p:ext uri="{BB962C8B-B14F-4D97-AF65-F5344CB8AC3E}">
        <p14:creationId xmlns:p14="http://schemas.microsoft.com/office/powerpoint/2010/main" val="12638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development of these is a responsibility of our POC and it is done on arrival since he’s tied into </a:t>
            </a:r>
            <a:r>
              <a:rPr lang="en-US" dirty="0"/>
              <a:t>the procurement process</a:t>
            </a:r>
            <a:r>
              <a:rPr lang="en-US" baseline="0" dirty="0"/>
              <a:t> now. </a:t>
            </a:r>
          </a:p>
          <a:p>
            <a:pPr marL="0" indent="0">
              <a:buFont typeface="Arial"/>
              <a:buNone/>
            </a:pPr>
            <a:endParaRPr lang="en-US" baseline="0" dirty="0"/>
          </a:p>
          <a:p>
            <a:pPr marL="0" indent="0">
              <a:buFont typeface="Arial"/>
              <a:buNone/>
            </a:pPr>
            <a:r>
              <a:rPr lang="en-US" baseline="0" dirty="0"/>
              <a:t>--This procurement process allows him to also evaluate the pre-use inspections that are included on side 2 of the Guides to ensure they are appropriate. </a:t>
            </a:r>
          </a:p>
          <a:p>
            <a:pPr marL="179182" indent="-179182">
              <a:buFont typeface="Arial"/>
              <a:buChar char="•"/>
            </a:pPr>
            <a:endParaRPr lang="en-US" baseline="0" dirty="0"/>
          </a:p>
          <a:p>
            <a:r>
              <a:rPr lang="en-US" baseline="0" dirty="0"/>
              <a:t>These Guides are a </a:t>
            </a:r>
            <a:r>
              <a:rPr lang="en-US" b="1" baseline="0" dirty="0"/>
              <a:t>critical</a:t>
            </a:r>
            <a:r>
              <a:rPr lang="en-US" baseline="0" dirty="0"/>
              <a:t> part of our program.</a:t>
            </a:r>
          </a:p>
          <a:p>
            <a:r>
              <a:rPr lang="en-US" baseline="0" dirty="0"/>
              <a:t>  </a:t>
            </a:r>
          </a:p>
          <a:p>
            <a:pPr marL="0" indent="0">
              <a:buFont typeface="Arial"/>
              <a:buNone/>
            </a:pPr>
            <a:r>
              <a:rPr lang="en-US" baseline="0" dirty="0"/>
              <a:t>--We rely on machine users to identify issues </a:t>
            </a:r>
            <a:r>
              <a:rPr lang="en-US" b="1" baseline="0" dirty="0"/>
              <a:t>prior to use</a:t>
            </a:r>
            <a:r>
              <a:rPr lang="en-US" baseline="0" dirty="0"/>
              <a:t>.</a:t>
            </a:r>
          </a:p>
          <a:p>
            <a:pPr marL="0" indent="0">
              <a:buFont typeface="Arial"/>
              <a:buNone/>
            </a:pPr>
            <a:endParaRPr lang="en-US" baseline="0" dirty="0"/>
          </a:p>
          <a:p>
            <a:pPr marL="0" indent="0">
              <a:buFont typeface="Arial"/>
              <a:buNone/>
            </a:pPr>
            <a:r>
              <a:rPr lang="en-US" baseline="0" dirty="0"/>
              <a:t>--The Guides also help people like me, supervisors, or those less familiar with OSHA and ANSI guarding requirements – to readily identify safeguarding issues.</a:t>
            </a: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13</a:t>
            </a:fld>
            <a:endParaRPr lang="en-US"/>
          </a:p>
        </p:txBody>
      </p:sp>
    </p:spTree>
    <p:extLst>
      <p:ext uri="{BB962C8B-B14F-4D97-AF65-F5344CB8AC3E}">
        <p14:creationId xmlns:p14="http://schemas.microsoft.com/office/powerpoint/2010/main" val="247500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Previously each Argonne line organization managed its own inventory </a:t>
            </a:r>
          </a:p>
          <a:p>
            <a:pPr lvl="0"/>
            <a:endParaRPr lang="en-US" sz="1300" dirty="0"/>
          </a:p>
          <a:p>
            <a:pPr lvl="0"/>
            <a:r>
              <a:rPr lang="en-US" sz="1300" dirty="0"/>
              <a:t>Issues identified were sometimes, but not always, being entered into IMTS</a:t>
            </a:r>
          </a:p>
          <a:p>
            <a:pPr lvl="0"/>
            <a:endParaRPr lang="en-US" sz="1300" dirty="0"/>
          </a:p>
          <a:p>
            <a:pPr lvl="0"/>
            <a:r>
              <a:rPr lang="en-US" sz="1300" dirty="0"/>
              <a:t>We formalized the process and required that Argonne’s entire inventory going to the Asset Tracking System (</a:t>
            </a:r>
            <a:r>
              <a:rPr lang="en-US" sz="1300" dirty="0" err="1"/>
              <a:t>FMax</a:t>
            </a:r>
            <a:r>
              <a:rPr lang="en-US" sz="1300" dirty="0"/>
              <a:t>)</a:t>
            </a:r>
          </a:p>
        </p:txBody>
      </p:sp>
      <p:sp>
        <p:nvSpPr>
          <p:cNvPr id="4" name="Slide Number Placeholder 3"/>
          <p:cNvSpPr>
            <a:spLocks noGrp="1"/>
          </p:cNvSpPr>
          <p:nvPr>
            <p:ph type="sldNum" sz="quarter" idx="10"/>
          </p:nvPr>
        </p:nvSpPr>
        <p:spPr/>
        <p:txBody>
          <a:bodyPr/>
          <a:lstStyle/>
          <a:p>
            <a:fld id="{3EAA7A1A-8011-3A42-91B8-EE1BD44E4455}" type="slidenum">
              <a:rPr lang="en-US" smtClean="0"/>
              <a:t>14</a:t>
            </a:fld>
            <a:endParaRPr lang="en-US"/>
          </a:p>
        </p:txBody>
      </p:sp>
    </p:spTree>
    <p:extLst>
      <p:ext uri="{BB962C8B-B14F-4D97-AF65-F5344CB8AC3E}">
        <p14:creationId xmlns:p14="http://schemas.microsoft.com/office/powerpoint/2010/main" val="6428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a:t>
            </a:r>
            <a:r>
              <a:rPr lang="en-US" baseline="0" dirty="0"/>
              <a:t> annual inspection checklist that is generated by </a:t>
            </a:r>
            <a:r>
              <a:rPr lang="en-US" baseline="0" dirty="0" err="1"/>
              <a:t>FMax</a:t>
            </a:r>
            <a:r>
              <a:rPr lang="en-US" baseline="0" dirty="0"/>
              <a:t>. </a:t>
            </a:r>
          </a:p>
          <a:p>
            <a:endParaRPr lang="en-US" baseline="0" dirty="0"/>
          </a:p>
          <a:p>
            <a:r>
              <a:rPr lang="en-US" baseline="0" dirty="0"/>
              <a:t>It requires the custodian to confirm each checkpoint with a Pass/Fail/</a:t>
            </a:r>
          </a:p>
          <a:p>
            <a:endParaRPr lang="en-US" baseline="0" dirty="0"/>
          </a:p>
        </p:txBody>
      </p:sp>
      <p:sp>
        <p:nvSpPr>
          <p:cNvPr id="4" name="Slide Number Placeholder 3"/>
          <p:cNvSpPr>
            <a:spLocks noGrp="1"/>
          </p:cNvSpPr>
          <p:nvPr>
            <p:ph type="sldNum" sz="quarter" idx="10"/>
          </p:nvPr>
        </p:nvSpPr>
        <p:spPr/>
        <p:txBody>
          <a:bodyPr/>
          <a:lstStyle/>
          <a:p>
            <a:fld id="{3EAA7A1A-8011-3A42-91B8-EE1BD44E4455}" type="slidenum">
              <a:rPr lang="en-US" smtClean="0"/>
              <a:t>15</a:t>
            </a:fld>
            <a:endParaRPr lang="en-US"/>
          </a:p>
        </p:txBody>
      </p:sp>
    </p:spTree>
    <p:extLst>
      <p:ext uri="{BB962C8B-B14F-4D97-AF65-F5344CB8AC3E}">
        <p14:creationId xmlns:p14="http://schemas.microsoft.com/office/powerpoint/2010/main" val="902251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300" dirty="0"/>
              <a:t>--Machine custodian develops worksheet with machine operator input.</a:t>
            </a:r>
          </a:p>
          <a:p>
            <a:pPr marL="0" indent="0">
              <a:buFont typeface="Arial"/>
              <a:buNone/>
            </a:pPr>
            <a:endParaRPr lang="en-US" sz="1300" dirty="0"/>
          </a:p>
          <a:p>
            <a:pPr marL="0" indent="0">
              <a:buFont typeface="Arial"/>
              <a:buNone/>
            </a:pPr>
            <a:r>
              <a:rPr lang="en-US" sz="1300" dirty="0"/>
              <a:t>--Worksheets are required to be kept in the Shop</a:t>
            </a:r>
          </a:p>
          <a:p>
            <a:pPr marL="0" indent="0">
              <a:buFont typeface="Arial"/>
              <a:buNone/>
            </a:pPr>
            <a:endParaRPr lang="en-US" sz="1300" dirty="0"/>
          </a:p>
          <a:p>
            <a:r>
              <a:rPr lang="en-US" sz="1300" dirty="0"/>
              <a:t>Pre-Operation Guides identify machine guards – but the worksheets go into other hazards and associated controls</a:t>
            </a:r>
          </a:p>
          <a:p>
            <a:endParaRPr lang="en-US" sz="1300" dirty="0"/>
          </a:p>
          <a:p>
            <a:r>
              <a:rPr lang="en-US" sz="1300" dirty="0"/>
              <a:t>We expect them to be a key component in on the job training of machine users</a:t>
            </a:r>
          </a:p>
          <a:p>
            <a:endParaRPr lang="en-US" sz="1300" dirty="0"/>
          </a:p>
          <a:p>
            <a:r>
              <a:rPr lang="en-US" sz="1300" dirty="0"/>
              <a:t>The worksheets also provide an entry point for collecting data for workplace exposure assessment planning.</a:t>
            </a:r>
          </a:p>
          <a:p>
            <a:endParaRPr lang="en-US" b="0" dirty="0"/>
          </a:p>
        </p:txBody>
      </p:sp>
      <p:sp>
        <p:nvSpPr>
          <p:cNvPr id="4" name="Slide Number Placeholder 3"/>
          <p:cNvSpPr>
            <a:spLocks noGrp="1"/>
          </p:cNvSpPr>
          <p:nvPr>
            <p:ph type="sldNum" sz="quarter" idx="10"/>
          </p:nvPr>
        </p:nvSpPr>
        <p:spPr/>
        <p:txBody>
          <a:bodyPr/>
          <a:lstStyle/>
          <a:p>
            <a:fld id="{3EAA7A1A-8011-3A42-91B8-EE1BD44E4455}" type="slidenum">
              <a:rPr lang="en-US" smtClean="0"/>
              <a:t>16</a:t>
            </a:fld>
            <a:endParaRPr lang="en-US"/>
          </a:p>
        </p:txBody>
      </p:sp>
    </p:spTree>
    <p:extLst>
      <p:ext uri="{BB962C8B-B14F-4D97-AF65-F5344CB8AC3E}">
        <p14:creationId xmlns:p14="http://schemas.microsoft.com/office/powerpoint/2010/main" val="230880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ESH 562 training – taken by all machine users and custodians</a:t>
            </a:r>
          </a:p>
          <a:p>
            <a:pPr marL="0" indent="0">
              <a:buFont typeface="Arial"/>
              <a:buNone/>
            </a:pPr>
            <a:r>
              <a:rPr lang="en-US" sz="1300" dirty="0"/>
              <a:t>--Overhauled to incorporate our program changes – such as improved qualification requirements, use of Pre-Operation Guides, procurement, and asset management.</a:t>
            </a:r>
            <a:endParaRPr lang="en-US" sz="1500" dirty="0"/>
          </a:p>
          <a:p>
            <a:pPr lvl="2"/>
            <a:endParaRPr lang="en-US" sz="1300" dirty="0"/>
          </a:p>
          <a:p>
            <a:r>
              <a:rPr lang="en-US" b="0" i="0" dirty="0"/>
              <a:t>We also have OJT</a:t>
            </a:r>
            <a:r>
              <a:rPr lang="en-US" b="0" i="0" baseline="0" dirty="0"/>
              <a:t> and </a:t>
            </a:r>
            <a:r>
              <a:rPr lang="en-US" b="0" i="0" dirty="0"/>
              <a:t>the evaluation.</a:t>
            </a:r>
          </a:p>
          <a:p>
            <a:endParaRPr lang="en-US" b="0" i="0" dirty="0"/>
          </a:p>
          <a:p>
            <a:r>
              <a:rPr lang="en-US" sz="1300" dirty="0"/>
              <a:t>Safe Work Practice Evaluations are intended to demonstrate </a:t>
            </a:r>
            <a:r>
              <a:rPr lang="en-US" sz="1300" u="sng" dirty="0"/>
              <a:t>safe operation</a:t>
            </a:r>
            <a:r>
              <a:rPr lang="en-US" sz="1300" dirty="0"/>
              <a:t> of a machine</a:t>
            </a:r>
          </a:p>
          <a:p>
            <a:endParaRPr lang="en-US" sz="1300" dirty="0"/>
          </a:p>
          <a:p>
            <a:r>
              <a:rPr lang="en-US" sz="1300" dirty="0"/>
              <a:t>Allows us to: </a:t>
            </a:r>
          </a:p>
          <a:p>
            <a:r>
              <a:rPr lang="en-US" sz="1300" dirty="0"/>
              <a:t>--Confirm objectives of WBT are understood.</a:t>
            </a:r>
          </a:p>
          <a:p>
            <a:pPr marL="0" indent="0">
              <a:buFont typeface="Arial"/>
              <a:buNone/>
            </a:pPr>
            <a:r>
              <a:rPr lang="en-US" sz="1300" dirty="0"/>
              <a:t>--Confirm the pre-operation guides are used properly.  </a:t>
            </a:r>
          </a:p>
          <a:p>
            <a:pPr marL="0" indent="0">
              <a:buFont typeface="Arial"/>
              <a:buNone/>
            </a:pPr>
            <a:r>
              <a:rPr lang="en-US" sz="1300" dirty="0"/>
              <a:t>--Confirm the pre-use inspections are performed adequately.</a:t>
            </a:r>
            <a:r>
              <a:rPr lang="en-US" b="0" i="0" dirty="0">
                <a:effectLst/>
              </a:rPr>
              <a:t> </a:t>
            </a:r>
            <a:endParaRPr lang="en-US" b="0" i="0" dirty="0"/>
          </a:p>
          <a:p>
            <a:endParaRPr lang="en-US" b="0" i="0" dirty="0"/>
          </a:p>
        </p:txBody>
      </p:sp>
      <p:sp>
        <p:nvSpPr>
          <p:cNvPr id="4" name="Slide Number Placeholder 3"/>
          <p:cNvSpPr>
            <a:spLocks noGrp="1"/>
          </p:cNvSpPr>
          <p:nvPr>
            <p:ph type="sldNum" sz="quarter" idx="10"/>
          </p:nvPr>
        </p:nvSpPr>
        <p:spPr/>
        <p:txBody>
          <a:bodyPr/>
          <a:lstStyle/>
          <a:p>
            <a:fld id="{3EAA7A1A-8011-3A42-91B8-EE1BD44E4455}" type="slidenum">
              <a:rPr lang="en-US" smtClean="0"/>
              <a:t>18</a:t>
            </a:fld>
            <a:endParaRPr lang="en-US"/>
          </a:p>
        </p:txBody>
      </p:sp>
    </p:spTree>
    <p:extLst>
      <p:ext uri="{BB962C8B-B14F-4D97-AF65-F5344CB8AC3E}">
        <p14:creationId xmlns:p14="http://schemas.microsoft.com/office/powerpoint/2010/main" val="110052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19</a:t>
            </a:fld>
            <a:endParaRPr lang="en-US"/>
          </a:p>
        </p:txBody>
      </p:sp>
    </p:spTree>
    <p:extLst>
      <p:ext uri="{BB962C8B-B14F-4D97-AF65-F5344CB8AC3E}">
        <p14:creationId xmlns:p14="http://schemas.microsoft.com/office/powerpoint/2010/main" val="428517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A7A1A-8011-3A42-91B8-EE1BD44E4455}" type="slidenum">
              <a:rPr lang="en-US" smtClean="0"/>
              <a:t>20</a:t>
            </a:fld>
            <a:endParaRPr lang="en-US"/>
          </a:p>
        </p:txBody>
      </p:sp>
    </p:spTree>
    <p:extLst>
      <p:ext uri="{BB962C8B-B14F-4D97-AF65-F5344CB8AC3E}">
        <p14:creationId xmlns:p14="http://schemas.microsoft.com/office/powerpoint/2010/main" val="317611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Stand down lasted 3 weeks.</a:t>
            </a:r>
          </a:p>
          <a:p>
            <a:endParaRPr lang="en-US" baseline="0" dirty="0"/>
          </a:p>
          <a:p>
            <a:r>
              <a:rPr lang="en-US" baseline="0" dirty="0"/>
              <a:t>EOC of saws in CS 3 business days of the incident.  </a:t>
            </a:r>
          </a:p>
          <a:p>
            <a:r>
              <a:rPr lang="en-US" baseline="0" dirty="0"/>
              <a:t>EOC was expanded beyond CS because of the number of noncompliant guarding of saws.  EOC was then expanded to all machine tools.  </a:t>
            </a:r>
          </a:p>
          <a:p>
            <a:endParaRPr lang="en-US" baseline="0" dirty="0"/>
          </a:p>
          <a:p>
            <a:r>
              <a:rPr lang="en-US" baseline="0" dirty="0"/>
              <a:t>A</a:t>
            </a:r>
            <a:r>
              <a:rPr lang="en-US" dirty="0"/>
              <a:t>ll tools that were not properly guarded</a:t>
            </a:r>
            <a:r>
              <a:rPr lang="en-US" baseline="0" dirty="0"/>
              <a:t> or secured were tagged out of service or the cords were cut.  </a:t>
            </a:r>
          </a:p>
          <a:p>
            <a:r>
              <a:rPr lang="en-US" baseline="0" dirty="0"/>
              <a:t>By December, all machine tools deficiencies were corrected or the items were excessed.</a:t>
            </a:r>
          </a:p>
          <a:p>
            <a:endParaRPr lang="en-US" baseline="0" dirty="0"/>
          </a:p>
          <a:p>
            <a:r>
              <a:rPr lang="en-US" baseline="0" dirty="0"/>
              <a:t>The Lab Director sent an All Employees Memo “Be Safe focus on the task at hand.”  27 Aug 2015 – to reiterate the importance of safety, staying on task, and pausing, if necessary, to consider the best and safest ways to perform.</a:t>
            </a:r>
          </a:p>
        </p:txBody>
      </p:sp>
      <p:sp>
        <p:nvSpPr>
          <p:cNvPr id="4" name="Slide Number Placeholder 3"/>
          <p:cNvSpPr>
            <a:spLocks noGrp="1"/>
          </p:cNvSpPr>
          <p:nvPr>
            <p:ph type="sldNum" sz="quarter" idx="10"/>
          </p:nvPr>
        </p:nvSpPr>
        <p:spPr/>
        <p:txBody>
          <a:bodyPr/>
          <a:lstStyle/>
          <a:p>
            <a:fld id="{3EAA7A1A-8011-3A42-91B8-EE1BD44E4455}" type="slidenum">
              <a:rPr lang="en-US" smtClean="0"/>
              <a:t>3</a:t>
            </a:fld>
            <a:endParaRPr lang="en-US" dirty="0"/>
          </a:p>
        </p:txBody>
      </p:sp>
    </p:spTree>
    <p:extLst>
      <p:ext uri="{BB962C8B-B14F-4D97-AF65-F5344CB8AC3E}">
        <p14:creationId xmlns:p14="http://schemas.microsoft.com/office/powerpoint/2010/main" val="35247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Inadequate corrections in the area</a:t>
            </a:r>
            <a:r>
              <a:rPr lang="en-US" baseline="0" dirty="0"/>
              <a:t> of </a:t>
            </a:r>
          </a:p>
          <a:p>
            <a:pPr marL="173384" indent="-173384">
              <a:buFont typeface="Arial" panose="020B0604020202020204" pitchFamily="34" charset="0"/>
              <a:buChar char="•"/>
            </a:pPr>
            <a:r>
              <a:rPr lang="en-US" baseline="0" dirty="0"/>
              <a:t>Procedures</a:t>
            </a:r>
          </a:p>
          <a:p>
            <a:pPr marL="173384" indent="-173384">
              <a:buFont typeface="Arial" panose="020B0604020202020204" pitchFamily="34" charset="0"/>
              <a:buChar char="•"/>
            </a:pPr>
            <a:r>
              <a:rPr lang="en-US" baseline="0" dirty="0"/>
              <a:t>Inspections</a:t>
            </a:r>
          </a:p>
          <a:p>
            <a:pPr marL="173384" indent="-173384">
              <a:buFont typeface="Arial" panose="020B0604020202020204" pitchFamily="34" charset="0"/>
              <a:buChar char="•"/>
            </a:pPr>
            <a:r>
              <a:rPr lang="en-US" baseline="0" dirty="0"/>
              <a:t>Operational use of machine tools</a:t>
            </a:r>
          </a:p>
          <a:p>
            <a:endParaRPr lang="en-US" baseline="0" dirty="0"/>
          </a:p>
          <a:p>
            <a:pPr defTabSz="462357">
              <a:defRPr/>
            </a:pPr>
            <a:r>
              <a:rPr lang="en-US" dirty="0"/>
              <a:t>Normalizing deviation</a:t>
            </a:r>
            <a:r>
              <a:rPr lang="en-US" baseline="0" dirty="0"/>
              <a:t> - </a:t>
            </a:r>
            <a:r>
              <a:rPr lang="en-US" dirty="0"/>
              <a:t>an acceptance of unguarded hazards because of high skill levels, past practices, perceived time pressures, cumbersome incomplete guards, all combined to create a complacency with regards to complete guarding.</a:t>
            </a:r>
          </a:p>
          <a:p>
            <a:pPr defTabSz="462357">
              <a:defRPr/>
            </a:pPr>
            <a:endParaRPr lang="en-US" dirty="0"/>
          </a:p>
          <a:p>
            <a:r>
              <a:rPr lang="en-US" dirty="0"/>
              <a:t>Assessment findings</a:t>
            </a:r>
            <a:r>
              <a:rPr lang="en-US" baseline="0" dirty="0"/>
              <a:t> – 2007  Multiple guarding issues</a:t>
            </a:r>
          </a:p>
          <a:p>
            <a:r>
              <a:rPr lang="en-US" baseline="0" dirty="0"/>
              <a:t>2010   </a:t>
            </a:r>
          </a:p>
          <a:p>
            <a:r>
              <a:rPr lang="en-US" baseline="0" dirty="0"/>
              <a:t>2013 suggested program improvements regarding responsibilities not undertaken</a:t>
            </a:r>
          </a:p>
          <a:p>
            <a:r>
              <a:rPr lang="en-US" baseline="0" dirty="0"/>
              <a:t>NTS Validation of the Pistorius saw event indicated that inspections were not being inputted into </a:t>
            </a:r>
            <a:r>
              <a:rPr lang="en-US" baseline="0" dirty="0" err="1"/>
              <a:t>IMTS</a:t>
            </a:r>
            <a:endParaRPr lang="en-US" baseline="0" dirty="0"/>
          </a:p>
          <a:p>
            <a:endParaRPr lang="en-US" baseline="0" dirty="0"/>
          </a:p>
          <a:p>
            <a:r>
              <a:rPr lang="en-US" baseline="0" dirty="0"/>
              <a:t>Feedback and improvement – failed to learn from the multiple incidents and inspection/assessment findings to create sustainable, long lasting corrections.</a:t>
            </a:r>
          </a:p>
          <a:p>
            <a:endParaRPr lang="en-US" baseline="0" dirty="0"/>
          </a:p>
          <a:p>
            <a:r>
              <a:rPr lang="en-US" baseline="0" dirty="0">
                <a:solidFill>
                  <a:srgbClr val="FF0000"/>
                </a:solidFill>
              </a:rPr>
              <a:t>Lack of coordinated response and LTA feedback was due to the inadequacy of our management processes</a:t>
            </a:r>
          </a:p>
          <a:p>
            <a:pPr marL="171101" indent="-171101">
              <a:buFont typeface="Arial" panose="020B0604020202020204" pitchFamily="34" charset="0"/>
              <a:buChar char="•"/>
            </a:pPr>
            <a:r>
              <a:rPr lang="en-US" baseline="0" dirty="0">
                <a:solidFill>
                  <a:srgbClr val="FF0000"/>
                </a:solidFill>
              </a:rPr>
              <a:t>COO and </a:t>
            </a:r>
            <a:r>
              <a:rPr lang="en-US" baseline="0" dirty="0" err="1">
                <a:solidFill>
                  <a:srgbClr val="FF0000"/>
                </a:solidFill>
              </a:rPr>
              <a:t>DCOO</a:t>
            </a:r>
            <a:r>
              <a:rPr lang="en-US" baseline="0" dirty="0">
                <a:solidFill>
                  <a:srgbClr val="FF0000"/>
                </a:solidFill>
              </a:rPr>
              <a:t> are briefed on all assessment findings – many times issues are elevated to the program level during these briefings</a:t>
            </a:r>
          </a:p>
          <a:p>
            <a:pPr marL="171101" indent="-171101">
              <a:buFont typeface="Arial" panose="020B0604020202020204" pitchFamily="34" charset="0"/>
              <a:buChar char="•"/>
            </a:pPr>
            <a:r>
              <a:rPr lang="en-US" baseline="0" dirty="0">
                <a:solidFill>
                  <a:srgbClr val="FF0000"/>
                </a:solidFill>
              </a:rPr>
              <a:t>Issues Management Process Improvement</a:t>
            </a:r>
          </a:p>
          <a:p>
            <a:endParaRPr lang="en-US" baseline="0" dirty="0"/>
          </a:p>
          <a:p>
            <a:r>
              <a:rPr lang="en-US" baseline="0" dirty="0"/>
              <a:t>Reporting - Lack of formalized reporting, i.e., Inspections, machine tool deficiencies, led to a lack of visibility into the issue.  Inspections and assessments were often done but not always input into the tracking system.</a:t>
            </a:r>
          </a:p>
          <a:p>
            <a:endParaRPr lang="en-US" baseline="0" dirty="0"/>
          </a:p>
          <a:p>
            <a:r>
              <a:rPr lang="en-US" baseline="0" dirty="0">
                <a:solidFill>
                  <a:srgbClr val="FF0000"/>
                </a:solidFill>
              </a:rPr>
              <a:t>We have a ways to go in development of a strong reporting culture </a:t>
            </a:r>
          </a:p>
        </p:txBody>
      </p:sp>
      <p:sp>
        <p:nvSpPr>
          <p:cNvPr id="4" name="Slide Number Placeholder 3"/>
          <p:cNvSpPr>
            <a:spLocks noGrp="1"/>
          </p:cNvSpPr>
          <p:nvPr>
            <p:ph type="sldNum" sz="quarter" idx="10"/>
          </p:nvPr>
        </p:nvSpPr>
        <p:spPr/>
        <p:txBody>
          <a:bodyPr/>
          <a:lstStyle/>
          <a:p>
            <a:fld id="{3EAA7A1A-8011-3A42-91B8-EE1BD44E4455}" type="slidenum">
              <a:rPr lang="en-US" smtClean="0"/>
              <a:t>4</a:t>
            </a:fld>
            <a:endParaRPr lang="en-US"/>
          </a:p>
        </p:txBody>
      </p:sp>
    </p:spTree>
    <p:extLst>
      <p:ext uri="{BB962C8B-B14F-4D97-AF65-F5344CB8AC3E}">
        <p14:creationId xmlns:p14="http://schemas.microsoft.com/office/powerpoint/2010/main" val="118103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CARB’s </a:t>
            </a:r>
            <a:r>
              <a:rPr lang="en-US" dirty="0" err="1"/>
              <a:t>proceduralized</a:t>
            </a:r>
            <a:r>
              <a:rPr lang="en-US" dirty="0"/>
              <a:t> in 2013</a:t>
            </a:r>
            <a:r>
              <a:rPr lang="en-US" baseline="0" dirty="0"/>
              <a:t> and </a:t>
            </a:r>
            <a:r>
              <a:rPr lang="en-US" dirty="0"/>
              <a:t>used in:</a:t>
            </a:r>
          </a:p>
          <a:p>
            <a:pPr marL="171450" lvl="0" indent="-171450">
              <a:buFont typeface="Arial" panose="020B0604020202020204" pitchFamily="34" charset="0"/>
              <a:buChar char="•"/>
            </a:pPr>
            <a:r>
              <a:rPr lang="en-US" dirty="0"/>
              <a:t>Nuclear safety (Building 205 hazard categorization)</a:t>
            </a:r>
          </a:p>
          <a:p>
            <a:pPr marL="171450" lvl="0" indent="-171450">
              <a:buFont typeface="Arial" panose="020B0604020202020204" pitchFamily="34" charset="0"/>
              <a:buChar char="•"/>
            </a:pPr>
            <a:r>
              <a:rPr lang="en-US" dirty="0"/>
              <a:t>Radiological protection (Common causes)</a:t>
            </a:r>
          </a:p>
          <a:p>
            <a:pPr marL="171450" lvl="0" indent="-171450">
              <a:buFont typeface="Arial" panose="020B0604020202020204" pitchFamily="34" charset="0"/>
              <a:buChar char="•"/>
            </a:pPr>
            <a:r>
              <a:rPr lang="en-US" dirty="0"/>
              <a:t>Safety incidents review (Common causes)</a:t>
            </a:r>
          </a:p>
          <a:p>
            <a:pPr marL="171450" lvl="0" indent="-171450">
              <a:buFont typeface="Arial" panose="020B0604020202020204" pitchFamily="34" charset="0"/>
              <a:buChar char="•"/>
            </a:pPr>
            <a:r>
              <a:rPr lang="en-US" dirty="0"/>
              <a:t>Security</a:t>
            </a:r>
            <a:r>
              <a:rPr lang="en-US" baseline="0" dirty="0"/>
              <a:t> incident</a:t>
            </a:r>
          </a:p>
          <a:p>
            <a:pPr marL="171450" lvl="0" indent="-171450">
              <a:buFont typeface="Arial" panose="020B0604020202020204" pitchFamily="34" charset="0"/>
              <a:buChar char="•"/>
            </a:pPr>
            <a:r>
              <a:rPr lang="en-US" baseline="0" dirty="0"/>
              <a:t>This incident</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5</a:t>
            </a:fld>
            <a:endParaRPr lang="en-US"/>
          </a:p>
        </p:txBody>
      </p:sp>
    </p:spTree>
    <p:extLst>
      <p:ext uri="{BB962C8B-B14F-4D97-AF65-F5344CB8AC3E}">
        <p14:creationId xmlns:p14="http://schemas.microsoft.com/office/powerpoint/2010/main" val="192410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7</a:t>
            </a:fld>
            <a:endParaRPr lang="en-US"/>
          </a:p>
        </p:txBody>
      </p:sp>
    </p:spTree>
    <p:extLst>
      <p:ext uri="{BB962C8B-B14F-4D97-AF65-F5344CB8AC3E}">
        <p14:creationId xmlns:p14="http://schemas.microsoft.com/office/powerpoint/2010/main" val="87567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 correct our issues, we started with at</a:t>
            </a:r>
            <a:r>
              <a:rPr lang="en-US" sz="1600" baseline="0" dirty="0"/>
              <a:t> the core and began to work our way out – </a:t>
            </a:r>
          </a:p>
          <a:p>
            <a:endParaRPr lang="en-US" sz="1600" baseline="0" dirty="0"/>
          </a:p>
          <a:p>
            <a:r>
              <a:rPr lang="en-US" sz="1600" baseline="0" dirty="0"/>
              <a:t>First – we added clarity to our Work planning and control procedure</a:t>
            </a:r>
            <a:endParaRPr lang="en-US" sz="1600" dirty="0"/>
          </a:p>
        </p:txBody>
      </p:sp>
      <p:sp>
        <p:nvSpPr>
          <p:cNvPr id="4" name="Slide Number Placeholder 3"/>
          <p:cNvSpPr>
            <a:spLocks noGrp="1"/>
          </p:cNvSpPr>
          <p:nvPr>
            <p:ph type="sldNum" sz="quarter" idx="10"/>
          </p:nvPr>
        </p:nvSpPr>
        <p:spPr/>
        <p:txBody>
          <a:bodyPr/>
          <a:lstStyle/>
          <a:p>
            <a:fld id="{3EAA7A1A-8011-3A42-91B8-EE1BD44E4455}" type="slidenum">
              <a:rPr lang="en-US" smtClean="0"/>
              <a:t>8</a:t>
            </a:fld>
            <a:endParaRPr lang="en-US"/>
          </a:p>
        </p:txBody>
      </p:sp>
    </p:spTree>
    <p:extLst>
      <p:ext uri="{BB962C8B-B14F-4D97-AF65-F5344CB8AC3E}">
        <p14:creationId xmlns:p14="http://schemas.microsoft.com/office/powerpoint/2010/main" val="238980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Shops then corrected its local WPC procedures – </a:t>
            </a:r>
          </a:p>
          <a:p>
            <a:endParaRPr lang="en-US" dirty="0"/>
          </a:p>
          <a:p>
            <a:pPr marL="0" indent="0">
              <a:buFont typeface="Arial"/>
              <a:buNone/>
            </a:pPr>
            <a:r>
              <a:rPr lang="en-US" dirty="0"/>
              <a:t>--Machine</a:t>
            </a:r>
            <a:r>
              <a:rPr lang="en-US" baseline="0" dirty="0"/>
              <a:t> use involving “in-shop fabrication using mills, lathes, presses, shears, saws, etc.” was corrected to Medium Rigor</a:t>
            </a:r>
          </a:p>
          <a:p>
            <a:pPr marL="0" indent="0">
              <a:buFont typeface="Arial"/>
              <a:buNone/>
            </a:pPr>
            <a:r>
              <a:rPr lang="en-US" baseline="0" dirty="0"/>
              <a:t>--Minimum required work control for Medium Rigor includes a </a:t>
            </a:r>
            <a:r>
              <a:rPr lang="en-US" b="1" baseline="0" dirty="0"/>
              <a:t>Qualified Machine User </a:t>
            </a:r>
            <a:r>
              <a:rPr lang="en-US" baseline="0" dirty="0"/>
              <a:t>AND our new </a:t>
            </a:r>
            <a:r>
              <a:rPr lang="en-US" b="1" baseline="0" dirty="0"/>
              <a:t>Hazard, Control, and Risk Identification Worksheet</a:t>
            </a:r>
          </a:p>
        </p:txBody>
      </p:sp>
      <p:sp>
        <p:nvSpPr>
          <p:cNvPr id="4" name="Slide Number Placeholder 3"/>
          <p:cNvSpPr>
            <a:spLocks noGrp="1"/>
          </p:cNvSpPr>
          <p:nvPr>
            <p:ph type="sldNum" sz="quarter" idx="10"/>
          </p:nvPr>
        </p:nvSpPr>
        <p:spPr/>
        <p:txBody>
          <a:bodyPr/>
          <a:lstStyle/>
          <a:p>
            <a:fld id="{3EAA7A1A-8011-3A42-91B8-EE1BD44E4455}" type="slidenum">
              <a:rPr lang="en-US" smtClean="0"/>
              <a:t>9</a:t>
            </a:fld>
            <a:endParaRPr lang="en-US"/>
          </a:p>
        </p:txBody>
      </p:sp>
    </p:spTree>
    <p:extLst>
      <p:ext uri="{BB962C8B-B14F-4D97-AF65-F5344CB8AC3E}">
        <p14:creationId xmlns:p14="http://schemas.microsoft.com/office/powerpoint/2010/main" val="66698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As mentioned earlier, it became clear early on that our qualification process wasn’t what it needed to be.</a:t>
            </a:r>
          </a:p>
          <a:p>
            <a:pPr lvl="0"/>
            <a:endParaRPr lang="en-US" sz="1300" dirty="0"/>
          </a:p>
          <a:p>
            <a:pPr marL="0" indent="0">
              <a:buFont typeface="Arial"/>
              <a:buNone/>
            </a:pPr>
            <a:r>
              <a:rPr lang="en-US" sz="1300" dirty="0"/>
              <a:t>--LMS-PROC-78 had included three steps to qualify as a user, but it was much too loosely defined</a:t>
            </a:r>
          </a:p>
          <a:p>
            <a:pPr marL="0" indent="0">
              <a:buFont typeface="Arial"/>
              <a:buNone/>
            </a:pPr>
            <a:r>
              <a:rPr lang="en-US" sz="1300" dirty="0"/>
              <a:t> </a:t>
            </a:r>
          </a:p>
          <a:p>
            <a:pPr marL="0" indent="0">
              <a:buFont typeface="Arial"/>
              <a:buNone/>
            </a:pPr>
            <a:r>
              <a:rPr lang="en-US" sz="1300" dirty="0"/>
              <a:t>--It also was completely silent on the competency of the people performing the qualifications – </a:t>
            </a:r>
          </a:p>
          <a:p>
            <a:pPr marL="0" indent="0">
              <a:buFont typeface="Arial"/>
              <a:buNone/>
            </a:pPr>
            <a:endParaRPr lang="en-US" sz="1300" dirty="0"/>
          </a:p>
          <a:p>
            <a:pPr lvl="0"/>
            <a:r>
              <a:rPr lang="en-US" sz="1300" b="1" dirty="0"/>
              <a:t>First: qualify the qualifier </a:t>
            </a:r>
          </a:p>
          <a:p>
            <a:pPr lvl="0"/>
            <a:endParaRPr lang="en-US" sz="1300" dirty="0"/>
          </a:p>
          <a:p>
            <a:r>
              <a:rPr lang="en-US" sz="1300" dirty="0"/>
              <a:t>Proficiency can include any combination of </a:t>
            </a:r>
            <a:r>
              <a:rPr lang="en-US" sz="1300" b="1" dirty="0"/>
              <a:t>training, education, experience, and demonstrated competence </a:t>
            </a:r>
          </a:p>
          <a:p>
            <a:endParaRPr lang="en-US" b="0" dirty="0"/>
          </a:p>
        </p:txBody>
      </p:sp>
      <p:sp>
        <p:nvSpPr>
          <p:cNvPr id="4" name="Slide Number Placeholder 3"/>
          <p:cNvSpPr>
            <a:spLocks noGrp="1"/>
          </p:cNvSpPr>
          <p:nvPr>
            <p:ph type="sldNum" sz="quarter" idx="10"/>
          </p:nvPr>
        </p:nvSpPr>
        <p:spPr/>
        <p:txBody>
          <a:bodyPr/>
          <a:lstStyle/>
          <a:p>
            <a:fld id="{3EAA7A1A-8011-3A42-91B8-EE1BD44E4455}" type="slidenum">
              <a:rPr lang="en-US" smtClean="0"/>
              <a:t>10</a:t>
            </a:fld>
            <a:endParaRPr lang="en-US"/>
          </a:p>
        </p:txBody>
      </p:sp>
    </p:spTree>
    <p:extLst>
      <p:ext uri="{BB962C8B-B14F-4D97-AF65-F5344CB8AC3E}">
        <p14:creationId xmlns:p14="http://schemas.microsoft.com/office/powerpoint/2010/main" val="124045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b="1" dirty="0"/>
              <a:t>Second: qualify the users</a:t>
            </a:r>
          </a:p>
          <a:p>
            <a:pPr marL="0" indent="0">
              <a:buFont typeface="Arial"/>
              <a:buNone/>
            </a:pPr>
            <a:endParaRPr lang="en-US" sz="1300" b="0" dirty="0"/>
          </a:p>
          <a:p>
            <a:pPr marL="0" indent="0">
              <a:buFont typeface="Arial"/>
              <a:buNone/>
            </a:pPr>
            <a:r>
              <a:rPr lang="en-US" sz="1300" b="1" dirty="0"/>
              <a:t>Safe Work Practice Evaluations</a:t>
            </a:r>
            <a:endParaRPr lang="en-US" sz="1300" dirty="0"/>
          </a:p>
          <a:p>
            <a:pPr marL="0" indent="0">
              <a:buFont typeface="Arial"/>
              <a:buNone/>
            </a:pPr>
            <a:endParaRPr lang="en-US" sz="1300" dirty="0"/>
          </a:p>
          <a:p>
            <a:pPr marL="0" indent="0">
              <a:buFont typeface="Arial"/>
              <a:buNone/>
            </a:pPr>
            <a:r>
              <a:rPr lang="en-US" sz="1300" dirty="0"/>
              <a:t>Evaluations include items broadly applicable and those specific to tool types – such as this one shown for a Pedestal/Bench Grinder – </a:t>
            </a:r>
          </a:p>
          <a:p>
            <a:pPr marL="0" indent="0">
              <a:buFont typeface="Arial"/>
              <a:buNone/>
            </a:pPr>
            <a:endParaRPr lang="en-US" sz="1300" dirty="0"/>
          </a:p>
          <a:p>
            <a:pPr marL="477820" lvl="1" indent="0">
              <a:buFont typeface="Arial"/>
              <a:buNone/>
            </a:pPr>
            <a:r>
              <a:rPr lang="en-US" sz="1300" dirty="0"/>
              <a:t>--user must check the grinding wheel for damage – such as a wheel that is uneven or grooved.  </a:t>
            </a:r>
          </a:p>
          <a:p>
            <a:pPr marL="477820" lvl="1" indent="0">
              <a:buFont typeface="Arial"/>
              <a:buNone/>
            </a:pPr>
            <a:endParaRPr lang="en-US" sz="1300" dirty="0"/>
          </a:p>
          <a:p>
            <a:pPr marL="477820" lvl="1" indent="0">
              <a:buFont typeface="Arial"/>
              <a:buNone/>
            </a:pPr>
            <a:r>
              <a:rPr lang="en-US" sz="1300" dirty="0"/>
              <a:t>--user must check that the distance from the face of the wheel to the edge of the tool rest is no more than an 1/8”</a:t>
            </a:r>
          </a:p>
          <a:p>
            <a:pPr lvl="0"/>
            <a:endParaRPr lang="en-US" sz="1300" dirty="0"/>
          </a:p>
          <a:p>
            <a:pPr lvl="0"/>
            <a:r>
              <a:rPr lang="en-US" sz="1300" b="1" dirty="0"/>
              <a:t>Evaluations confirm that the user safely operates equipment</a:t>
            </a:r>
            <a:r>
              <a:rPr lang="en-US" sz="1300" dirty="0"/>
              <a:t>,</a:t>
            </a:r>
            <a:endParaRPr lang="en-US" b="0" i="0" dirty="0"/>
          </a:p>
        </p:txBody>
      </p:sp>
      <p:sp>
        <p:nvSpPr>
          <p:cNvPr id="4" name="Slide Number Placeholder 3"/>
          <p:cNvSpPr>
            <a:spLocks noGrp="1"/>
          </p:cNvSpPr>
          <p:nvPr>
            <p:ph type="sldNum" sz="quarter" idx="10"/>
          </p:nvPr>
        </p:nvSpPr>
        <p:spPr/>
        <p:txBody>
          <a:bodyPr/>
          <a:lstStyle/>
          <a:p>
            <a:fld id="{3EAA7A1A-8011-3A42-91B8-EE1BD44E4455}" type="slidenum">
              <a:rPr lang="en-US" smtClean="0"/>
              <a:t>11</a:t>
            </a:fld>
            <a:endParaRPr lang="en-US"/>
          </a:p>
        </p:txBody>
      </p:sp>
    </p:spTree>
    <p:extLst>
      <p:ext uri="{BB962C8B-B14F-4D97-AF65-F5344CB8AC3E}">
        <p14:creationId xmlns:p14="http://schemas.microsoft.com/office/powerpoint/2010/main" val="922556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85776" y="4739217"/>
            <a:ext cx="3711039" cy="404284"/>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4000"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spTree>
    <p:extLst>
      <p:ext uri="{BB962C8B-B14F-4D97-AF65-F5344CB8AC3E}">
        <p14:creationId xmlns:p14="http://schemas.microsoft.com/office/powerpoint/2010/main" val="4080095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797625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solidFill>
                <a:srgbClr val="47484A"/>
              </a:solidFill>
            </a:endParaRPr>
          </a:p>
        </p:txBody>
      </p:sp>
      <p:sp>
        <p:nvSpPr>
          <p:cNvPr id="7" name="Slide Number Placeholder 6"/>
          <p:cNvSpPr>
            <a:spLocks noGrp="1"/>
          </p:cNvSpPr>
          <p:nvPr>
            <p:ph type="sldNum" sz="quarter" idx="13"/>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4103403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540515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415282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solidFill>
                  <a:srgbClr val="FFFFFF">
                    <a:lumMod val="50000"/>
                  </a:srgbClr>
                </a:solidFill>
              </a:rPr>
              <a:pPr/>
              <a:t>‹#›</a:t>
            </a:fld>
            <a:endParaRPr lang="en-US">
              <a:solidFill>
                <a:srgbClr val="FFFFFF">
                  <a:lumMod val="50000"/>
                </a:srgbClr>
              </a:solidFill>
            </a:endParaRPr>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313180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solidFill>
                  <a:srgbClr val="FFFFFF">
                    <a:lumMod val="50000"/>
                  </a:srgbClr>
                </a:solidFill>
              </a:rPr>
              <a:pPr/>
              <a:t>‹#›</a:t>
            </a:fld>
            <a:endParaRPr lang="en-US">
              <a:solidFill>
                <a:srgbClr val="FFFFFF">
                  <a:lumMod val="50000"/>
                </a:srgbClr>
              </a:solidFill>
            </a:endParaRPr>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321610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3565359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2028115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423121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2608087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4088350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4136469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2303754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85776" y="4739217"/>
            <a:ext cx="3711039" cy="404284"/>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2863371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4000"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rgbClr val="FFFFFF"/>
                </a:solidFill>
              </a:rPr>
              <a:t>Suggested closing statement (optional): </a:t>
            </a:r>
          </a:p>
          <a:p>
            <a:endParaRPr lang="en-US" sz="1400" b="1" dirty="0">
              <a:solidFill>
                <a:srgbClr val="FFFFFF"/>
              </a:solidFill>
            </a:endParaRPr>
          </a:p>
          <a:p>
            <a:r>
              <a:rPr lang="en-US" sz="1400" b="1" dirty="0">
                <a:solidFill>
                  <a:srgbClr val="FFFFFF"/>
                </a:solidFill>
              </a:rPr>
              <a:t>WE START WITH YES.</a:t>
            </a:r>
          </a:p>
          <a:p>
            <a:pPr>
              <a:spcAft>
                <a:spcPts val="1200"/>
              </a:spcAft>
            </a:pPr>
            <a:r>
              <a:rPr lang="en-US" sz="1400" b="1" dirty="0">
                <a:solidFill>
                  <a:srgbClr val="FFFFFF"/>
                </a:solidFill>
              </a:rPr>
              <a:t>AND END WITH THANK YOU.</a:t>
            </a:r>
          </a:p>
          <a:p>
            <a:r>
              <a:rPr lang="en-US" sz="1400" b="1" dirty="0">
                <a:solidFill>
                  <a:srgbClr val="FFFFFF"/>
                </a:solidFill>
              </a:rPr>
              <a:t>DO YOU HAVE ANY BIG QUESTIONS?</a:t>
            </a:r>
            <a:endParaRPr lang="en-US" sz="1400"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678383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2917023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87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rgbClr val="FFFFFF"/>
                </a:solidFill>
              </a:rPr>
              <a:t>Suggested line of text (optional): </a:t>
            </a:r>
          </a:p>
          <a:p>
            <a:endParaRPr lang="en-US" sz="1400" b="1" dirty="0">
              <a:solidFill>
                <a:srgbClr val="FFFFFF"/>
              </a:solidFill>
            </a:endParaRPr>
          </a:p>
          <a:p>
            <a:r>
              <a:rPr lang="en-US" sz="1400" b="1" dirty="0">
                <a:solidFill>
                  <a:srgbClr val="FFFFFF"/>
                </a:solidFill>
              </a:rPr>
              <a:t>WE START WITH YES.</a:t>
            </a:r>
            <a:endParaRPr lang="en-US" sz="1400"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061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721913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Tree>
    <p:extLst>
      <p:ext uri="{BB962C8B-B14F-4D97-AF65-F5344CB8AC3E}">
        <p14:creationId xmlns:p14="http://schemas.microsoft.com/office/powerpoint/2010/main" val="840764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989761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solidFill>
                  <a:srgbClr val="FFFFFF"/>
                </a:solidFill>
              </a:rPr>
              <a:pPr/>
              <a:t>‹#›</a:t>
            </a:fld>
            <a:endParaRPr lang="en-US" dirty="0">
              <a:solidFill>
                <a:srgbClr val="FFFFFF"/>
              </a:solidFill>
            </a:endParaRPr>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3672815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solidFill>
                  <a:srgbClr val="FFFFFF"/>
                </a:solidFill>
              </a:rPr>
              <a:pPr/>
              <a:t>‹#›</a:t>
            </a:fld>
            <a:endParaRPr lang="en-US" dirty="0">
              <a:solidFill>
                <a:srgbClr val="FFFFFF"/>
              </a:solidFill>
            </a:endParaRPr>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713858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solidFill>
                  <a:srgbClr val="FFFFFF"/>
                </a:solidFill>
              </a:rPr>
              <a:pPr/>
              <a:t>‹#›</a:t>
            </a:fld>
            <a:endParaRPr lang="en-US" dirty="0">
              <a:solidFill>
                <a:srgbClr val="FFFFFF"/>
              </a:solidFill>
            </a:endParaRPr>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533706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solidFill>
                  <a:srgbClr val="FFFFFF"/>
                </a:solidFill>
              </a:rPr>
              <a:pPr/>
              <a:t>‹#›</a:t>
            </a:fld>
            <a:endParaRPr lang="en-US" dirty="0">
              <a:solidFill>
                <a:srgbClr val="FFFFFF"/>
              </a:solidFill>
            </a:endParaRPr>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3465778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solidFill>
                  <a:srgbClr val="FFFFFF"/>
                </a:solidFill>
              </a:rPr>
              <a:pPr/>
              <a:t>‹#›</a:t>
            </a:fld>
            <a:endParaRPr lang="en-US" dirty="0">
              <a:solidFill>
                <a:srgbClr val="FFFFFF"/>
              </a:solidFill>
            </a:endParaRPr>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solidFill>
                <a:srgbClr val="47484A"/>
              </a:solidFill>
            </a:endParaRPr>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rgbClr val="FFFFFF"/>
                </a:solidFill>
              </a:rPr>
              <a:t>Instructions on replacing a current image:</a:t>
            </a:r>
          </a:p>
          <a:p>
            <a:pPr marL="228600" indent="-228600">
              <a:buFont typeface="+mj-lt"/>
              <a:buAutoNum type="arabicPeriod"/>
            </a:pPr>
            <a:r>
              <a:rPr lang="en-US" sz="1400" dirty="0">
                <a:solidFill>
                  <a:srgbClr val="FFFFFF"/>
                </a:solidFill>
              </a:rPr>
              <a:t>Select and delete image and click the icon to insert a different image</a:t>
            </a:r>
          </a:p>
          <a:p>
            <a:pPr marL="228600" indent="-228600">
              <a:buFont typeface="+mj-lt"/>
              <a:buAutoNum type="arabicPeriod"/>
            </a:pPr>
            <a:r>
              <a:rPr lang="en-US" sz="1400" dirty="0">
                <a:solidFill>
                  <a:srgbClr val="FFFFFF"/>
                </a:solidFill>
              </a:rPr>
              <a:t>Use the crop tool to position the image within the shape.  </a:t>
            </a:r>
          </a:p>
          <a:p>
            <a:endParaRPr lang="en-US" dirty="0">
              <a:solidFill>
                <a:srgbClr val="FFFFFF"/>
              </a:solidFill>
            </a:endParaRPr>
          </a:p>
        </p:txBody>
      </p:sp>
    </p:spTree>
    <p:extLst>
      <p:ext uri="{BB962C8B-B14F-4D97-AF65-F5344CB8AC3E}">
        <p14:creationId xmlns:p14="http://schemas.microsoft.com/office/powerpoint/2010/main" val="3216177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9922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solidFill>
                  <a:srgbClr val="FFFFFF">
                    <a:lumMod val="50000"/>
                  </a:srgbClr>
                </a:solidFill>
              </a:rPr>
              <a:pPr/>
              <a:t>‹#›</a:t>
            </a:fld>
            <a:endParaRPr lang="en-US" dirty="0">
              <a:solidFill>
                <a:srgbClr val="FFFFFF">
                  <a:lumMod val="50000"/>
                </a:srgbClr>
              </a:solidFill>
            </a:endParaRPr>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endParaRPr lang="en-US" sz="100">
              <a:solidFill>
                <a:srgbClr val="7AB800"/>
              </a:solidFill>
            </a:endParaRPr>
          </a:p>
        </p:txBody>
      </p:sp>
    </p:spTree>
    <p:extLst>
      <p:ext uri="{BB962C8B-B14F-4D97-AF65-F5344CB8AC3E}">
        <p14:creationId xmlns:p14="http://schemas.microsoft.com/office/powerpoint/2010/main" val="421012761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Word_Document1.docx"/><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solidFill>
            <a:schemeClr val="tx2">
              <a:lumMod val="20000"/>
              <a:lumOff val="80000"/>
              <a:alpha val="74902"/>
            </a:schemeClr>
          </a:solidFill>
        </p:spPr>
        <p:txBody>
          <a:bodyPr/>
          <a:lstStyle/>
          <a:p>
            <a:r>
              <a:rPr lang="en-US" dirty="0" err="1"/>
              <a:t>erhtjhtyhy</a:t>
            </a:r>
            <a:endParaRPr lang="en-US" dirty="0"/>
          </a:p>
        </p:txBody>
      </p:sp>
      <p:sp>
        <p:nvSpPr>
          <p:cNvPr id="14" name="Title 13"/>
          <p:cNvSpPr>
            <a:spLocks noGrp="1"/>
          </p:cNvSpPr>
          <p:nvPr>
            <p:ph type="title"/>
          </p:nvPr>
        </p:nvSpPr>
        <p:spPr>
          <a:xfrm>
            <a:off x="1" y="1266825"/>
            <a:ext cx="4863724" cy="2029968"/>
          </a:xfrm>
        </p:spPr>
        <p:txBody>
          <a:bodyPr/>
          <a:lstStyle/>
          <a:p>
            <a:r>
              <a:rPr lang="en-US" dirty="0"/>
              <a:t>Machine Tool &amp; Equipment Program improvements</a:t>
            </a:r>
          </a:p>
        </p:txBody>
      </p:sp>
      <p:sp>
        <p:nvSpPr>
          <p:cNvPr id="4" name="Text Placeholder 3"/>
          <p:cNvSpPr>
            <a:spLocks noGrp="1"/>
          </p:cNvSpPr>
          <p:nvPr>
            <p:ph type="body" sz="quarter" idx="24"/>
          </p:nvPr>
        </p:nvSpPr>
        <p:spPr/>
        <p:txBody>
          <a:bodyPr/>
          <a:lstStyle/>
          <a:p>
            <a:r>
              <a:rPr lang="en-US" dirty="0">
                <a:solidFill>
                  <a:srgbClr val="000000"/>
                </a:solidFill>
              </a:rPr>
              <a:t>April 25, 2017</a:t>
            </a:r>
          </a:p>
        </p:txBody>
      </p:sp>
      <p:sp>
        <p:nvSpPr>
          <p:cNvPr id="17" name="Text Placeholder 16"/>
          <p:cNvSpPr>
            <a:spLocks noGrp="1"/>
          </p:cNvSpPr>
          <p:nvPr>
            <p:ph type="body" sz="quarter" idx="17"/>
          </p:nvPr>
        </p:nvSpPr>
        <p:spPr>
          <a:xfrm>
            <a:off x="469901" y="3507060"/>
            <a:ext cx="2692871" cy="295275"/>
          </a:xfrm>
        </p:spPr>
        <p:txBody>
          <a:bodyPr anchor="t">
            <a:normAutofit/>
          </a:bodyPr>
          <a:lstStyle/>
          <a:p>
            <a:r>
              <a:rPr lang="en-US" dirty="0">
                <a:solidFill>
                  <a:srgbClr val="000000"/>
                </a:solidFill>
              </a:rPr>
              <a:t>Betsy Dunn</a:t>
            </a:r>
          </a:p>
        </p:txBody>
      </p:sp>
      <p:sp>
        <p:nvSpPr>
          <p:cNvPr id="20" name="Text Placeholder 19"/>
          <p:cNvSpPr>
            <a:spLocks noGrp="1"/>
          </p:cNvSpPr>
          <p:nvPr>
            <p:ph type="body" sz="quarter" idx="18"/>
          </p:nvPr>
        </p:nvSpPr>
        <p:spPr>
          <a:xfrm>
            <a:off x="469901" y="3720288"/>
            <a:ext cx="4217713" cy="685800"/>
          </a:xfrm>
        </p:spPr>
        <p:txBody>
          <a:bodyPr/>
          <a:lstStyle/>
          <a:p>
            <a:r>
              <a:rPr lang="en-US" dirty="0">
                <a:solidFill>
                  <a:srgbClr val="000000"/>
                </a:solidFill>
              </a:rPr>
              <a:t>Director, Health, Safety, and Environment Division</a:t>
            </a:r>
          </a:p>
          <a:p>
            <a:r>
              <a:rPr lang="en-US" dirty="0">
                <a:solidFill>
                  <a:srgbClr val="000000"/>
                </a:solidFill>
              </a:rPr>
              <a:t>Argonne National Laboratory</a:t>
            </a:r>
          </a:p>
        </p:txBody>
      </p:sp>
      <p:sp>
        <p:nvSpPr>
          <p:cNvPr id="16" name="Text Placeholder 15"/>
          <p:cNvSpPr>
            <a:spLocks noGrp="1"/>
          </p:cNvSpPr>
          <p:nvPr>
            <p:ph type="body" sz="quarter" idx="12"/>
          </p:nvPr>
        </p:nvSpPr>
        <p:spPr/>
        <p:txBody>
          <a:bodyPr/>
          <a:lstStyle/>
          <a:p>
            <a:r>
              <a:rPr lang="en-US" dirty="0"/>
              <a:t>Betsy Dunn</a:t>
            </a:r>
          </a:p>
        </p:txBody>
      </p:sp>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55" r="155"/>
          <a:stretch>
            <a:fillRect/>
          </a:stretch>
        </p:blipFill>
        <p:spPr/>
      </p:pic>
    </p:spTree>
    <p:extLst>
      <p:ext uri="{BB962C8B-B14F-4D97-AF65-F5344CB8AC3E}">
        <p14:creationId xmlns:p14="http://schemas.microsoft.com/office/powerpoint/2010/main" val="3271933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Qualification of machine users</a:t>
            </a:r>
          </a:p>
        </p:txBody>
      </p:sp>
      <p:sp>
        <p:nvSpPr>
          <p:cNvPr id="3" name="Content Placeholder 2"/>
          <p:cNvSpPr>
            <a:spLocks noGrp="1"/>
          </p:cNvSpPr>
          <p:nvPr>
            <p:ph idx="1"/>
          </p:nvPr>
        </p:nvSpPr>
        <p:spPr>
          <a:xfrm>
            <a:off x="457202" y="1408346"/>
            <a:ext cx="4130701" cy="3317082"/>
          </a:xfrm>
        </p:spPr>
        <p:txBody>
          <a:bodyPr/>
          <a:lstStyle/>
          <a:p>
            <a:r>
              <a:rPr lang="en-US" dirty="0"/>
              <a:t>Proficiency Peer Review Committee</a:t>
            </a:r>
          </a:p>
          <a:p>
            <a:pPr lvl="1"/>
            <a:r>
              <a:rPr lang="en-US" dirty="0"/>
              <a:t>Argonne’s subject matter expert</a:t>
            </a:r>
          </a:p>
          <a:p>
            <a:pPr lvl="1"/>
            <a:r>
              <a:rPr lang="en-US" dirty="0"/>
              <a:t>Two machine tool operators with a combined 70 years of experience </a:t>
            </a:r>
          </a:p>
          <a:p>
            <a:r>
              <a:rPr lang="en-US" dirty="0"/>
              <a:t>Qualifier qualifications are reviewed by the Committee to ensure the evaluator has the appropriate proficiency to assess machine operators</a:t>
            </a:r>
          </a:p>
          <a:p>
            <a:pPr marL="0" indent="0">
              <a:buNone/>
            </a:pPr>
            <a:endParaRPr lang="en-US" dirty="0"/>
          </a:p>
          <a:p>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10</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305" y="1526649"/>
            <a:ext cx="4278739" cy="30533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226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11</a:t>
            </a:fld>
            <a:endParaRPr lang="en-US" dirty="0"/>
          </a:p>
        </p:txBody>
      </p:sp>
      <p:sp>
        <p:nvSpPr>
          <p:cNvPr id="3" name="Text Placeholder 2"/>
          <p:cNvSpPr>
            <a:spLocks noGrp="1"/>
          </p:cNvSpPr>
          <p:nvPr>
            <p:ph type="body" sz="quarter" idx="13"/>
          </p:nvPr>
        </p:nvSpPr>
        <p:spPr>
          <a:xfrm>
            <a:off x="518160" y="1543023"/>
            <a:ext cx="3528060" cy="3317081"/>
          </a:xfrm>
        </p:spPr>
        <p:txBody>
          <a:bodyPr vert="horz" lIns="0" tIns="0" rIns="0" bIns="45720" rtlCol="0">
            <a:noAutofit/>
          </a:bodyPr>
          <a:lstStyle/>
          <a:p>
            <a:r>
              <a:rPr lang="en-US" dirty="0"/>
              <a:t>Safe work practice evaluations developed for all machine types</a:t>
            </a:r>
          </a:p>
          <a:p>
            <a:r>
              <a:rPr lang="en-US" dirty="0"/>
              <a:t>Evaluations are a critical component of user qualification</a:t>
            </a:r>
          </a:p>
          <a:p>
            <a:r>
              <a:rPr lang="en-US" dirty="0"/>
              <a:t>Evaluations confirm that a user adequately demonstrates safety checks prior to machine use</a:t>
            </a:r>
          </a:p>
          <a:p>
            <a:r>
              <a:rPr lang="en-US" dirty="0"/>
              <a:t>Central Shops has an exception to this process</a:t>
            </a:r>
          </a:p>
        </p:txBody>
      </p:sp>
      <p:sp>
        <p:nvSpPr>
          <p:cNvPr id="2" name="Title 1"/>
          <p:cNvSpPr>
            <a:spLocks noGrp="1"/>
          </p:cNvSpPr>
          <p:nvPr>
            <p:ph type="title"/>
          </p:nvPr>
        </p:nvSpPr>
        <p:spPr/>
        <p:txBody>
          <a:bodyPr/>
          <a:lstStyle/>
          <a:p>
            <a:r>
              <a:rPr lang="en-US" dirty="0"/>
              <a:t>Qualification of machine users</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113017" y="1600100"/>
            <a:ext cx="4824249" cy="31045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56684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and Asset management</a:t>
            </a:r>
          </a:p>
        </p:txBody>
      </p:sp>
      <p:sp>
        <p:nvSpPr>
          <p:cNvPr id="3" name="Content Placeholder 2"/>
          <p:cNvSpPr>
            <a:spLocks noGrp="1"/>
          </p:cNvSpPr>
          <p:nvPr>
            <p:ph idx="1"/>
          </p:nvPr>
        </p:nvSpPr>
        <p:spPr/>
        <p:txBody>
          <a:bodyPr/>
          <a:lstStyle/>
          <a:p>
            <a:r>
              <a:rPr lang="en-US" dirty="0"/>
              <a:t>Purchases of new equipment are approved by Argonne’s POC, confirming that tools and equipment </a:t>
            </a:r>
          </a:p>
          <a:p>
            <a:pPr lvl="1"/>
            <a:r>
              <a:rPr lang="en-US" dirty="0"/>
              <a:t>Meet applicable OSHA and ANSI requirements</a:t>
            </a:r>
            <a:endParaRPr lang="en-US" i="1" dirty="0"/>
          </a:p>
          <a:p>
            <a:pPr lvl="1"/>
            <a:r>
              <a:rPr lang="en-US" dirty="0"/>
              <a:t>Meet applicable NFPA 79 requirements for anti-restart protection</a:t>
            </a:r>
            <a:endParaRPr lang="en-US" i="1" dirty="0"/>
          </a:p>
          <a:p>
            <a:pPr lvl="1"/>
            <a:r>
              <a:rPr lang="en-US" dirty="0"/>
              <a:t>Have NFPA 79-compliant emergency stops when required by protocols</a:t>
            </a:r>
          </a:p>
          <a:p>
            <a:pPr lvl="1"/>
            <a:r>
              <a:rPr lang="en-US" dirty="0"/>
              <a:t>Have an appropriate and qualified machine custodian designated</a:t>
            </a:r>
          </a:p>
          <a:p>
            <a:r>
              <a:rPr lang="en-US" dirty="0"/>
              <a:t>Argonne’s POC </a:t>
            </a:r>
          </a:p>
          <a:p>
            <a:pPr lvl="1"/>
            <a:r>
              <a:rPr lang="en-US" dirty="0"/>
              <a:t>Inspects machine tools and equipment on arrival</a:t>
            </a:r>
          </a:p>
          <a:p>
            <a:pPr lvl="1"/>
            <a:r>
              <a:rPr lang="en-US" dirty="0"/>
              <a:t>Ensures the machine is added to Argonne’s asset tracking system (FMax) with appropriate maintenance and inspection schedules</a:t>
            </a:r>
          </a:p>
          <a:p>
            <a:pPr lvl="1"/>
            <a:r>
              <a:rPr lang="en-US" dirty="0"/>
              <a:t>Prepares a tool-specific pre-operation guide placard</a:t>
            </a:r>
          </a:p>
          <a:p>
            <a:pPr marL="0" indent="0">
              <a:buNone/>
            </a:pP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12</a:t>
            </a:fld>
            <a:endParaRPr lang="en-US" dirty="0"/>
          </a:p>
        </p:txBody>
      </p:sp>
    </p:spTree>
    <p:extLst>
      <p:ext uri="{BB962C8B-B14F-4D97-AF65-F5344CB8AC3E}">
        <p14:creationId xmlns:p14="http://schemas.microsoft.com/office/powerpoint/2010/main" val="1004540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Pre-operation guides</a:t>
            </a:r>
          </a:p>
        </p:txBody>
      </p:sp>
      <p:sp>
        <p:nvSpPr>
          <p:cNvPr id="3" name="Content Placeholder 2"/>
          <p:cNvSpPr>
            <a:spLocks noGrp="1"/>
          </p:cNvSpPr>
          <p:nvPr>
            <p:ph idx="1"/>
          </p:nvPr>
        </p:nvSpPr>
        <p:spPr/>
        <p:txBody>
          <a:bodyPr/>
          <a:lstStyle/>
          <a:p>
            <a:r>
              <a:rPr lang="en-US" dirty="0"/>
              <a:t>Pre-operation guides are posted at or near each machine</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13</a:t>
            </a:fld>
            <a:endParaRPr lang="en-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182051" y="1865538"/>
            <a:ext cx="2467932" cy="2822104"/>
          </a:xfrm>
          <a:prstGeom prst="rect">
            <a:avLst/>
          </a:prstGeom>
          <a:ln>
            <a:noFill/>
          </a:ln>
          <a:effectLst>
            <a:outerShdw blurRad="190500" algn="tl" rotWithShape="0">
              <a:srgbClr val="000000">
                <a:alpha val="70000"/>
              </a:srgbClr>
            </a:outerShdw>
          </a:effectLst>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40614" y="1899489"/>
            <a:ext cx="3856786" cy="26673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1708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Inspection &amp; maintenance</a:t>
            </a:r>
          </a:p>
        </p:txBody>
      </p:sp>
      <p:sp>
        <p:nvSpPr>
          <p:cNvPr id="3" name="Content Placeholder 2"/>
          <p:cNvSpPr>
            <a:spLocks noGrp="1"/>
          </p:cNvSpPr>
          <p:nvPr>
            <p:ph idx="1"/>
          </p:nvPr>
        </p:nvSpPr>
        <p:spPr/>
        <p:txBody>
          <a:bodyPr/>
          <a:lstStyle/>
          <a:p>
            <a:r>
              <a:rPr lang="en-US" dirty="0"/>
              <a:t>Annual inspections are assigned to division “shop” owners via FMax</a:t>
            </a:r>
          </a:p>
          <a:p>
            <a:r>
              <a:rPr lang="en-US" dirty="0"/>
              <a:t>Inspections confirm that:</a:t>
            </a:r>
          </a:p>
          <a:p>
            <a:pPr lvl="1"/>
            <a:r>
              <a:rPr lang="en-US" dirty="0"/>
              <a:t>An operator manual (or equivalent) is readily accessible</a:t>
            </a:r>
          </a:p>
          <a:p>
            <a:pPr lvl="1"/>
            <a:r>
              <a:rPr lang="en-US" dirty="0"/>
              <a:t>A pre-operation guide is present, accurate, and posted</a:t>
            </a:r>
          </a:p>
          <a:p>
            <a:pPr lvl="1"/>
            <a:r>
              <a:rPr lang="en-US" dirty="0"/>
              <a:t>A current log of qualified operators is accurate and posted</a:t>
            </a:r>
          </a:p>
          <a:p>
            <a:pPr lvl="1"/>
            <a:r>
              <a:rPr lang="en-US" dirty="0"/>
              <a:t>All machine guards are present and functioning</a:t>
            </a:r>
          </a:p>
          <a:p>
            <a:r>
              <a:rPr lang="en-US" dirty="0"/>
              <a:t>Preventive maintenance is scheduled and completed</a:t>
            </a:r>
          </a:p>
          <a:p>
            <a:r>
              <a:rPr lang="en-US" dirty="0"/>
              <a:t>Corrective maintenance is tracked via FMax</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14</a:t>
            </a:fld>
            <a:endParaRPr lang="en-US" dirty="0"/>
          </a:p>
        </p:txBody>
      </p:sp>
    </p:spTree>
    <p:extLst>
      <p:ext uri="{BB962C8B-B14F-4D97-AF65-F5344CB8AC3E}">
        <p14:creationId xmlns:p14="http://schemas.microsoft.com/office/powerpoint/2010/main" val="1698795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inspection &amp; Maintenance</a:t>
            </a:r>
          </a:p>
        </p:txBody>
      </p:sp>
      <p:sp>
        <p:nvSpPr>
          <p:cNvPr id="3" name="Content Placeholder 2"/>
          <p:cNvSpPr>
            <a:spLocks noGrp="1"/>
          </p:cNvSpPr>
          <p:nvPr>
            <p:ph idx="1"/>
          </p:nvPr>
        </p:nvSpPr>
        <p:spPr>
          <a:xfrm>
            <a:off x="457201" y="1408346"/>
            <a:ext cx="4766806" cy="3317082"/>
          </a:xfrm>
        </p:spPr>
        <p:txBody>
          <a:bodyPr/>
          <a:lstStyle/>
          <a:p>
            <a:r>
              <a:rPr lang="en-US" dirty="0"/>
              <a:t>FMax auto-generates scheduled work orders, including annual inspection checklists</a:t>
            </a:r>
          </a:p>
          <a:p>
            <a:r>
              <a:rPr lang="en-US" dirty="0"/>
              <a:t>Work orders are “open” until action is completed</a:t>
            </a:r>
          </a:p>
          <a:p>
            <a:r>
              <a:rPr lang="en-US" dirty="0"/>
              <a:t>Maintenance or inspection may result in follow-on corrective work orders </a:t>
            </a:r>
          </a:p>
          <a:p>
            <a:r>
              <a:rPr lang="en-US" dirty="0"/>
              <a:t>Deficiencies that cannot be immediately corrected are prevented from being operated using a positive method until back in compliance per the checklist</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726" y="1200647"/>
            <a:ext cx="2650375" cy="34298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78097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Control, &amp; Risk Identification</a:t>
            </a:r>
          </a:p>
        </p:txBody>
      </p:sp>
      <p:sp>
        <p:nvSpPr>
          <p:cNvPr id="3" name="Content Placeholder 2"/>
          <p:cNvSpPr>
            <a:spLocks noGrp="1"/>
          </p:cNvSpPr>
          <p:nvPr>
            <p:ph idx="1"/>
          </p:nvPr>
        </p:nvSpPr>
        <p:spPr>
          <a:xfrm>
            <a:off x="457201" y="1408346"/>
            <a:ext cx="8051799" cy="3317082"/>
          </a:xfrm>
        </p:spPr>
        <p:txBody>
          <a:bodyPr/>
          <a:lstStyle/>
          <a:p>
            <a:r>
              <a:rPr lang="en-US" dirty="0"/>
              <a:t>We continue to work towards improving the machine tool and equipment hazard, control, and risk identification process</a:t>
            </a:r>
          </a:p>
          <a:p>
            <a:r>
              <a:rPr lang="en-US" dirty="0"/>
              <a:t>Central Shops, working with HSE subject matter experts, developed a worksheet to gather hazard and control analysis details</a:t>
            </a:r>
          </a:p>
          <a:p>
            <a:r>
              <a:rPr lang="en-US" dirty="0"/>
              <a:t>Industrial hygienists assessed potential exposures and gathered data based on scoped work</a:t>
            </a:r>
          </a:p>
          <a:p>
            <a:r>
              <a:rPr lang="en-US" dirty="0"/>
              <a:t>Results from the work in Central Shops will inform decisions on improvements needed in the Laboratory’s exposure assessment process</a:t>
            </a:r>
          </a:p>
          <a:p>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16</a:t>
            </a:fld>
            <a:endParaRPr lang="en-US" dirty="0"/>
          </a:p>
        </p:txBody>
      </p:sp>
    </p:spTree>
    <p:extLst>
      <p:ext uri="{BB962C8B-B14F-4D97-AF65-F5344CB8AC3E}">
        <p14:creationId xmlns:p14="http://schemas.microsoft.com/office/powerpoint/2010/main" val="3946809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61" y="0"/>
            <a:ext cx="8372901" cy="621711"/>
          </a:xfrm>
        </p:spPr>
        <p:txBody>
          <a:bodyPr/>
          <a:lstStyle/>
          <a:p>
            <a:r>
              <a:rPr lang="en-US" dirty="0"/>
              <a:t>Hazard, control &amp; Risk Identification</a:t>
            </a:r>
          </a:p>
        </p:txBody>
      </p:sp>
      <p:sp>
        <p:nvSpPr>
          <p:cNvPr id="4" name="Text Placeholder 3"/>
          <p:cNvSpPr>
            <a:spLocks noGrp="1"/>
          </p:cNvSpPr>
          <p:nvPr>
            <p:ph type="body" sz="quarter" idx="12"/>
          </p:nvPr>
        </p:nvSpPr>
        <p:spPr>
          <a:xfrm>
            <a:off x="465341" y="627254"/>
            <a:ext cx="8372901" cy="374786"/>
          </a:xfrm>
        </p:spPr>
        <p:txBody>
          <a:bodyPr/>
          <a:lstStyle/>
          <a:p>
            <a:r>
              <a:rPr lang="en-US" dirty="0"/>
              <a:t>Central Shops</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17</a:t>
            </a:fld>
            <a:endParaRPr lang="en-US" dirty="0"/>
          </a:p>
        </p:txBody>
      </p:sp>
      <p:graphicFrame>
        <p:nvGraphicFramePr>
          <p:cNvPr id="7" name="Object 6"/>
          <p:cNvGraphicFramePr>
            <a:graphicFrameLocks noChangeAspect="1"/>
          </p:cNvGraphicFramePr>
          <p:nvPr>
            <p:extLst/>
          </p:nvPr>
        </p:nvGraphicFramePr>
        <p:xfrm>
          <a:off x="215900" y="1334634"/>
          <a:ext cx="8928100" cy="2311400"/>
        </p:xfrm>
        <a:graphic>
          <a:graphicData uri="http://schemas.openxmlformats.org/presentationml/2006/ole">
            <mc:AlternateContent xmlns:mc="http://schemas.openxmlformats.org/markup-compatibility/2006">
              <mc:Choice xmlns:v="urn:schemas-microsoft-com:vml" Requires="v">
                <p:oleObj spid="_x0000_s1058" name="Document" r:id="rId3" imgW="8928100" imgH="2311400" progId="Word.Document.12">
                  <p:embed/>
                </p:oleObj>
              </mc:Choice>
              <mc:Fallback>
                <p:oleObj name="Document" r:id="rId3" imgW="8928100" imgH="2311400" progId="Word.Document.12">
                  <p:embed/>
                  <p:pic>
                    <p:nvPicPr>
                      <p:cNvPr id="7" name="Object 6"/>
                      <p:cNvPicPr/>
                      <p:nvPr/>
                    </p:nvPicPr>
                    <p:blipFill>
                      <a:blip r:embed="rId4"/>
                      <a:stretch>
                        <a:fillRect/>
                      </a:stretch>
                    </p:blipFill>
                    <p:spPr>
                      <a:xfrm>
                        <a:off x="215900" y="1334634"/>
                        <a:ext cx="8928100" cy="231140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20523" y="3513481"/>
          <a:ext cx="8699500" cy="1536700"/>
        </p:xfrm>
        <a:graphic>
          <a:graphicData uri="http://schemas.openxmlformats.org/presentationml/2006/ole">
            <mc:AlternateContent xmlns:mc="http://schemas.openxmlformats.org/markup-compatibility/2006">
              <mc:Choice xmlns:v="urn:schemas-microsoft-com:vml" Requires="v">
                <p:oleObj spid="_x0000_s1059" name="Document" r:id="rId5" imgW="8699500" imgH="1536700" progId="Word.Document.12">
                  <p:embed/>
                </p:oleObj>
              </mc:Choice>
              <mc:Fallback>
                <p:oleObj name="Document" r:id="rId5" imgW="8699500" imgH="1536700" progId="Word.Document.12">
                  <p:embed/>
                  <p:pic>
                    <p:nvPicPr>
                      <p:cNvPr id="8" name="Object 7"/>
                      <p:cNvPicPr/>
                      <p:nvPr/>
                    </p:nvPicPr>
                    <p:blipFill>
                      <a:blip r:embed="rId6"/>
                      <a:stretch>
                        <a:fillRect/>
                      </a:stretch>
                    </p:blipFill>
                    <p:spPr>
                      <a:xfrm>
                        <a:off x="320523" y="3513481"/>
                        <a:ext cx="8699500" cy="1536700"/>
                      </a:xfrm>
                      <a:prstGeom prst="rect">
                        <a:avLst/>
                      </a:prstGeom>
                    </p:spPr>
                  </p:pic>
                </p:oleObj>
              </mc:Fallback>
            </mc:AlternateContent>
          </a:graphicData>
        </a:graphic>
      </p:graphicFrame>
    </p:spTree>
    <p:extLst>
      <p:ext uri="{BB962C8B-B14F-4D97-AF65-F5344CB8AC3E}">
        <p14:creationId xmlns:p14="http://schemas.microsoft.com/office/powerpoint/2010/main" val="4192744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Improvements</a:t>
            </a:r>
          </a:p>
        </p:txBody>
      </p:sp>
      <p:sp>
        <p:nvSpPr>
          <p:cNvPr id="3" name="Content Placeholder 2"/>
          <p:cNvSpPr>
            <a:spLocks noGrp="1"/>
          </p:cNvSpPr>
          <p:nvPr>
            <p:ph idx="1"/>
          </p:nvPr>
        </p:nvSpPr>
        <p:spPr/>
        <p:txBody>
          <a:bodyPr/>
          <a:lstStyle/>
          <a:p>
            <a:r>
              <a:rPr lang="en-US" dirty="0"/>
              <a:t>Argonne’s ESH 562 web-based training (WBT) was revised to incorporate</a:t>
            </a:r>
          </a:p>
          <a:p>
            <a:pPr lvl="1"/>
            <a:r>
              <a:rPr lang="en-US" dirty="0"/>
              <a:t>Worker-provided input</a:t>
            </a:r>
          </a:p>
          <a:p>
            <a:pPr lvl="1"/>
            <a:r>
              <a:rPr lang="en-US" dirty="0"/>
              <a:t>Program and process changes</a:t>
            </a:r>
          </a:p>
          <a:p>
            <a:pPr lvl="1"/>
            <a:r>
              <a:rPr lang="en-US" dirty="0"/>
              <a:t>New videos to enhance and better demonstrate concepts</a:t>
            </a:r>
          </a:p>
          <a:p>
            <a:pPr lvl="1"/>
            <a:r>
              <a:rPr lang="en-US" dirty="0"/>
              <a:t>Best practices learned from benchmarking and assist visits</a:t>
            </a:r>
          </a:p>
          <a:p>
            <a:r>
              <a:rPr lang="en-US" dirty="0"/>
              <a:t>Three-year retraining interval added – previously no retraining interval</a:t>
            </a:r>
          </a:p>
          <a:p>
            <a:r>
              <a:rPr lang="en-US" dirty="0"/>
              <a:t>Employees were required to take revised training within 90-days of re-issue </a:t>
            </a:r>
          </a:p>
          <a:p>
            <a:r>
              <a:rPr lang="en-US" dirty="0"/>
              <a:t>Very positive feedback from machine users regarding course revision</a:t>
            </a:r>
          </a:p>
          <a:p>
            <a:r>
              <a:rPr lang="en-US" dirty="0"/>
              <a:t>Also, a new ESH 566 course, </a:t>
            </a:r>
            <a:r>
              <a:rPr lang="en-US" i="1" dirty="0"/>
              <a:t>Machine Tool &amp; Equipment Responsible Individual, Custodian, and Qualifier, was </a:t>
            </a:r>
            <a:r>
              <a:rPr lang="en-US" dirty="0"/>
              <a:t>created </a:t>
            </a:r>
            <a:r>
              <a:rPr lang="en-US"/>
              <a:t>for machine </a:t>
            </a:r>
            <a:r>
              <a:rPr lang="en-US" dirty="0"/>
              <a:t>custodians and supervisors</a:t>
            </a:r>
          </a:p>
          <a:p>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18</a:t>
            </a:fld>
            <a:endParaRPr lang="en-US" dirty="0"/>
          </a:p>
        </p:txBody>
      </p:sp>
    </p:spTree>
    <p:extLst>
      <p:ext uri="{BB962C8B-B14F-4D97-AF65-F5344CB8AC3E}">
        <p14:creationId xmlns:p14="http://schemas.microsoft.com/office/powerpoint/2010/main" val="367006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work to reduce the machine tool/equipment footprint</a:t>
            </a:r>
          </a:p>
        </p:txBody>
      </p:sp>
      <p:sp>
        <p:nvSpPr>
          <p:cNvPr id="5" name="Slide Number Placeholder 4"/>
          <p:cNvSpPr>
            <a:spLocks noGrp="1"/>
          </p:cNvSpPr>
          <p:nvPr>
            <p:ph type="sldNum" sz="quarter" idx="13"/>
          </p:nvPr>
        </p:nvSpPr>
        <p:spPr/>
        <p:txBody>
          <a:bodyPr/>
          <a:lstStyle/>
          <a:p>
            <a:fld id="{AEFAAC5A-9C4F-4278-920D-DF2BAB595749}" type="slidenum">
              <a:rPr lang="en-US" smtClean="0"/>
              <a:pPr/>
              <a:t>19</a:t>
            </a:fld>
            <a:endParaRPr lang="en-US" dirty="0"/>
          </a:p>
        </p:txBody>
      </p:sp>
      <p:pic>
        <p:nvPicPr>
          <p:cNvPr id="11" name="Content Placeholder 10"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008438"/>
            <a:ext cx="7353300" cy="3984004"/>
          </a:xfrm>
        </p:spPr>
      </p:pic>
    </p:spTree>
    <p:extLst>
      <p:ext uri="{BB962C8B-B14F-4D97-AF65-F5344CB8AC3E}">
        <p14:creationId xmlns:p14="http://schemas.microsoft.com/office/powerpoint/2010/main" val="2384195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05978"/>
            <a:ext cx="6279676" cy="403622"/>
          </a:xfrm>
        </p:spPr>
        <p:txBody>
          <a:bodyPr/>
          <a:lstStyle/>
          <a:p>
            <a:r>
              <a:rPr lang="en-US" dirty="0"/>
              <a:t>Machine Shop Incident</a:t>
            </a:r>
          </a:p>
        </p:txBody>
      </p:sp>
      <p:sp>
        <p:nvSpPr>
          <p:cNvPr id="5" name="Slide Number Placeholder 4"/>
          <p:cNvSpPr>
            <a:spLocks noGrp="1"/>
          </p:cNvSpPr>
          <p:nvPr>
            <p:ph type="sldNum" sz="quarter" idx="23"/>
          </p:nvPr>
        </p:nvSpPr>
        <p:spPr/>
        <p:txBody>
          <a:bodyPr/>
          <a:lstStyle/>
          <a:p>
            <a:fld id="{AEFAAC5A-9C4F-4278-920D-DF2BAB595749}" type="slidenum">
              <a:rPr lang="en-US" smtClean="0"/>
              <a:pPr/>
              <a:t>2</a:t>
            </a:fld>
            <a:endParaRPr lang="en-US" dirty="0"/>
          </a:p>
        </p:txBody>
      </p:sp>
      <p:sp>
        <p:nvSpPr>
          <p:cNvPr id="7" name="Text Placeholder 6"/>
          <p:cNvSpPr>
            <a:spLocks noGrp="1"/>
          </p:cNvSpPr>
          <p:nvPr>
            <p:ph type="body" sz="quarter" idx="12"/>
          </p:nvPr>
        </p:nvSpPr>
        <p:spPr>
          <a:xfrm>
            <a:off x="381000" y="638437"/>
            <a:ext cx="6279676" cy="207749"/>
          </a:xfrm>
        </p:spPr>
        <p:txBody>
          <a:bodyPr>
            <a:normAutofit fontScale="92500" lnSpcReduction="20000"/>
          </a:bodyPr>
          <a:lstStyle/>
          <a:p>
            <a:r>
              <a:rPr lang="en-US" dirty="0"/>
              <a:t>August 13, 2015</a:t>
            </a:r>
          </a:p>
        </p:txBody>
      </p:sp>
      <p:pic>
        <p:nvPicPr>
          <p:cNvPr id="17" name="Picture Placeholder 16" descr="Saw3.png"/>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l="3505" r="3505"/>
          <a:stretch>
            <a:fillRect/>
          </a:stretch>
        </p:blipFill>
        <p:spPr>
          <a:xfrm>
            <a:off x="4308476" y="1080942"/>
            <a:ext cx="2536031" cy="2727189"/>
          </a:xfrm>
        </p:spPr>
      </p:pic>
      <p:sp>
        <p:nvSpPr>
          <p:cNvPr id="11" name="Text Placeholder 10"/>
          <p:cNvSpPr>
            <a:spLocks noGrp="1"/>
          </p:cNvSpPr>
          <p:nvPr>
            <p:ph type="body" sz="quarter" idx="26"/>
          </p:nvPr>
        </p:nvSpPr>
        <p:spPr>
          <a:xfrm>
            <a:off x="4298950" y="3836706"/>
            <a:ext cx="2583234" cy="781990"/>
          </a:xfrm>
        </p:spPr>
        <p:txBody>
          <a:bodyPr>
            <a:noAutofit/>
          </a:bodyPr>
          <a:lstStyle/>
          <a:p>
            <a:r>
              <a:rPr lang="en-US" sz="1100" dirty="0"/>
              <a:t>Re-enactment of hand positioning of the injured machinist just prior to the incident.   Vertical guide arm was located further to right, exposing length of unguarded saw blade.  Ruler for reference only. </a:t>
            </a:r>
          </a:p>
        </p:txBody>
      </p:sp>
      <p:pic>
        <p:nvPicPr>
          <p:cNvPr id="18" name="Picture Placeholder 17" descr="Saw4.png"/>
          <p:cNvPicPr>
            <a:picLocks noGrp="1" noChangeAspect="1"/>
          </p:cNvPicPr>
          <p:nvPr>
            <p:ph type="pic" sz="quarter" idx="27"/>
          </p:nvPr>
        </p:nvPicPr>
        <p:blipFill>
          <a:blip r:embed="rId3">
            <a:extLst>
              <a:ext uri="{28A0092B-C50C-407E-A947-70E740481C1C}">
                <a14:useLocalDpi xmlns:a14="http://schemas.microsoft.com/office/drawing/2010/main" val="0"/>
              </a:ext>
            </a:extLst>
          </a:blip>
          <a:srcRect t="17621" b="17621"/>
          <a:stretch>
            <a:fillRect/>
          </a:stretch>
        </p:blipFill>
        <p:spPr>
          <a:xfrm>
            <a:off x="1066800" y="3359154"/>
            <a:ext cx="2587172" cy="1259035"/>
          </a:xfrm>
        </p:spPr>
      </p:pic>
      <p:sp>
        <p:nvSpPr>
          <p:cNvPr id="13" name="Text Placeholder 12"/>
          <p:cNvSpPr>
            <a:spLocks noGrp="1"/>
          </p:cNvSpPr>
          <p:nvPr>
            <p:ph type="body" sz="quarter" idx="28"/>
          </p:nvPr>
        </p:nvSpPr>
        <p:spPr>
          <a:xfrm>
            <a:off x="1066800" y="4639787"/>
            <a:ext cx="3257097" cy="338613"/>
          </a:xfrm>
        </p:spPr>
        <p:txBody>
          <a:bodyPr>
            <a:noAutofit/>
          </a:bodyPr>
          <a:lstStyle/>
          <a:p>
            <a:r>
              <a:rPr lang="en-US" sz="1100" dirty="0"/>
              <a:t>Unused portion of the blade that was unguarded where the employee’s finger contacted the blade.</a:t>
            </a:r>
          </a:p>
        </p:txBody>
      </p:sp>
      <p:pic>
        <p:nvPicPr>
          <p:cNvPr id="8" name="Picture 7" descr="Saw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920750"/>
            <a:ext cx="2854573" cy="2143125"/>
          </a:xfrm>
          <a:prstGeom prst="rect">
            <a:avLst/>
          </a:prstGeom>
        </p:spPr>
      </p:pic>
      <p:sp>
        <p:nvSpPr>
          <p:cNvPr id="20" name="Text Placeholder 10"/>
          <p:cNvSpPr>
            <a:spLocks noGrp="1"/>
          </p:cNvSpPr>
          <p:nvPr>
            <p:ph type="body" sz="quarter" idx="26"/>
          </p:nvPr>
        </p:nvSpPr>
        <p:spPr>
          <a:xfrm>
            <a:off x="1066800" y="3101975"/>
            <a:ext cx="2800350" cy="209550"/>
          </a:xfrm>
        </p:spPr>
        <p:txBody>
          <a:bodyPr>
            <a:normAutofit fontScale="92500"/>
          </a:bodyPr>
          <a:lstStyle/>
          <a:p>
            <a:r>
              <a:rPr lang="en-US" dirty="0"/>
              <a:t>Horizontal band saw involved in the incident.</a:t>
            </a:r>
          </a:p>
        </p:txBody>
      </p:sp>
      <p:sp>
        <p:nvSpPr>
          <p:cNvPr id="21" name="TextBox 20"/>
          <p:cNvSpPr txBox="1"/>
          <p:nvPr/>
        </p:nvSpPr>
        <p:spPr>
          <a:xfrm>
            <a:off x="7226300" y="1080942"/>
            <a:ext cx="1497808" cy="1581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a:t>911 call was initiated by a Shops co-worker, initially thought to be an amputation, later determined to be a severe laceration.</a:t>
            </a:r>
          </a:p>
        </p:txBody>
      </p:sp>
    </p:spTree>
    <p:extLst>
      <p:ext uri="{BB962C8B-B14F-4D97-AF65-F5344CB8AC3E}">
        <p14:creationId xmlns:p14="http://schemas.microsoft.com/office/powerpoint/2010/main" val="4006655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1207874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the Incident</a:t>
            </a:r>
          </a:p>
        </p:txBody>
      </p:sp>
      <p:sp>
        <p:nvSpPr>
          <p:cNvPr id="3" name="Content Placeholder 2"/>
          <p:cNvSpPr>
            <a:spLocks noGrp="1"/>
          </p:cNvSpPr>
          <p:nvPr>
            <p:ph idx="1"/>
          </p:nvPr>
        </p:nvSpPr>
        <p:spPr>
          <a:xfrm>
            <a:off x="457202" y="1455234"/>
            <a:ext cx="8372901" cy="3153143"/>
          </a:xfrm>
        </p:spPr>
        <p:txBody>
          <a:bodyPr/>
          <a:lstStyle/>
          <a:p>
            <a:pPr>
              <a:spcAft>
                <a:spcPts val="600"/>
              </a:spcAft>
            </a:pPr>
            <a:r>
              <a:rPr lang="en-US" dirty="0"/>
              <a:t>Immediately following the incident, the Director of Facilities Management and Services put Central Shops in a safety stand-down</a:t>
            </a:r>
          </a:p>
          <a:p>
            <a:pPr>
              <a:spcAft>
                <a:spcPts val="600"/>
              </a:spcAft>
            </a:pPr>
            <a:r>
              <a:rPr lang="en-US" dirty="0"/>
              <a:t>Extent of condition review performed in Central Shops, within 3 business days</a:t>
            </a:r>
          </a:p>
          <a:p>
            <a:pPr>
              <a:spcAft>
                <a:spcPts val="600"/>
              </a:spcAft>
            </a:pPr>
            <a:r>
              <a:rPr lang="en-US" dirty="0"/>
              <a:t>Director’s Safety Council directed a </a:t>
            </a:r>
            <a:r>
              <a:rPr lang="en-US" dirty="0" err="1"/>
              <a:t>sitewide</a:t>
            </a:r>
            <a:r>
              <a:rPr lang="en-US" dirty="0"/>
              <a:t> extent of condition within 1 week</a:t>
            </a:r>
          </a:p>
          <a:p>
            <a:pPr>
              <a:spcAft>
                <a:spcPts val="600"/>
              </a:spcAft>
            </a:pPr>
            <a:r>
              <a:rPr lang="en-US" dirty="0"/>
              <a:t>Lab Director sent out a personal message to Laboratory employees</a:t>
            </a:r>
          </a:p>
          <a:p>
            <a:pPr>
              <a:spcAft>
                <a:spcPts val="600"/>
              </a:spcAft>
            </a:pPr>
            <a:r>
              <a:rPr lang="en-US" dirty="0"/>
              <a:t>Investigation Team to perform a formal investigation and causal analysis was chartered within 1 week</a:t>
            </a:r>
          </a:p>
          <a:p>
            <a:pPr>
              <a:spcAft>
                <a:spcPts val="600"/>
              </a:spcAft>
            </a:pPr>
            <a:r>
              <a:rPr lang="en-US" dirty="0"/>
              <a:t>Laboratory formed a Corrective Action Review Board</a:t>
            </a:r>
          </a:p>
        </p:txBody>
      </p:sp>
      <p:sp>
        <p:nvSpPr>
          <p:cNvPr id="5" name="Slide Number Placeholder 4"/>
          <p:cNvSpPr>
            <a:spLocks noGrp="1"/>
          </p:cNvSpPr>
          <p:nvPr>
            <p:ph type="sldNum" sz="quarter" idx="13"/>
          </p:nvPr>
        </p:nvSpPr>
        <p:spPr/>
        <p:txBody>
          <a:bodyPr/>
          <a:lstStyle/>
          <a:p>
            <a:fld id="{AEFAAC5A-9C4F-4278-920D-DF2BAB595749}" type="slidenum">
              <a:rPr lang="en-US" smtClean="0"/>
              <a:pPr/>
              <a:t>3</a:t>
            </a:fld>
            <a:endParaRPr lang="en-US" dirty="0"/>
          </a:p>
        </p:txBody>
      </p:sp>
    </p:spTree>
    <p:extLst>
      <p:ext uri="{BB962C8B-B14F-4D97-AF65-F5344CB8AC3E}">
        <p14:creationId xmlns:p14="http://schemas.microsoft.com/office/powerpoint/2010/main" val="509555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sustained improvement</a:t>
            </a:r>
          </a:p>
        </p:txBody>
      </p:sp>
      <p:sp>
        <p:nvSpPr>
          <p:cNvPr id="3" name="Content Placeholder 2"/>
          <p:cNvSpPr>
            <a:spLocks noGrp="1"/>
          </p:cNvSpPr>
          <p:nvPr>
            <p:ph idx="1"/>
          </p:nvPr>
        </p:nvSpPr>
        <p:spPr>
          <a:xfrm>
            <a:off x="457201" y="1334776"/>
            <a:ext cx="8372901" cy="3317082"/>
          </a:xfrm>
        </p:spPr>
        <p:txBody>
          <a:bodyPr/>
          <a:lstStyle/>
          <a:p>
            <a:r>
              <a:rPr lang="en-US" dirty="0"/>
              <a:t>Previous corrective actions did not result in permanent institutional corrections</a:t>
            </a:r>
          </a:p>
          <a:p>
            <a:r>
              <a:rPr lang="en-US" dirty="0"/>
              <a:t>In Central Shops, acceptance of hazards in the presence of skilled workers, plus other perceived obstacles, normalized deviation from safety standards</a:t>
            </a:r>
          </a:p>
          <a:p>
            <a:r>
              <a:rPr lang="en-US" dirty="0"/>
              <a:t>In other areas, a lack of clearly defined expectations, combined with less than adequate training and qualifications led to inadequate machine tool program/use</a:t>
            </a:r>
            <a:endParaRPr lang="en-US" sz="800" dirty="0"/>
          </a:p>
          <a:p>
            <a:r>
              <a:rPr lang="en-US" dirty="0"/>
              <a:t>Overall, there was a lack of coordinated response to assessment findings</a:t>
            </a:r>
          </a:p>
          <a:p>
            <a:r>
              <a:rPr lang="en-US" dirty="0"/>
              <a:t>Feedback and improvement processes were less than adequate</a:t>
            </a:r>
          </a:p>
          <a:p>
            <a:r>
              <a:rPr lang="en-US" dirty="0"/>
              <a:t>Reporting was not always considered a priority, and was not always viewed as value added</a:t>
            </a:r>
          </a:p>
        </p:txBody>
      </p:sp>
      <p:sp>
        <p:nvSpPr>
          <p:cNvPr id="5" name="Slide Number Placeholder 4"/>
          <p:cNvSpPr>
            <a:spLocks noGrp="1"/>
          </p:cNvSpPr>
          <p:nvPr>
            <p:ph type="sldNum" sz="quarter" idx="13"/>
          </p:nvPr>
        </p:nvSpPr>
        <p:spPr/>
        <p:txBody>
          <a:bodyPr/>
          <a:lstStyle/>
          <a:p>
            <a:fld id="{AEFAAC5A-9C4F-4278-920D-DF2BAB595749}" type="slidenum">
              <a:rPr lang="en-US" smtClean="0"/>
              <a:pPr/>
              <a:t>4</a:t>
            </a:fld>
            <a:endParaRPr lang="en-US" dirty="0"/>
          </a:p>
        </p:txBody>
      </p:sp>
    </p:spTree>
    <p:extLst>
      <p:ext uri="{BB962C8B-B14F-4D97-AF65-F5344CB8AC3E}">
        <p14:creationId xmlns:p14="http://schemas.microsoft.com/office/powerpoint/2010/main" val="773041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action review board</a:t>
            </a:r>
          </a:p>
        </p:txBody>
      </p:sp>
      <p:sp>
        <p:nvSpPr>
          <p:cNvPr id="3" name="Content Placeholder 2"/>
          <p:cNvSpPr>
            <a:spLocks noGrp="1"/>
          </p:cNvSpPr>
          <p:nvPr>
            <p:ph idx="1"/>
          </p:nvPr>
        </p:nvSpPr>
        <p:spPr/>
        <p:txBody>
          <a:bodyPr/>
          <a:lstStyle/>
          <a:p>
            <a:r>
              <a:rPr lang="en-US" dirty="0"/>
              <a:t>CARBs are used to manage significant issues and are made up of senior leaders from across the Laboratory</a:t>
            </a:r>
          </a:p>
          <a:p>
            <a:r>
              <a:rPr lang="en-US" dirty="0"/>
              <a:t>Establishment of CARBs is formalized by procedure, teams are assembled by the COO</a:t>
            </a:r>
          </a:p>
          <a:p>
            <a:r>
              <a:rPr lang="en-US" dirty="0"/>
              <a:t> Process is intended to: </a:t>
            </a:r>
          </a:p>
          <a:p>
            <a:pPr lvl="1"/>
            <a:r>
              <a:rPr lang="en-US" dirty="0"/>
              <a:t>Confirm solutions will adequately address causal factors</a:t>
            </a:r>
          </a:p>
          <a:p>
            <a:pPr lvl="1"/>
            <a:r>
              <a:rPr lang="en-US" dirty="0"/>
              <a:t>Confirm solutions are sustainable and meet intended outcomes</a:t>
            </a:r>
          </a:p>
          <a:p>
            <a:pPr lvl="1"/>
            <a:r>
              <a:rPr lang="en-US" dirty="0"/>
              <a:t>Confirm solutions are broadly applicable across the Laboratory when needed</a:t>
            </a:r>
          </a:p>
          <a:p>
            <a:pPr lvl="1"/>
            <a:r>
              <a:rPr lang="en-US" dirty="0"/>
              <a:t>Provide timely delivery of actions and deliverables</a:t>
            </a:r>
          </a:p>
          <a:p>
            <a:r>
              <a:rPr lang="en-US" dirty="0"/>
              <a:t>Argonne formalized the CARB process in 2013</a:t>
            </a:r>
          </a:p>
        </p:txBody>
      </p:sp>
      <p:sp>
        <p:nvSpPr>
          <p:cNvPr id="5" name="Slide Number Placeholder 4"/>
          <p:cNvSpPr>
            <a:spLocks noGrp="1"/>
          </p:cNvSpPr>
          <p:nvPr>
            <p:ph type="sldNum" sz="quarter" idx="13"/>
          </p:nvPr>
        </p:nvSpPr>
        <p:spPr/>
        <p:txBody>
          <a:bodyPr/>
          <a:lstStyle/>
          <a:p>
            <a:fld id="{AEFAAC5A-9C4F-4278-920D-DF2BAB595749}" type="slidenum">
              <a:rPr lang="en-US" smtClean="0"/>
              <a:pPr/>
              <a:t>5</a:t>
            </a:fld>
            <a:endParaRPr lang="en-US" dirty="0"/>
          </a:p>
        </p:txBody>
      </p:sp>
    </p:spTree>
    <p:extLst>
      <p:ext uri="{BB962C8B-B14F-4D97-AF65-F5344CB8AC3E}">
        <p14:creationId xmlns:p14="http://schemas.microsoft.com/office/powerpoint/2010/main" val="4094797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Closing the gaps</a:t>
            </a:r>
          </a:p>
        </p:txBody>
      </p:sp>
      <p:sp>
        <p:nvSpPr>
          <p:cNvPr id="5" name="Slide Number Placeholder 4"/>
          <p:cNvSpPr>
            <a:spLocks noGrp="1"/>
          </p:cNvSpPr>
          <p:nvPr>
            <p:ph type="sldNum" sz="quarter" idx="4294967295"/>
          </p:nvPr>
        </p:nvSpPr>
        <p:spPr>
          <a:xfrm>
            <a:off x="0" y="4854575"/>
            <a:ext cx="457200" cy="138113"/>
          </a:xfrm>
        </p:spPr>
        <p:txBody>
          <a:bodyPr/>
          <a:lstStyle/>
          <a:p>
            <a:fld id="{AEFAAC5A-9C4F-4278-920D-DF2BAB595749}" type="slidenum">
              <a:rPr lang="en-US" smtClean="0"/>
              <a:pPr/>
              <a:t>6</a:t>
            </a:fld>
            <a:endParaRPr lang="en-US" dirty="0"/>
          </a:p>
        </p:txBody>
      </p:sp>
    </p:spTree>
    <p:extLst>
      <p:ext uri="{BB962C8B-B14F-4D97-AF65-F5344CB8AC3E}">
        <p14:creationId xmlns:p14="http://schemas.microsoft.com/office/powerpoint/2010/main" val="566011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Understanding the issues</a:t>
            </a:r>
          </a:p>
        </p:txBody>
      </p:sp>
      <p:sp>
        <p:nvSpPr>
          <p:cNvPr id="14" name="Content Placeholder 13"/>
          <p:cNvSpPr>
            <a:spLocks noGrp="1"/>
          </p:cNvSpPr>
          <p:nvPr>
            <p:ph idx="1"/>
          </p:nvPr>
        </p:nvSpPr>
        <p:spPr/>
        <p:txBody>
          <a:bodyPr/>
          <a:lstStyle/>
          <a:p>
            <a:r>
              <a:rPr lang="en-US" dirty="0"/>
              <a:t>Brookhaven’s machine expert toured Central Shops to evaluate guarding, and share risk-based approach to devices for</a:t>
            </a:r>
          </a:p>
          <a:p>
            <a:pPr lvl="1"/>
            <a:r>
              <a:rPr lang="en-US" dirty="0"/>
              <a:t>Anti-restart</a:t>
            </a:r>
          </a:p>
          <a:p>
            <a:pPr lvl="1"/>
            <a:r>
              <a:rPr lang="en-US" dirty="0"/>
              <a:t>Emergency stop</a:t>
            </a:r>
          </a:p>
          <a:p>
            <a:r>
              <a:rPr lang="en-US" dirty="0" err="1"/>
              <a:t>Fermilab’s</a:t>
            </a:r>
            <a:r>
              <a:rPr lang="en-US" dirty="0"/>
              <a:t> machine equipment expert toured Central Shops to share input</a:t>
            </a:r>
          </a:p>
          <a:p>
            <a:r>
              <a:rPr lang="en-US" dirty="0"/>
              <a:t>University of Chicago’s EHS director and VP of Research Safety provided oversight to corrective action plan</a:t>
            </a:r>
          </a:p>
          <a:p>
            <a:r>
              <a:rPr lang="en-US" dirty="0"/>
              <a:t>Argonne subject matter experts, Central Shops foreman and supervisor, division machine custodians, and responsible individuals participated in activities to gain understanding and partner in the development of solutions</a:t>
            </a:r>
          </a:p>
        </p:txBody>
      </p:sp>
      <p:sp>
        <p:nvSpPr>
          <p:cNvPr id="15" name="Text Placeholder 14"/>
          <p:cNvSpPr>
            <a:spLocks noGrp="1"/>
          </p:cNvSpPr>
          <p:nvPr>
            <p:ph type="body" sz="quarter" idx="12"/>
          </p:nvPr>
        </p:nvSpPr>
        <p:spPr/>
        <p:txBody>
          <a:bodyPr/>
          <a:lstStyle/>
          <a:p>
            <a:r>
              <a:rPr lang="en-US" dirty="0"/>
              <a:t>Assist visits</a:t>
            </a:r>
          </a:p>
        </p:txBody>
      </p:sp>
    </p:spTree>
    <p:extLst>
      <p:ext uri="{BB962C8B-B14F-4D97-AF65-F5344CB8AC3E}">
        <p14:creationId xmlns:p14="http://schemas.microsoft.com/office/powerpoint/2010/main" val="2241560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Adding clarity to Lab’s WPC Procedure</a:t>
            </a:r>
          </a:p>
        </p:txBody>
      </p:sp>
      <p:sp>
        <p:nvSpPr>
          <p:cNvPr id="2" name="Content Placeholder 1"/>
          <p:cNvSpPr>
            <a:spLocks noGrp="1"/>
          </p:cNvSpPr>
          <p:nvPr>
            <p:ph idx="1"/>
          </p:nvPr>
        </p:nvSpPr>
        <p:spPr>
          <a:xfrm>
            <a:off x="457201" y="1408346"/>
            <a:ext cx="4649747" cy="3317082"/>
          </a:xfrm>
        </p:spPr>
        <p:txBody>
          <a:bodyPr/>
          <a:lstStyle/>
          <a:p>
            <a:r>
              <a:rPr lang="en-US" dirty="0"/>
              <a:t>Machine operation was added to Table B-2: Rigor Level Examples in WPC</a:t>
            </a:r>
          </a:p>
        </p:txBody>
      </p:sp>
      <p:grpSp>
        <p:nvGrpSpPr>
          <p:cNvPr id="8" name="Group 7"/>
          <p:cNvGrpSpPr>
            <a:grpSpLocks noChangeAspect="1"/>
          </p:cNvGrpSpPr>
          <p:nvPr/>
        </p:nvGrpSpPr>
        <p:grpSpPr>
          <a:xfrm>
            <a:off x="5360276" y="1481959"/>
            <a:ext cx="3309529" cy="3288580"/>
            <a:chOff x="3821122" y="1505893"/>
            <a:chExt cx="5203468" cy="4854825"/>
          </a:xfrm>
        </p:grpSpPr>
        <p:pic>
          <p:nvPicPr>
            <p:cNvPr id="4" name="Picture 3"/>
            <p:cNvPicPr>
              <a:picLocks noChangeAspect="1"/>
            </p:cNvPicPr>
            <p:nvPr/>
          </p:nvPicPr>
          <p:blipFill>
            <a:blip r:embed="rId3"/>
            <a:stretch>
              <a:fillRect/>
            </a:stretch>
          </p:blipFill>
          <p:spPr>
            <a:xfrm>
              <a:off x="4005554" y="1505893"/>
              <a:ext cx="4864856" cy="4854825"/>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3821122" y="5113298"/>
              <a:ext cx="5203468" cy="640567"/>
            </a:xfrm>
            <a:prstGeom prst="ellipse">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Oval 6"/>
            <p:cNvSpPr/>
            <p:nvPr/>
          </p:nvSpPr>
          <p:spPr>
            <a:xfrm>
              <a:off x="7192701" y="1831797"/>
              <a:ext cx="651838" cy="1090087"/>
            </a:xfrm>
            <a:prstGeom prst="ellipse">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grpSp>
        <p:nvGrpSpPr>
          <p:cNvPr id="11" name="Group 10"/>
          <p:cNvGrpSpPr/>
          <p:nvPr/>
        </p:nvGrpSpPr>
        <p:grpSpPr>
          <a:xfrm>
            <a:off x="633481" y="2194698"/>
            <a:ext cx="4324541" cy="2701969"/>
            <a:chOff x="633481" y="2194698"/>
            <a:chExt cx="4324541" cy="2701969"/>
          </a:xfrm>
        </p:grpSpPr>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81" y="2194698"/>
              <a:ext cx="4324541" cy="2546225"/>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633481" y="4357439"/>
              <a:ext cx="4222297" cy="539228"/>
            </a:xfrm>
            <a:prstGeom prst="ellipse">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860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Right level of Rigor in central shops WPC process</a:t>
            </a:r>
          </a:p>
        </p:txBody>
      </p:sp>
      <p:sp>
        <p:nvSpPr>
          <p:cNvPr id="3" name="Content Placeholder 2"/>
          <p:cNvSpPr>
            <a:spLocks noGrp="1"/>
          </p:cNvSpPr>
          <p:nvPr>
            <p:ph idx="1"/>
          </p:nvPr>
        </p:nvSpPr>
        <p:spPr>
          <a:xfrm>
            <a:off x="457202" y="1481960"/>
            <a:ext cx="3301997" cy="3306528"/>
          </a:xfrm>
        </p:spPr>
        <p:txBody>
          <a:bodyPr/>
          <a:lstStyle/>
          <a:p>
            <a:r>
              <a:rPr lang="en-US" dirty="0"/>
              <a:t>Central Shops revised its WPC worker aid to align with the Lab-level rigor</a:t>
            </a:r>
          </a:p>
        </p:txBody>
      </p:sp>
      <p:sp>
        <p:nvSpPr>
          <p:cNvPr id="5" name="Slide Number Placeholder 4"/>
          <p:cNvSpPr>
            <a:spLocks noGrp="1"/>
          </p:cNvSpPr>
          <p:nvPr>
            <p:ph type="sldNum" sz="quarter" idx="13"/>
          </p:nvPr>
        </p:nvSpPr>
        <p:spPr/>
        <p:txBody>
          <a:bodyPr/>
          <a:lstStyle/>
          <a:p>
            <a:fld id="{AEFAAC5A-9C4F-4278-920D-DF2BAB595749}" type="slidenum">
              <a:rPr lang="en-US" smtClean="0"/>
              <a:pPr/>
              <a:t>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37423" y="1074579"/>
            <a:ext cx="3639639" cy="4196086"/>
          </a:xfrm>
          <a:prstGeom prst="rect">
            <a:avLst/>
          </a:prstGeom>
        </p:spPr>
      </p:pic>
      <p:sp>
        <p:nvSpPr>
          <p:cNvPr id="7" name="Oval 6"/>
          <p:cNvSpPr/>
          <p:nvPr/>
        </p:nvSpPr>
        <p:spPr>
          <a:xfrm>
            <a:off x="4991100" y="2766222"/>
            <a:ext cx="1320800" cy="812800"/>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072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themeOverride>
</file>

<file path=docProps/app.xml><?xml version="1.0" encoding="utf-8"?>
<Properties xmlns="http://schemas.openxmlformats.org/officeDocument/2006/extended-properties" xmlns:vt="http://schemas.openxmlformats.org/officeDocument/2006/docPropsVTypes">
  <Template/>
  <TotalTime>10697</TotalTime>
  <Words>2033</Words>
  <Application>Microsoft Office PowerPoint</Application>
  <PresentationFormat>On-screen Show (16:9)</PresentationFormat>
  <Paragraphs>242</Paragraphs>
  <Slides>20</Slides>
  <Notes>17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Wingdings</vt:lpstr>
      <vt:lpstr>presentation_16x9</vt:lpstr>
      <vt:lpstr>1_presentation_16x9</vt:lpstr>
      <vt:lpstr>Document</vt:lpstr>
      <vt:lpstr>Machine Tool &amp; Equipment Program improvements</vt:lpstr>
      <vt:lpstr>Machine Shop Incident</vt:lpstr>
      <vt:lpstr>Response to the Incident</vt:lpstr>
      <vt:lpstr>Need for sustained improvement</vt:lpstr>
      <vt:lpstr>Corrective action review board</vt:lpstr>
      <vt:lpstr>PowerPoint Presentation</vt:lpstr>
      <vt:lpstr>Understanding the issues</vt:lpstr>
      <vt:lpstr>Adding clarity to Lab’s WPC Procedure</vt:lpstr>
      <vt:lpstr>Applying the Right level of Rigor in central shops WPC process</vt:lpstr>
      <vt:lpstr>Qualification of machine users</vt:lpstr>
      <vt:lpstr>Qualification of machine users</vt:lpstr>
      <vt:lpstr>Procurement and Asset management</vt:lpstr>
      <vt:lpstr>Pre-operation guides</vt:lpstr>
      <vt:lpstr>Equipment Inspection &amp; maintenance</vt:lpstr>
      <vt:lpstr>Equipment inspection &amp; Maintenance</vt:lpstr>
      <vt:lpstr>Hazard, Control, &amp; Risk Identification</vt:lpstr>
      <vt:lpstr>Hazard, control &amp; Risk Identification</vt:lpstr>
      <vt:lpstr>Training Improvements</vt:lpstr>
      <vt:lpstr>Continued work to reduce the machine tool/equipment footprint</vt:lpstr>
      <vt:lpstr>PowerPoint Presentation</vt:lpstr>
    </vt:vector>
  </TitlesOfParts>
  <Company>Argonne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Argonne National Laboratory Enforcement Conference</dc:title>
  <dc:creator>Stuart Gwynne Meredith</dc:creator>
  <cp:lastModifiedBy>Amber M. Kenney x2977 13477N</cp:lastModifiedBy>
  <cp:revision>282</cp:revision>
  <cp:lastPrinted>2016-09-20T14:28:45Z</cp:lastPrinted>
  <dcterms:created xsi:type="dcterms:W3CDTF">2016-08-22T18:29:50Z</dcterms:created>
  <dcterms:modified xsi:type="dcterms:W3CDTF">2017-04-24T16:08:16Z</dcterms:modified>
</cp:coreProperties>
</file>