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935" r:id="rId4"/>
  </p:sldMasterIdLst>
  <p:notesMasterIdLst>
    <p:notesMasterId r:id="rId11"/>
  </p:notesMasterIdLst>
  <p:handoutMasterIdLst>
    <p:handoutMasterId r:id="rId12"/>
  </p:handoutMasterIdLst>
  <p:sldIdLst>
    <p:sldId id="262" r:id="rId5"/>
    <p:sldId id="278" r:id="rId6"/>
    <p:sldId id="275" r:id="rId7"/>
    <p:sldId id="276" r:id="rId8"/>
    <p:sldId id="279" r:id="rId9"/>
    <p:sldId id="280" r:id="rId10"/>
  </p:sldIdLst>
  <p:sldSz cx="12188825" cy="6858000"/>
  <p:notesSz cx="7102475" cy="93884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173">
          <p15:clr>
            <a:srgbClr val="A4A3A4"/>
          </p15:clr>
        </p15:guide>
        <p15:guide id="2" pos="741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  <p15:guide id="3" orient="horz" pos="2957">
          <p15:clr>
            <a:srgbClr val="A4A3A4"/>
          </p15:clr>
        </p15:guide>
        <p15:guide id="4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BD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278" autoAdjust="0"/>
    <p:restoredTop sz="75042" autoAdjust="0"/>
  </p:normalViewPr>
  <p:slideViewPr>
    <p:cSldViewPr snapToGrid="0" showGuides="1">
      <p:cViewPr varScale="1">
        <p:scale>
          <a:sx n="86" d="100"/>
          <a:sy n="86" d="100"/>
        </p:scale>
        <p:origin x="780" y="78"/>
      </p:cViewPr>
      <p:guideLst>
        <p:guide orient="horz" pos="4173"/>
        <p:guide pos="741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notesViewPr>
    <p:cSldViewPr snapToGrid="0" showGuides="1">
      <p:cViewPr varScale="1">
        <p:scale>
          <a:sx n="55" d="100"/>
          <a:sy n="55" d="100"/>
        </p:scale>
        <p:origin x="-1472" y="-64"/>
      </p:cViewPr>
      <p:guideLst>
        <p:guide orient="horz" pos="2928"/>
        <p:guide pos="2208"/>
        <p:guide orient="horz" pos="2957"/>
        <p:guide pos="223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383" cy="469745"/>
          </a:xfrm>
          <a:prstGeom prst="rect">
            <a:avLst/>
          </a:prstGeom>
        </p:spPr>
        <p:txBody>
          <a:bodyPr vert="horz" lIns="92464" tIns="46232" rIns="92464" bIns="4623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2485" y="0"/>
            <a:ext cx="3078383" cy="469745"/>
          </a:xfrm>
          <a:prstGeom prst="rect">
            <a:avLst/>
          </a:prstGeom>
        </p:spPr>
        <p:txBody>
          <a:bodyPr vert="horz" lIns="92464" tIns="46232" rIns="92464" bIns="46232" rtlCol="0"/>
          <a:lstStyle>
            <a:lvl1pPr algn="r">
              <a:defRPr sz="1200"/>
            </a:lvl1pPr>
          </a:lstStyle>
          <a:p>
            <a:fld id="{0B842F42-2CE9-4E35-95C1-410DC08A50B1}" type="datetimeFigureOut">
              <a:rPr lang="en-US" smtClean="0"/>
              <a:t>4/17/2017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17127"/>
            <a:ext cx="3078383" cy="469745"/>
          </a:xfrm>
          <a:prstGeom prst="rect">
            <a:avLst/>
          </a:prstGeom>
        </p:spPr>
        <p:txBody>
          <a:bodyPr vert="horz" lIns="92464" tIns="46232" rIns="92464" bIns="4623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2485" y="8917127"/>
            <a:ext cx="3078383" cy="469745"/>
          </a:xfrm>
          <a:prstGeom prst="rect">
            <a:avLst/>
          </a:prstGeom>
        </p:spPr>
        <p:txBody>
          <a:bodyPr vert="horz" lIns="92464" tIns="46232" rIns="92464" bIns="46232" rtlCol="0" anchor="b"/>
          <a:lstStyle>
            <a:lvl1pPr algn="r">
              <a:defRPr sz="1200"/>
            </a:lvl1pPr>
          </a:lstStyle>
          <a:p>
            <a:fld id="{26F2E89A-4FDF-4617-8DDF-BE2769EE8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2619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383" cy="469745"/>
          </a:xfrm>
          <a:prstGeom prst="rect">
            <a:avLst/>
          </a:prstGeom>
        </p:spPr>
        <p:txBody>
          <a:bodyPr vert="horz" lIns="92464" tIns="46232" rIns="92464" bIns="4623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2485" y="0"/>
            <a:ext cx="3078383" cy="469745"/>
          </a:xfrm>
          <a:prstGeom prst="rect">
            <a:avLst/>
          </a:prstGeom>
        </p:spPr>
        <p:txBody>
          <a:bodyPr vert="horz" lIns="92464" tIns="46232" rIns="92464" bIns="46232" rtlCol="0"/>
          <a:lstStyle>
            <a:lvl1pPr algn="r">
              <a:defRPr sz="1200"/>
            </a:lvl1pPr>
          </a:lstStyle>
          <a:p>
            <a:fld id="{6F282904-F315-4730-8D91-37D99E141A6F}" type="datetimeFigureOut">
              <a:rPr lang="en-US" smtClean="0"/>
              <a:t>4/17/2017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703263"/>
            <a:ext cx="6257925" cy="3521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64" tIns="46232" rIns="92464" bIns="4623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891" y="4460167"/>
            <a:ext cx="5680693" cy="4224494"/>
          </a:xfrm>
          <a:prstGeom prst="rect">
            <a:avLst/>
          </a:prstGeom>
        </p:spPr>
        <p:txBody>
          <a:bodyPr vert="horz" lIns="92464" tIns="46232" rIns="92464" bIns="4623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127"/>
            <a:ext cx="3078383" cy="469745"/>
          </a:xfrm>
          <a:prstGeom prst="rect">
            <a:avLst/>
          </a:prstGeom>
        </p:spPr>
        <p:txBody>
          <a:bodyPr vert="horz" lIns="92464" tIns="46232" rIns="92464" bIns="4623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2485" y="8917127"/>
            <a:ext cx="3078383" cy="469745"/>
          </a:xfrm>
          <a:prstGeom prst="rect">
            <a:avLst/>
          </a:prstGeom>
        </p:spPr>
        <p:txBody>
          <a:bodyPr vert="horz" lIns="92464" tIns="46232" rIns="92464" bIns="46232" rtlCol="0" anchor="b"/>
          <a:lstStyle>
            <a:lvl1pPr algn="r">
              <a:defRPr sz="1200"/>
            </a:lvl1pPr>
          </a:lstStyle>
          <a:p>
            <a:fld id="{54E672D7-8E2D-4611-973D-F4591A707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3578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8D2CDB-08D7-4DE9-A6BF-44C9E4462FD8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62A308-2AFB-4794-B41F-596C17B3F4F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7038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62A308-2AFB-4794-B41F-596C17B3F4F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1672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62A308-2AFB-4794-B41F-596C17B3F4F0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7035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62A308-2AFB-4794-B41F-596C17B3F4F0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8913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E672D7-8E2D-4611-973D-F4591A707C3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6117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H="1">
            <a:off x="-56672" y="47479"/>
            <a:ext cx="4322618" cy="4226359"/>
          </a:xfrm>
          <a:prstGeom prst="rect">
            <a:avLst/>
          </a:prstGeom>
        </p:spPr>
      </p:pic>
      <p:sp>
        <p:nvSpPr>
          <p:cNvPr id="33" name="Freeform 12"/>
          <p:cNvSpPr>
            <a:spLocks/>
          </p:cNvSpPr>
          <p:nvPr userDrawn="1"/>
        </p:nvSpPr>
        <p:spPr bwMode="auto">
          <a:xfrm>
            <a:off x="7845425" y="0"/>
            <a:ext cx="4343400" cy="6858000"/>
          </a:xfrm>
          <a:custGeom>
            <a:avLst/>
            <a:gdLst>
              <a:gd name="T0" fmla="*/ 150 w 1412"/>
              <a:gd name="T1" fmla="*/ 2166 h 2166"/>
              <a:gd name="T2" fmla="*/ 1412 w 1412"/>
              <a:gd name="T3" fmla="*/ 2166 h 2166"/>
              <a:gd name="T4" fmla="*/ 1412 w 1412"/>
              <a:gd name="T5" fmla="*/ 0 h 2166"/>
              <a:gd name="T6" fmla="*/ 0 w 1412"/>
              <a:gd name="T7" fmla="*/ 0 h 2166"/>
              <a:gd name="T8" fmla="*/ 150 w 1412"/>
              <a:gd name="T9" fmla="*/ 2166 h 2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12" h="2166">
                <a:moveTo>
                  <a:pt x="150" y="2166"/>
                </a:moveTo>
                <a:cubicBezTo>
                  <a:pt x="1412" y="2166"/>
                  <a:pt x="1412" y="2166"/>
                  <a:pt x="1412" y="2166"/>
                </a:cubicBezTo>
                <a:cubicBezTo>
                  <a:pt x="1412" y="0"/>
                  <a:pt x="1412" y="0"/>
                  <a:pt x="1412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304" y="816"/>
                  <a:pt x="150" y="2166"/>
                </a:cubicBezTo>
                <a:close/>
              </a:path>
            </a:pathLst>
          </a:custGeom>
          <a:solidFill>
            <a:schemeClr val="tx2"/>
          </a:solidFill>
          <a:ln>
            <a:solidFill>
              <a:schemeClr val="tx2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Freeform 13"/>
          <p:cNvSpPr>
            <a:spLocks/>
          </p:cNvSpPr>
          <p:nvPr userDrawn="1"/>
        </p:nvSpPr>
        <p:spPr bwMode="auto">
          <a:xfrm>
            <a:off x="7551511" y="0"/>
            <a:ext cx="1236663" cy="6858000"/>
          </a:xfrm>
          <a:custGeom>
            <a:avLst/>
            <a:gdLst>
              <a:gd name="T0" fmla="*/ 221 w 402"/>
              <a:gd name="T1" fmla="*/ 2166 h 2166"/>
              <a:gd name="T2" fmla="*/ 240 w 402"/>
              <a:gd name="T3" fmla="*/ 2166 h 2166"/>
              <a:gd name="T4" fmla="*/ 90 w 402"/>
              <a:gd name="T5" fmla="*/ 0 h 2166"/>
              <a:gd name="T6" fmla="*/ 0 w 402"/>
              <a:gd name="T7" fmla="*/ 0 h 2166"/>
              <a:gd name="T8" fmla="*/ 221 w 402"/>
              <a:gd name="T9" fmla="*/ 2166 h 2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2" h="2166">
                <a:moveTo>
                  <a:pt x="221" y="2166"/>
                </a:moveTo>
                <a:cubicBezTo>
                  <a:pt x="240" y="2166"/>
                  <a:pt x="240" y="2166"/>
                  <a:pt x="240" y="2166"/>
                </a:cubicBezTo>
                <a:cubicBezTo>
                  <a:pt x="240" y="2166"/>
                  <a:pt x="402" y="989"/>
                  <a:pt x="9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346" y="767"/>
                  <a:pt x="221" y="216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355073" y="6296108"/>
            <a:ext cx="21146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dirty="0">
                <a:solidFill>
                  <a:schemeClr val="tx2"/>
                </a:solidFill>
              </a:rPr>
              <a:t>ORNL is managed by UT-Battelle </a:t>
            </a:r>
            <a:br>
              <a:rPr lang="en-US" sz="1000" b="0" dirty="0">
                <a:solidFill>
                  <a:schemeClr val="tx2"/>
                </a:solidFill>
              </a:rPr>
            </a:br>
            <a:r>
              <a:rPr lang="en-US" sz="1000" b="0" dirty="0">
                <a:solidFill>
                  <a:schemeClr val="tx2"/>
                </a:solidFill>
              </a:rPr>
              <a:t>for the US Department of Energy</a:t>
            </a:r>
          </a:p>
        </p:txBody>
      </p: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339005" y="320040"/>
            <a:ext cx="5545451" cy="929485"/>
          </a:xfrm>
        </p:spPr>
        <p:txBody>
          <a:bodyPr/>
          <a:lstStyle>
            <a:lvl1pPr algn="l">
              <a:defRPr sz="3200"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347472" y="2001549"/>
            <a:ext cx="5485292" cy="75713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49" name="Picture 4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19588" y="6313428"/>
            <a:ext cx="1329900" cy="32004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24160" y="6309360"/>
            <a:ext cx="1329900" cy="3200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5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2043" r="6047" b="8563"/>
          <a:stretch/>
        </p:blipFill>
        <p:spPr>
          <a:xfrm>
            <a:off x="8356600" y="65"/>
            <a:ext cx="3832225" cy="6270643"/>
          </a:xfrm>
          <a:prstGeom prst="rect">
            <a:avLst/>
          </a:prstGeom>
        </p:spPr>
      </p:pic>
      <p:pic>
        <p:nvPicPr>
          <p:cNvPr id="25" name="Picture 2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21286" y="1266091"/>
            <a:ext cx="2152274" cy="2152275"/>
          </a:xfrm>
          <a:prstGeom prst="ellipse">
            <a:avLst/>
          </a:prstGeom>
          <a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16850"/>
            </a:stretch>
          </a:blipFill>
          <a:ln w="76200">
            <a:solidFill>
              <a:schemeClr val="accent2">
                <a:alpha val="6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  <a:extLst/>
        </p:spPr>
      </p:pic>
      <p:pic>
        <p:nvPicPr>
          <p:cNvPr id="26" name="Picture 25" descr="DifScat_better vibe.jpg.jpeg"/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07620" y="1856187"/>
            <a:ext cx="1868502" cy="1868502"/>
          </a:xfrm>
          <a:prstGeom prst="ellipse">
            <a:avLst/>
          </a:prstGeom>
          <a:solidFill>
            <a:schemeClr val="tx1"/>
          </a:solidFill>
          <a:ln w="76200">
            <a:solidFill>
              <a:schemeClr val="accent2">
                <a:alpha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280" y="3172968"/>
            <a:ext cx="1664208" cy="1664208"/>
          </a:xfrm>
          <a:prstGeom prst="ellipse">
            <a:avLst/>
          </a:prstGeom>
          <a:solidFill>
            <a:schemeClr val="tx1"/>
          </a:solidFill>
          <a:ln w="76200">
            <a:solidFill>
              <a:schemeClr val="accent2">
                <a:alpha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</p:pic>
    </p:spTree>
    <p:extLst>
      <p:ext uri="{BB962C8B-B14F-4D97-AF65-F5344CB8AC3E}">
        <p14:creationId xmlns:p14="http://schemas.microsoft.com/office/powerpoint/2010/main" val="34431199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4288" y="320039"/>
            <a:ext cx="11422261" cy="510909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472" y="1637229"/>
            <a:ext cx="11369809" cy="404777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482725" indent="-222250">
              <a:buFont typeface="Arial" panose="020B0604020202020204" pitchFamily="34" charset="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92206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254" y="320040"/>
            <a:ext cx="11501908" cy="48474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7472" y="1444752"/>
            <a:ext cx="5588582" cy="821190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472" y="2270334"/>
            <a:ext cx="5588582" cy="337322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482725" indent="-222250">
              <a:buFont typeface="Arial" panose="020B0604020202020204" pitchFamily="34" charset="0"/>
              <a:buChar char="•"/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5" y="1444752"/>
            <a:ext cx="5531934" cy="821190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5" y="2270334"/>
            <a:ext cx="5531934" cy="337322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482725" indent="-222250"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48649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H="1">
            <a:off x="-56672" y="47479"/>
            <a:ext cx="4322618" cy="422635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1626" r="6047" b="8563"/>
          <a:stretch/>
        </p:blipFill>
        <p:spPr>
          <a:xfrm>
            <a:off x="8318500" y="65"/>
            <a:ext cx="3870325" cy="62706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505" y="320041"/>
            <a:ext cx="6569085" cy="47835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Freeform 13"/>
          <p:cNvSpPr>
            <a:spLocks/>
          </p:cNvSpPr>
          <p:nvPr userDrawn="1"/>
        </p:nvSpPr>
        <p:spPr bwMode="auto">
          <a:xfrm>
            <a:off x="7551511" y="0"/>
            <a:ext cx="1236663" cy="6858000"/>
          </a:xfrm>
          <a:custGeom>
            <a:avLst/>
            <a:gdLst>
              <a:gd name="T0" fmla="*/ 221 w 402"/>
              <a:gd name="T1" fmla="*/ 2166 h 2166"/>
              <a:gd name="T2" fmla="*/ 240 w 402"/>
              <a:gd name="T3" fmla="*/ 2166 h 2166"/>
              <a:gd name="T4" fmla="*/ 90 w 402"/>
              <a:gd name="T5" fmla="*/ 0 h 2166"/>
              <a:gd name="T6" fmla="*/ 0 w 402"/>
              <a:gd name="T7" fmla="*/ 0 h 2166"/>
              <a:gd name="T8" fmla="*/ 221 w 402"/>
              <a:gd name="T9" fmla="*/ 2166 h 2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2" h="2166">
                <a:moveTo>
                  <a:pt x="221" y="2166"/>
                </a:moveTo>
                <a:cubicBezTo>
                  <a:pt x="240" y="2166"/>
                  <a:pt x="240" y="2166"/>
                  <a:pt x="240" y="2166"/>
                </a:cubicBezTo>
                <a:cubicBezTo>
                  <a:pt x="240" y="2166"/>
                  <a:pt x="402" y="989"/>
                  <a:pt x="9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346" y="767"/>
                  <a:pt x="221" y="216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dist="25400" algn="l" rotWithShape="0">
              <a:schemeClr val="tx2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19588" y="6313428"/>
            <a:ext cx="1329900" cy="32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1090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504" y="320040"/>
            <a:ext cx="11501908" cy="48474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88677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7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H="1">
            <a:off x="-56672" y="47479"/>
            <a:ext cx="4322618" cy="422635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867" t="34480" r="13451"/>
          <a:stretch/>
        </p:blipFill>
        <p:spPr>
          <a:xfrm>
            <a:off x="5680364" y="1835727"/>
            <a:ext cx="6508461" cy="5022206"/>
          </a:xfrm>
          <a:prstGeom prst="rect">
            <a:avLst/>
          </a:prstGeom>
        </p:spPr>
      </p:pic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344121" y="320040"/>
            <a:ext cx="11375136" cy="510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47472" y="1636776"/>
            <a:ext cx="11520519" cy="4040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 flipH="1">
            <a:off x="76587" y="6513051"/>
            <a:ext cx="280328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100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pPr algn="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1000" dirty="0">
              <a:solidFill>
                <a:schemeClr val="bg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256"/>
          <p:cNvSpPr txBox="1">
            <a:spLocks noChangeArrowheads="1"/>
          </p:cNvSpPr>
          <p:nvPr/>
        </p:nvSpPr>
        <p:spPr>
          <a:xfrm>
            <a:off x="366563" y="6477000"/>
            <a:ext cx="3859795" cy="182562"/>
          </a:xfrm>
          <a:prstGeom prst="rect">
            <a:avLst/>
          </a:prstGeom>
          <a:ln/>
        </p:spPr>
        <p:txBody>
          <a:bodyPr anchor="ctr"/>
          <a:lstStyle/>
          <a:p>
            <a:pPr algn="l"/>
            <a:r>
              <a:rPr lang="en-US" sz="1000" dirty="0">
                <a:solidFill>
                  <a:srgbClr val="BFBFBF"/>
                </a:solidFill>
                <a:latin typeface="Arial" pitchFamily="34" charset="0"/>
                <a:cs typeface="Arial" pitchFamily="34" charset="0"/>
              </a:rPr>
              <a:t>Electrical Safe Work Practices Briefing March 2017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19588" y="6313428"/>
            <a:ext cx="1329900" cy="32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848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5" r:id="rId1"/>
    <p:sldLayoutId id="2147483937" r:id="rId2"/>
    <p:sldLayoutId id="2147483939" r:id="rId3"/>
    <p:sldLayoutId id="2147483940" r:id="rId4"/>
    <p:sldLayoutId id="2147483941" r:id="rId5"/>
  </p:sldLayoutIdLst>
  <p:hf hdr="0" ftr="0" dt="0"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200" b="1" kern="1200">
          <a:solidFill>
            <a:schemeClr val="tx2"/>
          </a:solidFill>
          <a:latin typeface="+mn-lt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9pPr>
    </p:titleStyle>
    <p:bodyStyle>
      <a:lvl1pPr marL="230188" indent="-230188" algn="l" rtl="0" eaLnBrk="1" fontAlgn="base" hangingPunct="1">
        <a:lnSpc>
          <a:spcPct val="90000"/>
        </a:lnSpc>
        <a:spcBef>
          <a:spcPts val="1400"/>
        </a:spcBef>
        <a:spcAft>
          <a:spcPct val="0"/>
        </a:spcAft>
        <a:buClr>
          <a:schemeClr val="tx2"/>
        </a:buClr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25475" indent="-27940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2"/>
        </a:buClr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3018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2"/>
        </a:buClr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144588" indent="-17303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2"/>
        </a:buClr>
        <a:buFont typeface="Arial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82725" indent="-22225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tx2"/>
        </a:buClr>
        <a:buFont typeface="Arial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721" y="4560849"/>
            <a:ext cx="5828450" cy="1706136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dirty="0"/>
              <a:t>John Powell</a:t>
            </a:r>
          </a:p>
          <a:p>
            <a:pPr>
              <a:spcBef>
                <a:spcPts val="600"/>
              </a:spcBef>
            </a:pPr>
            <a:r>
              <a:rPr lang="en-US" dirty="0"/>
              <a:t>Environment, Safety, and Health Director, UT-Battelle </a:t>
            </a:r>
          </a:p>
          <a:p>
            <a:pPr>
              <a:spcBef>
                <a:spcPts val="600"/>
              </a:spcBef>
            </a:pPr>
            <a:r>
              <a:rPr lang="en-US" dirty="0"/>
              <a:t>April 25, 2017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04721" y="457201"/>
            <a:ext cx="6605365" cy="3545586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000" kern="1200">
                <a:solidFill>
                  <a:srgbClr val="006C3A"/>
                </a:solidFill>
                <a:latin typeface="Arial Black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6C3A"/>
                </a:solidFill>
                <a:effectLst/>
                <a:uLnTx/>
                <a:uFillTx/>
                <a:latin typeface="Arial" charset="0"/>
              </a:rPr>
              <a:t>Electrical Safety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006C3A"/>
                </a:solidFill>
                <a:effectLst/>
                <a:uLnTx/>
                <a:uFillTx/>
                <a:latin typeface="Arial" charset="0"/>
              </a:rPr>
              <a:t> Lock Out Tag Out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6C3A"/>
              </a:solidFill>
              <a:effectLst/>
              <a:uLnTx/>
              <a:uFillTx/>
              <a:latin typeface="Arial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6C3A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</a:b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6C3A"/>
              </a:solidFill>
              <a:effectLst/>
              <a:uLnTx/>
              <a:uFillTx/>
              <a:latin typeface="Arial" charset="0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6C3A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  <a:t>Recent Experience -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6C3A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6C3A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  <a:t>Oak Ridge National Laboratory </a:t>
            </a:r>
          </a:p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 b="1" dirty="0">
              <a:latin typeface="Arial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6C3A"/>
                </a:solidFill>
                <a:effectLst/>
                <a:uLnTx/>
                <a:uFillTx/>
                <a:latin typeface="Arial" charset="0"/>
              </a:rPr>
              <a:t>Legacy Conditions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6C3A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3540784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70476" y="177800"/>
            <a:ext cx="10969943" cy="720197"/>
          </a:xfrm>
        </p:spPr>
        <p:txBody>
          <a:bodyPr/>
          <a:lstStyle/>
          <a:p>
            <a:r>
              <a:rPr lang="en-US" sz="2400" dirty="0"/>
              <a:t>November, 2016: Electrician cuts energized line while performing scheduled work to relocate a printer. 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917688" y="979774"/>
            <a:ext cx="7075660" cy="1756970"/>
          </a:xfrm>
        </p:spPr>
        <p:txBody>
          <a:bodyPr/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Singl</a:t>
            </a:r>
            <a:r>
              <a:rPr lang="en-US" sz="2000" dirty="0"/>
              <a:t>e source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LOTO performed at Panel B, Circuit 22</a:t>
            </a:r>
          </a:p>
          <a:p>
            <a:r>
              <a:rPr lang="en-US" sz="2000" dirty="0"/>
              <a:t>Zero energy check at duplex receptacle (planned location)  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/>
              <a:t>Decision made to perform disconnect in printer cabinet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/>
              <a:t>Did not repeat zero energy check at printer cabinet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834" y="1061552"/>
            <a:ext cx="4290829" cy="344011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8017" y="3111308"/>
            <a:ext cx="4521105" cy="336627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742497" y="2850422"/>
            <a:ext cx="395973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Blue wire cut, spark observed</a:t>
            </a:r>
          </a:p>
          <a:p>
            <a:pPr marL="285750" indent="-285750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Blue wire found to be fed from 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    Panel B, Circuit 24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066038" y="4405290"/>
            <a:ext cx="5044971" cy="1575816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b="1" dirty="0"/>
              <a:t>Lessons Learned:</a:t>
            </a:r>
          </a:p>
          <a:p>
            <a:pPr marL="342900" indent="-34290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b="1" dirty="0"/>
              <a:t>Inadequate Zero Energy Check</a:t>
            </a:r>
          </a:p>
          <a:p>
            <a:pPr>
              <a:lnSpc>
                <a:spcPct val="90000"/>
              </a:lnSpc>
            </a:pPr>
            <a:r>
              <a:rPr lang="en-US" sz="2400" b="1" dirty="0"/>
              <a:t>    at work location</a:t>
            </a:r>
          </a:p>
          <a:p>
            <a:pPr marL="342900" indent="-34290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b="1" dirty="0"/>
              <a:t>Panel schedule confusing</a:t>
            </a:r>
          </a:p>
        </p:txBody>
      </p:sp>
    </p:spTree>
    <p:extLst>
      <p:ext uri="{BB962C8B-B14F-4D97-AF65-F5344CB8AC3E}">
        <p14:creationId xmlns:p14="http://schemas.microsoft.com/office/powerpoint/2010/main" val="40352172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02642" y="166225"/>
            <a:ext cx="11992901" cy="720197"/>
          </a:xfrm>
        </p:spPr>
        <p:txBody>
          <a:bodyPr/>
          <a:lstStyle/>
          <a:p>
            <a:r>
              <a:rPr lang="en-US" sz="2400" dirty="0"/>
              <a:t>January, 2017: Communications cables cut while performing floor penetrations</a:t>
            </a:r>
            <a:br>
              <a:rPr lang="en-US" sz="2400" dirty="0"/>
            </a:br>
            <a:r>
              <a:rPr lang="en-US" sz="2400" dirty="0"/>
              <a:t>in concrete floor</a:t>
            </a:r>
            <a:endParaRPr lang="en-US" sz="2800" i="1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7613441" y="888936"/>
            <a:ext cx="4469236" cy="4370427"/>
          </a:xfrm>
        </p:spPr>
        <p:txBody>
          <a:bodyPr/>
          <a:lstStyle/>
          <a:p>
            <a:r>
              <a:rPr lang="en-US" sz="1800" dirty="0"/>
              <a:t>Work involved installation of new SCRAM panel in nuclear facility</a:t>
            </a:r>
          </a:p>
          <a:p>
            <a:r>
              <a:rPr lang="en-US" sz="1800" dirty="0"/>
              <a:t>Floor penetrations required in 4 ½ inch thick reinforced concrete floor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Facility structural drawings indicate presence only of subsurface rebar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Scan performed to locate subsurface rebar, which were marked on tile floor</a:t>
            </a:r>
          </a:p>
          <a:p>
            <a:r>
              <a:rPr lang="en-US" sz="1800" dirty="0"/>
              <a:t>Floor tile determined to be asbestos, and removed (also removing ma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rkings)</a:t>
            </a:r>
          </a:p>
          <a:p>
            <a:r>
              <a:rPr lang="en-US" sz="1800" dirty="0"/>
              <a:t> Oral instruction from Structural Engineer to only cut east/west running rebar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Floor penetrations cut communications conduit, which were undetected</a:t>
            </a:r>
          </a:p>
          <a:p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C:\Users\skx\AppData\Local\Microsoft\Windows\Temporary Internet Files\Content.Outlook\DWVXAJ7R\100_257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6599" y="888936"/>
            <a:ext cx="3646842" cy="2735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skx\AppData\Local\Microsoft\Windows\Temporary Internet Files\Content.Outlook\DWVXAJ7R\Photo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683" y="888936"/>
            <a:ext cx="3626325" cy="2719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0683" y="3859201"/>
            <a:ext cx="6255239" cy="2471446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sz="2400" b="1" dirty="0"/>
              <a:t>Lessons Learned:</a:t>
            </a:r>
          </a:p>
          <a:p>
            <a:pPr marL="342900" indent="-34290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b="1" dirty="0"/>
              <a:t>Facility drawings not current</a:t>
            </a:r>
          </a:p>
          <a:p>
            <a:pPr marL="342900" indent="-34290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b="1" dirty="0"/>
              <a:t>Improper work sequencing, inadequate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US" sz="2400" b="1" dirty="0"/>
              <a:t>    work direction</a:t>
            </a:r>
          </a:p>
          <a:p>
            <a:pPr marL="342900" indent="-34290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b="1" dirty="0"/>
              <a:t>Inadequate subsurface investigation</a:t>
            </a:r>
          </a:p>
          <a:p>
            <a:pPr marL="342900" indent="-34290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b="1" dirty="0"/>
              <a:t>Inadequate work direction</a:t>
            </a:r>
          </a:p>
        </p:txBody>
      </p:sp>
    </p:spTree>
    <p:extLst>
      <p:ext uri="{BB962C8B-B14F-4D97-AF65-F5344CB8AC3E}">
        <p14:creationId xmlns:p14="http://schemas.microsoft.com/office/powerpoint/2010/main" val="40195145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70476" y="177800"/>
            <a:ext cx="10969943" cy="406265"/>
          </a:xfrm>
        </p:spPr>
        <p:txBody>
          <a:bodyPr/>
          <a:lstStyle/>
          <a:p>
            <a:r>
              <a:rPr lang="en-US" sz="2400" dirty="0"/>
              <a:t>February, 2017: Abandoned energized wire cut during facility remodel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5737381" y="855605"/>
            <a:ext cx="6216726" cy="4809215"/>
          </a:xfrm>
        </p:spPr>
        <p:txBody>
          <a:bodyPr/>
          <a:lstStyle/>
          <a:p>
            <a:r>
              <a:rPr lang="en-US" sz="2000" dirty="0"/>
              <a:t>Work involved removal of cable trey &amp; cables as part of a major facility remodel</a:t>
            </a:r>
          </a:p>
          <a:p>
            <a:r>
              <a:rPr lang="en-US" sz="2000" dirty="0"/>
              <a:t>In preparation for remodel, facility had been disconnected (air gap) from switchyard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East end of cables in trey air gapped – zero energy check performed by subcontractor laborer</a:t>
            </a:r>
          </a:p>
          <a:p>
            <a:r>
              <a:rPr lang="en-US" sz="2000" dirty="0"/>
              <a:t>Removal involved cutting of cables from corridor – no zero energy check performed on this end of trey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During work to cut cables, a spark was observed on one wire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Live electrical wire found abandoned in trey (i.e. did not terminate at east end) – fed from basement feed. </a:t>
            </a:r>
          </a:p>
        </p:txBody>
      </p:sp>
      <p:pic>
        <p:nvPicPr>
          <p:cNvPr id="34" name="Content Placeholder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33142" y="717335"/>
            <a:ext cx="5142468" cy="4535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433142" y="5253137"/>
            <a:ext cx="5485797" cy="1431161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sz="2000" b="1" dirty="0"/>
              <a:t>Lessons Learned:</a:t>
            </a:r>
          </a:p>
          <a:p>
            <a:pPr marL="342900" indent="-34290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b="1" dirty="0"/>
              <a:t>Facility drawings not current</a:t>
            </a:r>
          </a:p>
          <a:p>
            <a:pPr marL="342900" indent="-34290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b="1" dirty="0"/>
              <a:t>Legacy hazard existed, but not identified</a:t>
            </a:r>
          </a:p>
          <a:p>
            <a:pPr marL="342900" indent="-34290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b="1" dirty="0"/>
              <a:t>Inadequate Zero Energy Check </a:t>
            </a:r>
          </a:p>
        </p:txBody>
      </p:sp>
    </p:spTree>
    <p:extLst>
      <p:ext uri="{BB962C8B-B14F-4D97-AF65-F5344CB8AC3E}">
        <p14:creationId xmlns:p14="http://schemas.microsoft.com/office/powerpoint/2010/main" val="8397496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70476" y="177800"/>
            <a:ext cx="11918349" cy="1034129"/>
          </a:xfrm>
        </p:spPr>
        <p:txBody>
          <a:bodyPr/>
          <a:lstStyle/>
          <a:p>
            <a:r>
              <a:rPr lang="en-US" sz="2400" dirty="0"/>
              <a:t>March, 2017: Initial commissioning of new electrical equipment resulted in arc.  Response to this condition resulted in LOTO of adjacent cabinets in closed condition  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661210" y="922389"/>
            <a:ext cx="7437863" cy="4274079"/>
          </a:xfrm>
        </p:spPr>
        <p:txBody>
          <a:bodyPr/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Large scale renovation of computer </a:t>
            </a:r>
            <a:r>
              <a:rPr lang="en-US" sz="2000" dirty="0"/>
              <a:t>center.  Several new Variable Frequency Drives (VFDs) installed.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/>
              <a:t>LOTO of electrical &amp; mechanical systems during equipment installation (several months)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LOTO removed to commission the VFDs with vendor.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When VFD #1 energized, a fault occurred (arc within cabinet) </a:t>
            </a:r>
          </a:p>
          <a:p>
            <a:r>
              <a:rPr lang="en-US" sz="2000" dirty="0"/>
              <a:t>Chaotic environment immediately afterward.  Electrician requested to LOTO VFD # 2 &amp; 3 (diagnosis of problem)</a:t>
            </a:r>
          </a:p>
          <a:p>
            <a:r>
              <a:rPr lang="en-US" sz="2000" dirty="0"/>
              <a:t>LOTO of VFD 2 &amp; 3 performed in closed (energized) position.  No zero energy check performed.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Subcontractor electrician noted the error</a:t>
            </a:r>
          </a:p>
        </p:txBody>
      </p:sp>
      <p:pic>
        <p:nvPicPr>
          <p:cNvPr id="35" name="Picture 34"/>
          <p:cNvPicPr/>
          <p:nvPr/>
        </p:nvPicPr>
        <p:blipFill>
          <a:blip r:embed="rId3"/>
          <a:stretch>
            <a:fillRect/>
          </a:stretch>
        </p:blipFill>
        <p:spPr>
          <a:xfrm>
            <a:off x="179702" y="1211929"/>
            <a:ext cx="4584495" cy="398453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70837" y="5196468"/>
            <a:ext cx="7122463" cy="1077218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sz="2000" b="1" dirty="0"/>
              <a:t>Lessons Learned:</a:t>
            </a:r>
          </a:p>
          <a:p>
            <a:pPr marL="342900" indent="-34290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b="1" dirty="0"/>
              <a:t>Chaotic work environment contributed to worker error</a:t>
            </a:r>
          </a:p>
          <a:p>
            <a:pPr marL="342900" indent="-34290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b="1" dirty="0"/>
              <a:t>Failure to perform Zero Energy Check</a:t>
            </a:r>
          </a:p>
        </p:txBody>
      </p:sp>
    </p:spTree>
    <p:extLst>
      <p:ext uri="{BB962C8B-B14F-4D97-AF65-F5344CB8AC3E}">
        <p14:creationId xmlns:p14="http://schemas.microsoft.com/office/powerpoint/2010/main" val="3406190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476" y="177800"/>
            <a:ext cx="10969943" cy="929485"/>
          </a:xfrm>
        </p:spPr>
        <p:txBody>
          <a:bodyPr/>
          <a:lstStyle/>
          <a:p>
            <a:r>
              <a:rPr lang="en-US" dirty="0"/>
              <a:t>Electrical incidents are on the increase at many DOE Facilities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5460" y="1336503"/>
            <a:ext cx="10420139" cy="4840761"/>
          </a:xfrm>
        </p:spPr>
        <p:txBody>
          <a:bodyPr/>
          <a:lstStyle/>
          <a:p>
            <a:r>
              <a:rPr lang="en-US" sz="2000" dirty="0"/>
              <a:t>ORNL has had 7 electrical/electrical-like events in past 4 months</a:t>
            </a:r>
          </a:p>
          <a:p>
            <a:r>
              <a:rPr lang="en-US" sz="2000" dirty="0"/>
              <a:t>EFCOG reports DOE sites had 8 ORPS-reportable electrical events during the two week time period of March 23 – April 6, 2017 (triple the normal rate of occurrences).     Common contributing factors:</a:t>
            </a:r>
          </a:p>
          <a:p>
            <a:pPr lvl="1"/>
            <a:r>
              <a:rPr lang="en-US" sz="1800" dirty="0"/>
              <a:t>Open enclosures containing energized electrical conductors</a:t>
            </a:r>
          </a:p>
          <a:p>
            <a:pPr lvl="1"/>
            <a:r>
              <a:rPr lang="en-US" sz="1800" dirty="0"/>
              <a:t>Inadequate work planning or communication of LOTO activities</a:t>
            </a:r>
          </a:p>
          <a:p>
            <a:pPr lvl="1"/>
            <a:r>
              <a:rPr lang="en-US" sz="1800" dirty="0"/>
              <a:t>Incorrect execution of LOTO activities</a:t>
            </a:r>
          </a:p>
          <a:p>
            <a:r>
              <a:rPr lang="en-US" sz="2000" dirty="0"/>
              <a:t>Several sites have done, or are doing common cause analysis of events</a:t>
            </a:r>
          </a:p>
          <a:p>
            <a:r>
              <a:rPr lang="en-US" sz="2000" dirty="0"/>
              <a:t>Other common causes:</a:t>
            </a:r>
          </a:p>
          <a:p>
            <a:pPr lvl="1"/>
            <a:r>
              <a:rPr lang="en-US" sz="1800" dirty="0"/>
              <a:t>Subcontractor interface</a:t>
            </a:r>
          </a:p>
          <a:p>
            <a:pPr lvl="1"/>
            <a:r>
              <a:rPr lang="en-US" sz="1800" dirty="0"/>
              <a:t>Proper execution of Zero Energy Checks at actual work location, every time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1182">
            <a:off x="8891441" y="2565287"/>
            <a:ext cx="2909549" cy="238319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  <a:scene3d>
            <a:camera prst="perspectiveHeroicExtremeLeftFacing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1781394"/>
      </p:ext>
    </p:extLst>
  </p:cSld>
  <p:clrMapOvr>
    <a:masterClrMapping/>
  </p:clrMapOvr>
</p:sld>
</file>

<file path=ppt/theme/theme1.xml><?xml version="1.0" encoding="utf-8"?>
<a:theme xmlns:a="http://schemas.openxmlformats.org/drawingml/2006/main" name="Kohler ELT July 2016 ESH Update">
  <a:themeElements>
    <a:clrScheme name="ORNL corporate palette May 28 saturation adjust">
      <a:dk1>
        <a:sysClr val="windowText" lastClr="000000"/>
      </a:dk1>
      <a:lt1>
        <a:sysClr val="window" lastClr="FFFFFF"/>
      </a:lt1>
      <a:dk2>
        <a:srgbClr val="1E7640"/>
      </a:dk2>
      <a:lt2>
        <a:srgbClr val="FFFFFF"/>
      </a:lt2>
      <a:accent1>
        <a:srgbClr val="306DBE"/>
      </a:accent1>
      <a:accent2>
        <a:srgbClr val="84B641"/>
      </a:accent2>
      <a:accent3>
        <a:srgbClr val="DE762D"/>
      </a:accent3>
      <a:accent4>
        <a:srgbClr val="2ABDDA"/>
      </a:accent4>
      <a:accent5>
        <a:srgbClr val="A03123"/>
      </a:accent5>
      <a:accent6>
        <a:srgbClr val="FFCD00"/>
      </a:accent6>
      <a:hlink>
        <a:srgbClr val="0070B9"/>
      </a:hlink>
      <a:folHlink>
        <a:srgbClr val="1E764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solidFill>
            <a:schemeClr val="accent1"/>
          </a:solidFill>
        </a:ln>
        <a:effectLst/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a:spPr>
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lnSpc>
            <a:spcPct val="90000"/>
          </a:lnSpc>
          <a:defRPr dirty="0" smtClean="0">
            <a:solidFill>
              <a:schemeClr val="tx1"/>
            </a:solidFill>
          </a:defRPr>
        </a:defPPr>
      </a:lstStyle>
      <a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ctr">
          <a:lnSpc>
            <a:spcPct val="90000"/>
          </a:lnSpc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RNL 16x9 template_160224.potx" id="{930A1FE7-899C-429C-9A7B-B4120EDA2500}" vid="{ED05B0BB-804E-4787-B968-2C7B96C9F4B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975B17BC858B94FAA5409F11FF9B884" ma:contentTypeVersion="0" ma:contentTypeDescription="Create a new document." ma:contentTypeScope="" ma:versionID="ba30602e445ba7bd833ef2f532e4a594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7F9EDA5-EFC2-4489-88D4-3BB4DE3A40D9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A45C0BEF-D72B-4E96-BDD4-5C583B12DEB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D73FA30-E52B-4957-9A65-D804FFD77DC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Kohler ELT July 2016 ESH Update</Template>
  <TotalTime>0</TotalTime>
  <Words>599</Words>
  <Application>Microsoft Office PowerPoint</Application>
  <PresentationFormat>Custom</PresentationFormat>
  <Paragraphs>72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Arial Black</vt:lpstr>
      <vt:lpstr>Calibri</vt:lpstr>
      <vt:lpstr>Kohler ELT July 2016 ESH Update</vt:lpstr>
      <vt:lpstr>PowerPoint Presentation</vt:lpstr>
      <vt:lpstr>November, 2016: Electrician cuts energized line while performing scheduled work to relocate a printer. </vt:lpstr>
      <vt:lpstr>January, 2017: Communications cables cut while performing floor penetrations in concrete floor</vt:lpstr>
      <vt:lpstr>February, 2017: Abandoned energized wire cut during facility remodel</vt:lpstr>
      <vt:lpstr>March, 2017: Initial commissioning of new electrical equipment resulted in arc.  Response to this condition resulted in LOTO of adjacent cabinets in closed condition  </vt:lpstr>
      <vt:lpstr>Electrical incidents are on the increase at many DOE Facilities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2016-08-16T18:07:53Z</dcterms:created>
  <dcterms:modified xsi:type="dcterms:W3CDTF">2017-04-17T17:32:42Z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0x0101003975B17BC858B94FAA5409F11FF9B884</vt:lpwstr>
  </property>
</Properties>
</file>