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728" r:id="rId5"/>
    <p:sldMasterId id="2147483752" r:id="rId6"/>
  </p:sldMasterIdLst>
  <p:notesMasterIdLst>
    <p:notesMasterId r:id="rId11"/>
  </p:notesMasterIdLst>
  <p:handoutMasterIdLst>
    <p:handoutMasterId r:id="rId12"/>
  </p:handoutMasterIdLst>
  <p:sldIdLst>
    <p:sldId id="280" r:id="rId7"/>
    <p:sldId id="281" r:id="rId8"/>
    <p:sldId id="278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6">
          <p15:clr>
            <a:srgbClr val="A4A3A4"/>
          </p15:clr>
        </p15:guide>
        <p15:guide id="2" orient="horz" pos="3889">
          <p15:clr>
            <a:srgbClr val="A4A3A4"/>
          </p15:clr>
        </p15:guide>
        <p15:guide id="3" orient="horz" pos="2381">
          <p15:clr>
            <a:srgbClr val="A4A3A4"/>
          </p15:clr>
        </p15:guide>
        <p15:guide id="4" orient="horz" pos="1622">
          <p15:clr>
            <a:srgbClr val="A4A3A4"/>
          </p15:clr>
        </p15:guide>
        <p15:guide id="5" orient="horz" pos="3138">
          <p15:clr>
            <a:srgbClr val="A4A3A4"/>
          </p15:clr>
        </p15:guide>
        <p15:guide id="6" pos="2880">
          <p15:clr>
            <a:srgbClr val="A4A3A4"/>
          </p15:clr>
        </p15:guide>
        <p15:guide id="7" pos="287">
          <p15:clr>
            <a:srgbClr val="A4A3A4"/>
          </p15:clr>
        </p15:guide>
        <p15:guide id="8" pos="5473">
          <p15:clr>
            <a:srgbClr val="A4A3A4"/>
          </p15:clr>
        </p15:guide>
        <p15:guide id="9" pos="1586">
          <p15:clr>
            <a:srgbClr val="A4A3A4"/>
          </p15:clr>
        </p15:guide>
        <p15:guide id="10" pos="4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022"/>
    <a:srgbClr val="D27122"/>
    <a:srgbClr val="CE5F20"/>
    <a:srgbClr val="822C1F"/>
    <a:srgbClr val="DF9423"/>
    <a:srgbClr val="BA5E23"/>
    <a:srgbClr val="D47228"/>
    <a:srgbClr val="C45927"/>
    <a:srgbClr val="707276"/>
    <a:srgbClr val="D5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866"/>
        <p:guide orient="horz" pos="3889"/>
        <p:guide orient="horz" pos="2381"/>
        <p:guide orient="horz" pos="1622"/>
        <p:guide orient="horz" pos="3138"/>
        <p:guide pos="2880"/>
        <p:guide pos="287"/>
        <p:guide pos="5473"/>
        <p:guide pos="1586"/>
        <p:guide pos="4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4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316991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98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28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625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937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3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44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05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400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242424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4242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242424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424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42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71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76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8623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41" r:id="rId4"/>
    <p:sldLayoutId id="2147483742" r:id="rId5"/>
    <p:sldLayoutId id="2147483743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NNL_Title_Background_v10_Sil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28672"/>
            <a:ext cx="9144000" cy="2400657"/>
          </a:xfrm>
        </p:spPr>
        <p:txBody>
          <a:bodyPr/>
          <a:lstStyle/>
          <a:p>
            <a:pPr algn="ctr">
              <a:tabLst>
                <a:tab pos="684213" algn="l"/>
              </a:tabLst>
            </a:pPr>
            <a:r>
              <a:rPr lang="en-US" sz="3200" dirty="0"/>
              <a:t>Negative Trends in Lock out – Tag out</a:t>
            </a:r>
            <a:br>
              <a:rPr lang="en-US" sz="3200" dirty="0"/>
            </a:br>
            <a:r>
              <a:rPr lang="en-US" sz="3200" dirty="0"/>
              <a:t>Precursors to a “Bad Day” Event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536000"/>
            <a:ext cx="8229600" cy="721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2017 NLDC ES&amp;H Working Group Meeting</a:t>
            </a:r>
          </a:p>
          <a:p>
            <a:endParaRPr lang="en-US"/>
          </a:p>
          <a:p>
            <a:r>
              <a:rPr lang="en-US"/>
              <a:t>Eric </a:t>
            </a:r>
            <a:r>
              <a:rPr lang="en-US" dirty="0"/>
              <a:t>G. Damberg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38150" y="5257800"/>
            <a:ext cx="8431530" cy="274320"/>
          </a:xfrm>
        </p:spPr>
        <p:txBody>
          <a:bodyPr/>
          <a:lstStyle/>
          <a:p>
            <a:r>
              <a:rPr lang="en-US" dirty="0"/>
              <a:t>Worker Safety &amp; Health Division Manager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85775" y="5540477"/>
            <a:ext cx="8383904" cy="274320"/>
          </a:xfrm>
        </p:spPr>
        <p:txBody>
          <a:bodyPr/>
          <a:lstStyle/>
          <a:p>
            <a:r>
              <a:rPr lang="en-US" dirty="0"/>
              <a:t>April 2017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November 15, 2016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722D57-58D6-9447-A6D5-A97F6C35A8F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4590" y="248874"/>
            <a:ext cx="4674870" cy="868680"/>
          </a:xfrm>
        </p:spPr>
        <p:txBody>
          <a:bodyPr/>
          <a:lstStyle/>
          <a:p>
            <a:pPr algn="ctr"/>
            <a:r>
              <a:rPr lang="en-US" dirty="0"/>
              <a:t>Hazardous Energy Control</a:t>
            </a:r>
            <a:br>
              <a:rPr lang="en-US" dirty="0"/>
            </a:br>
            <a:r>
              <a:rPr lang="en-US" dirty="0"/>
              <a:t>(aka Lock out – Tag out)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50" y="2257425"/>
            <a:ext cx="8755380" cy="1477328"/>
          </a:xfrm>
        </p:spPr>
        <p:txBody>
          <a:bodyPr/>
          <a:lstStyle/>
          <a:p>
            <a:pPr lvl="0"/>
            <a:r>
              <a:rPr lang="en-US" sz="2400" dirty="0"/>
              <a:t>Since May 2016 PNNL has reported 8 occurrences where staff failed to correctly implement LOTO</a:t>
            </a:r>
          </a:p>
          <a:p>
            <a:pPr lvl="1"/>
            <a:r>
              <a:rPr lang="en-US" sz="2000" dirty="0"/>
              <a:t>Four (4) occurrences in R&amp;D (Pressure &amp; Mechanical Hazards)</a:t>
            </a:r>
          </a:p>
          <a:p>
            <a:pPr lvl="1"/>
            <a:r>
              <a:rPr lang="en-US" sz="2000" dirty="0"/>
              <a:t>Four (4) occurrences in F&amp;O (Electrical, Pressure, Ventilation) </a:t>
            </a:r>
          </a:p>
        </p:txBody>
      </p:sp>
      <p:pic>
        <p:nvPicPr>
          <p:cNvPr id="7" name="Picture 6" descr="C:\Users\d37991\AppData\Local\Microsoft\Windows\Temporary Internet Files\Content.Outlook\E6XV7LSA\Steam Valve As Foun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3" t="22235" r="-331" b="1412"/>
          <a:stretch/>
        </p:blipFill>
        <p:spPr bwMode="auto">
          <a:xfrm>
            <a:off x="285750" y="233861"/>
            <a:ext cx="2298522" cy="17759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4048125"/>
            <a:ext cx="9144000" cy="954107"/>
          </a:xfrm>
          <a:prstGeom prst="rect">
            <a:avLst/>
          </a:prstGeom>
          <a:solidFill>
            <a:srgbClr val="CC702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1"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improve our performance in this area </a:t>
            </a:r>
          </a:p>
          <a:p>
            <a:pPr lvl="1"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prevent a “bad day” event at PNNL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14351" y="5277535"/>
            <a:ext cx="7858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PNNL Program is Compliant – Staff behavior is the greatest barer to improve performance  </a:t>
            </a:r>
          </a:p>
        </p:txBody>
      </p:sp>
    </p:spTree>
    <p:extLst>
      <p:ext uri="{BB962C8B-B14F-4D97-AF65-F5344CB8AC3E}">
        <p14:creationId xmlns:p14="http://schemas.microsoft.com/office/powerpoint/2010/main" val="15123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Out Tag Out Common Causes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029767"/>
              </p:ext>
            </p:extLst>
          </p:nvPr>
        </p:nvGraphicFramePr>
        <p:xfrm>
          <a:off x="260350" y="2281745"/>
          <a:ext cx="8594725" cy="3120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1132">
                <a:tc>
                  <a:txBody>
                    <a:bodyPr/>
                    <a:lstStyle/>
                    <a:p>
                      <a:pPr marL="0" marR="31115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Personnel made incorrect assumptions regarding the specific LOTO requirement that governed the work.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14" marR="6221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220">
                <a:tc>
                  <a:txBody>
                    <a:bodyPr/>
                    <a:lstStyle/>
                    <a:p>
                      <a:pPr marL="0" marR="31115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Personnel knowledgeable and experienced in LOTO incorrectly executed a LOTO work evolution. (e.g. inattention to detail)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14" marR="6221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153">
                <a:tc>
                  <a:txBody>
                    <a:bodyPr/>
                    <a:lstStyle/>
                    <a:p>
                      <a:pPr marL="0" marR="31115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900"/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Organizational practices related to operational discipline (e.g. second check, self-check, questioning attitude) did not identify and correct LOTO execution errors in a timely manner prior to performing work.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14" marR="6221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351" y="143587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Bob McCallum facilitated a review of 10 LOTO events from Jan 2014 through December 2016 – the following common causes were identified: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351" y="5686408"/>
            <a:ext cx="8848724" cy="70788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Actions are underway to change the culture and behaviors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 to improve operational discipline and LOTO execution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19" y="201168"/>
            <a:ext cx="6993256" cy="868680"/>
          </a:xfrm>
        </p:spPr>
        <p:txBody>
          <a:bodyPr/>
          <a:lstStyle/>
          <a:p>
            <a:r>
              <a:rPr lang="en-US" dirty="0"/>
              <a:t>Additional Actions to Change Staff behavior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2420" y="1381125"/>
            <a:ext cx="8595360" cy="4893647"/>
          </a:xfrm>
        </p:spPr>
        <p:txBody>
          <a:bodyPr/>
          <a:lstStyle/>
          <a:p>
            <a:r>
              <a:rPr lang="en-US" dirty="0"/>
              <a:t>Management Engagement / Assurance:</a:t>
            </a:r>
          </a:p>
          <a:p>
            <a:pPr lvl="1"/>
            <a:r>
              <a:rPr lang="en-US" dirty="0"/>
              <a:t>Establish guidance and tools to </a:t>
            </a:r>
            <a:r>
              <a:rPr lang="en-US" u="sng" dirty="0"/>
              <a:t>improve quality of management observations</a:t>
            </a:r>
            <a:r>
              <a:rPr lang="en-US" dirty="0"/>
              <a:t> with respect to Hazardous Energy Control</a:t>
            </a:r>
          </a:p>
          <a:p>
            <a:pPr lvl="1"/>
            <a:r>
              <a:rPr lang="en-US" dirty="0"/>
              <a:t>Develop a method of analyzing reportable events to </a:t>
            </a:r>
            <a:r>
              <a:rPr lang="en-US" u="sng" dirty="0"/>
              <a:t>identify trends </a:t>
            </a:r>
            <a:r>
              <a:rPr lang="en-US" dirty="0"/>
              <a:t>associated with Operational Discipline and Hazardous Recognition</a:t>
            </a:r>
          </a:p>
          <a:p>
            <a:pPr lvl="1"/>
            <a:r>
              <a:rPr lang="en-US" dirty="0"/>
              <a:t>Develop method to verify that non-LOTO trained staff members, </a:t>
            </a:r>
            <a:r>
              <a:rPr lang="en-US" u="sng" dirty="0"/>
              <a:t>are not conducting work</a:t>
            </a:r>
            <a:r>
              <a:rPr lang="en-US" dirty="0"/>
              <a:t> that requires hazardous energy control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Develop and deliver </a:t>
            </a:r>
            <a:r>
              <a:rPr lang="en-US" u="sng" dirty="0"/>
              <a:t>LOTO practical training </a:t>
            </a:r>
            <a:r>
              <a:rPr lang="en-US" dirty="0"/>
              <a:t>for Authorized Workers that communicates expectations for operational discipline</a:t>
            </a:r>
          </a:p>
          <a:p>
            <a:pPr lvl="1"/>
            <a:r>
              <a:rPr lang="en-US" dirty="0"/>
              <a:t>Raise Awareness for </a:t>
            </a:r>
            <a:r>
              <a:rPr lang="en-US" u="sng" dirty="0"/>
              <a:t>non-LOTO trained Staff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Further guidance to staff to identify when LOTO is needed</a:t>
            </a:r>
          </a:p>
          <a:p>
            <a:pPr lvl="2"/>
            <a:r>
              <a:rPr lang="en-US" dirty="0"/>
              <a:t>Emphasize the importance of Hazard Recognition, LOTO Controls and when / why controls are required to be implemented</a:t>
            </a:r>
          </a:p>
          <a:p>
            <a:pPr lvl="1"/>
            <a:r>
              <a:rPr lang="en-US" dirty="0"/>
              <a:t>Evaluate need for unique Controlling Organization training for staff who prepare written instructions for LOTO.</a:t>
            </a:r>
          </a:p>
        </p:txBody>
      </p:sp>
    </p:spTree>
    <p:extLst>
      <p:ext uri="{BB962C8B-B14F-4D97-AF65-F5344CB8AC3E}">
        <p14:creationId xmlns:p14="http://schemas.microsoft.com/office/powerpoint/2010/main" val="14470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NNL Platinum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Silver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NL White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8D7CBD-C8A7-44F0-A627-190DE9DED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BC7C9E-719C-4659-ACBA-7043ECEE8E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6D3F8-3F10-4EC3-BBBB-8E098CDDCD07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PNNL_Presentation_Template_01-21-2012.potx</Template>
  <TotalTime>11726</TotalTime>
  <Words>358</Words>
  <Application>Microsoft Office PowerPoint</Application>
  <PresentationFormat>On-screen Show (4:3)</PresentationFormat>
  <Paragraphs>37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PNNL Platinum Theme</vt:lpstr>
      <vt:lpstr>PNNL Silver Theme</vt:lpstr>
      <vt:lpstr>PNNL White Theme</vt:lpstr>
      <vt:lpstr>Negative Trends in Lock out – Tag out Precursors to a “Bad Day” Event</vt:lpstr>
      <vt:lpstr>Hazardous Energy Control (aka Lock out – Tag out)</vt:lpstr>
      <vt:lpstr>Lock Out Tag Out Common Causes</vt:lpstr>
      <vt:lpstr>Additional Actions to Change Staff behavior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DeGraaf</dc:creator>
  <cp:lastModifiedBy>Amber M. Kenney x2977 13477N</cp:lastModifiedBy>
  <cp:revision>85</cp:revision>
  <dcterms:created xsi:type="dcterms:W3CDTF">2011-07-01T00:09:34Z</dcterms:created>
  <dcterms:modified xsi:type="dcterms:W3CDTF">2017-04-24T16:06:55Z</dcterms:modified>
</cp:coreProperties>
</file>