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0"/>
  </p:notesMasterIdLst>
  <p:handoutMasterIdLst>
    <p:handoutMasterId r:id="rId31"/>
  </p:handoutMasterIdLst>
  <p:sldIdLst>
    <p:sldId id="294" r:id="rId2"/>
    <p:sldId id="275" r:id="rId3"/>
    <p:sldId id="322" r:id="rId4"/>
    <p:sldId id="302" r:id="rId5"/>
    <p:sldId id="304" r:id="rId6"/>
    <p:sldId id="305" r:id="rId7"/>
    <p:sldId id="307" r:id="rId8"/>
    <p:sldId id="306" r:id="rId9"/>
    <p:sldId id="308" r:id="rId10"/>
    <p:sldId id="309" r:id="rId11"/>
    <p:sldId id="310" r:id="rId12"/>
    <p:sldId id="311" r:id="rId13"/>
    <p:sldId id="303" r:id="rId14"/>
    <p:sldId id="325" r:id="rId15"/>
    <p:sldId id="326" r:id="rId16"/>
    <p:sldId id="300" r:id="rId17"/>
    <p:sldId id="324" r:id="rId18"/>
    <p:sldId id="312" r:id="rId19"/>
    <p:sldId id="313" r:id="rId20"/>
    <p:sldId id="314" r:id="rId21"/>
    <p:sldId id="315" r:id="rId22"/>
    <p:sldId id="316" r:id="rId23"/>
    <p:sldId id="317" r:id="rId24"/>
    <p:sldId id="318" r:id="rId25"/>
    <p:sldId id="319" r:id="rId26"/>
    <p:sldId id="320" r:id="rId27"/>
    <p:sldId id="321" r:id="rId28"/>
    <p:sldId id="301"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4C97"/>
    <a:srgbClr val="50504E"/>
    <a:srgbClr val="4E4E4E"/>
    <a:srgbClr val="404040"/>
    <a:srgbClr val="63666A"/>
    <a:srgbClr val="99D6EA"/>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4" autoAdjust="0"/>
    <p:restoredTop sz="94660"/>
  </p:normalViewPr>
  <p:slideViewPr>
    <p:cSldViewPr snapToGrid="0" snapToObjects="1" showGuides="1">
      <p:cViewPr varScale="1">
        <p:scale>
          <a:sx n="79" d="100"/>
          <a:sy n="79" d="100"/>
        </p:scale>
        <p:origin x="108" y="3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3696198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May 2016</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John Anderson Jr. | ESH Directors Meeting 24 April 2017</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May 2016</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John Anderson Jr. | ESH Directors Meeting 24 April 2017</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10 May 2016</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John Anderson Jr. | ESH Directors Meeting 24 April 2017</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May 2016</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John Anderson Jr. | ESH Directors Meeting 24 April 2017</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10 May 2016</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 May 2016</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a:defRPr/>
            </a:pPr>
            <a:r>
              <a:rPr lang="en-US"/>
              <a:t>10 May 2016</a:t>
            </a:r>
            <a:endParaRPr lang="en-US" dirty="0"/>
          </a:p>
        </p:txBody>
      </p:sp>
      <p:sp>
        <p:nvSpPr>
          <p:cNvPr id="4" name="Footer Placeholder 3"/>
          <p:cNvSpPr>
            <a:spLocks noGrp="1"/>
          </p:cNvSpPr>
          <p:nvPr>
            <p:ph type="ftr" sz="quarter" idx="11"/>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38160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May 2016</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John Anderson Jr. | ESH Directors Meeting 24 April 2017</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ea@fnal.gov" TargetMode="External"/><Relationship Id="rId2" Type="http://schemas.openxmlformats.org/officeDocument/2006/relationships/hyperlink" Target="http://www.fnal.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John Anderson Jr.	</a:t>
            </a:r>
          </a:p>
          <a:p>
            <a:r>
              <a:rPr lang="en-US" dirty="0"/>
              <a:t>ESH Directors Meeting 2017</a:t>
            </a:r>
          </a:p>
          <a:p>
            <a:r>
              <a:rPr lang="en-US" dirty="0"/>
              <a:t>24 April 2017</a:t>
            </a:r>
          </a:p>
          <a:p>
            <a:endParaRPr lang="en-US" dirty="0"/>
          </a:p>
        </p:txBody>
      </p:sp>
      <p:sp>
        <p:nvSpPr>
          <p:cNvPr id="3" name="Text Placeholder 2"/>
          <p:cNvSpPr>
            <a:spLocks noGrp="1"/>
          </p:cNvSpPr>
          <p:nvPr>
            <p:ph type="body" sz="quarter" idx="11"/>
          </p:nvPr>
        </p:nvSpPr>
        <p:spPr/>
        <p:txBody>
          <a:bodyPr>
            <a:noAutofit/>
          </a:bodyPr>
          <a:lstStyle/>
          <a:p>
            <a:r>
              <a:rPr lang="en-US" dirty="0"/>
              <a:t>Maintenance Error Results in Bypassing Enclosure Electrical Lock Out Tag Out</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Reviewed Facilities Engineering maintenance records</a:t>
            </a:r>
          </a:p>
          <a:p>
            <a:pPr lvl="1"/>
            <a:r>
              <a:rPr lang="en-US" dirty="0"/>
              <a:t>Maintenance was performed on the switch on July 22, 2015</a:t>
            </a:r>
          </a:p>
          <a:p>
            <a:pPr lvl="1"/>
            <a:r>
              <a:rPr lang="en-US" dirty="0"/>
              <a:t>Maintenance procedures indicate the switch chain drive is to be lubricated and the switch cycled</a:t>
            </a:r>
          </a:p>
          <a:p>
            <a:pPr lvl="1"/>
            <a:r>
              <a:rPr lang="en-US" dirty="0"/>
              <a:t>The electrician who performed the maintenance stated he used the manual drive to cycle the switch</a:t>
            </a:r>
          </a:p>
          <a:p>
            <a:pPr lvl="2"/>
            <a:r>
              <a:rPr lang="en-US" dirty="0"/>
              <a:t>First time many of us learned there was a manual drive for the switch</a:t>
            </a:r>
          </a:p>
          <a:p>
            <a:r>
              <a:rPr lang="en-US" dirty="0"/>
              <a:t>Two most likely causes for this event were either</a:t>
            </a:r>
          </a:p>
          <a:p>
            <a:pPr lvl="1"/>
            <a:r>
              <a:rPr lang="en-US" dirty="0"/>
              <a:t>Improperly performed LOTO procedure</a:t>
            </a:r>
          </a:p>
          <a:p>
            <a:pPr lvl="1"/>
            <a:r>
              <a:rPr lang="en-US" dirty="0"/>
              <a:t>A change in the position of the motorized switch during maintenance</a:t>
            </a:r>
          </a:p>
        </p:txBody>
      </p:sp>
      <p:sp>
        <p:nvSpPr>
          <p:cNvPr id="3" name="Title 2"/>
          <p:cNvSpPr>
            <a:spLocks noGrp="1"/>
          </p:cNvSpPr>
          <p:nvPr>
            <p:ph type="title"/>
          </p:nvPr>
        </p:nvSpPr>
        <p:spPr/>
        <p:txBody>
          <a:bodyPr/>
          <a:lstStyle/>
          <a:p>
            <a:r>
              <a:rPr lang="en-US" dirty="0"/>
              <a:t>Incident Analysis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53755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465" y="2488326"/>
            <a:ext cx="2926080" cy="2429458"/>
          </a:xfrm>
        </p:spPr>
      </p:pic>
      <p:sp>
        <p:nvSpPr>
          <p:cNvPr id="3" name="Title 2"/>
          <p:cNvSpPr>
            <a:spLocks noGrp="1"/>
          </p:cNvSpPr>
          <p:nvPr>
            <p:ph type="title"/>
          </p:nvPr>
        </p:nvSpPr>
        <p:spPr/>
        <p:txBody>
          <a:bodyPr/>
          <a:lstStyle/>
          <a:p>
            <a:r>
              <a:rPr lang="en-US" dirty="0"/>
              <a:t>Incident Analysis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543" y="2485763"/>
            <a:ext cx="2926080" cy="24294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900" y="2485763"/>
            <a:ext cx="2926080" cy="2429457"/>
          </a:xfrm>
          <a:prstGeom prst="rect">
            <a:avLst/>
          </a:prstGeom>
        </p:spPr>
      </p:pic>
      <p:sp>
        <p:nvSpPr>
          <p:cNvPr id="9" name="TextBox 8"/>
          <p:cNvSpPr txBox="1"/>
          <p:nvPr/>
        </p:nvSpPr>
        <p:spPr>
          <a:xfrm>
            <a:off x="1400868" y="5063681"/>
            <a:ext cx="1055097" cy="830997"/>
          </a:xfrm>
          <a:prstGeom prst="rect">
            <a:avLst/>
          </a:prstGeom>
          <a:noFill/>
        </p:spPr>
        <p:txBody>
          <a:bodyPr wrap="none" rtlCol="0">
            <a:spAutoFit/>
          </a:bodyPr>
          <a:lstStyle/>
          <a:p>
            <a:pPr algn="ctr"/>
            <a:r>
              <a:rPr lang="en-US" dirty="0"/>
              <a:t>July 4</a:t>
            </a:r>
            <a:r>
              <a:rPr lang="en-US" baseline="30000" dirty="0"/>
              <a:t>th</a:t>
            </a:r>
            <a:endParaRPr lang="en-US" dirty="0"/>
          </a:p>
          <a:p>
            <a:pPr algn="ctr"/>
            <a:r>
              <a:rPr lang="en-US" dirty="0"/>
              <a:t>LOTO</a:t>
            </a:r>
          </a:p>
        </p:txBody>
      </p:sp>
      <p:sp>
        <p:nvSpPr>
          <p:cNvPr id="10" name="TextBox 9"/>
          <p:cNvSpPr txBox="1"/>
          <p:nvPr/>
        </p:nvSpPr>
        <p:spPr>
          <a:xfrm>
            <a:off x="3562067" y="5063681"/>
            <a:ext cx="1832746" cy="830997"/>
          </a:xfrm>
          <a:prstGeom prst="rect">
            <a:avLst/>
          </a:prstGeom>
          <a:noFill/>
        </p:spPr>
        <p:txBody>
          <a:bodyPr wrap="none" rtlCol="0">
            <a:spAutoFit/>
          </a:bodyPr>
          <a:lstStyle/>
          <a:p>
            <a:pPr algn="ctr"/>
            <a:r>
              <a:rPr lang="en-US" dirty="0"/>
              <a:t>July 22</a:t>
            </a:r>
            <a:r>
              <a:rPr lang="en-US" baseline="30000" dirty="0"/>
              <a:t>nd</a:t>
            </a:r>
            <a:endParaRPr lang="en-US" dirty="0"/>
          </a:p>
          <a:p>
            <a:pPr algn="ctr"/>
            <a:r>
              <a:rPr lang="en-US" dirty="0"/>
              <a:t>Maintenance</a:t>
            </a:r>
          </a:p>
        </p:txBody>
      </p:sp>
      <p:sp>
        <p:nvSpPr>
          <p:cNvPr id="11" name="TextBox 10"/>
          <p:cNvSpPr txBox="1"/>
          <p:nvPr/>
        </p:nvSpPr>
        <p:spPr>
          <a:xfrm>
            <a:off x="6162649" y="5063686"/>
            <a:ext cx="2118016" cy="830997"/>
          </a:xfrm>
          <a:prstGeom prst="rect">
            <a:avLst/>
          </a:prstGeom>
          <a:noFill/>
        </p:spPr>
        <p:txBody>
          <a:bodyPr wrap="none" rtlCol="0">
            <a:spAutoFit/>
          </a:bodyPr>
          <a:lstStyle/>
          <a:p>
            <a:pPr algn="ctr"/>
            <a:r>
              <a:rPr lang="en-US" dirty="0"/>
              <a:t>September 29</a:t>
            </a:r>
            <a:r>
              <a:rPr lang="en-US" baseline="30000" dirty="0"/>
              <a:t>th</a:t>
            </a:r>
            <a:endParaRPr lang="en-US" dirty="0"/>
          </a:p>
          <a:p>
            <a:pPr algn="ctr"/>
            <a:r>
              <a:rPr lang="en-US" dirty="0"/>
              <a:t>Discovery</a:t>
            </a:r>
          </a:p>
        </p:txBody>
      </p:sp>
      <p:sp>
        <p:nvSpPr>
          <p:cNvPr id="2" name="Rectangle 1"/>
          <p:cNvSpPr/>
          <p:nvPr/>
        </p:nvSpPr>
        <p:spPr>
          <a:xfrm>
            <a:off x="228600" y="1020935"/>
            <a:ext cx="8561832" cy="1200329"/>
          </a:xfrm>
          <a:prstGeom prst="rect">
            <a:avLst/>
          </a:prstGeom>
        </p:spPr>
        <p:txBody>
          <a:bodyPr wrap="square">
            <a:spAutoFit/>
          </a:bodyPr>
          <a:lstStyle/>
          <a:p>
            <a:pPr marL="342900" indent="-342900">
              <a:buFont typeface="Arial" panose="020B0604020202020204" pitchFamily="34" charset="0"/>
              <a:buChar char="•"/>
            </a:pPr>
            <a:r>
              <a:rPr lang="en-US" dirty="0">
                <a:solidFill>
                  <a:srgbClr val="505050"/>
                </a:solidFill>
                <a:latin typeface="Helvetica" pitchFamily="34" charset="0"/>
              </a:rPr>
              <a:t>Search through accelerator data logs identified a small milliampere-level offset in one of the power supplies when the ac input voltage was available</a:t>
            </a:r>
          </a:p>
        </p:txBody>
      </p:sp>
    </p:spTree>
    <p:extLst>
      <p:ext uri="{BB962C8B-B14F-4D97-AF65-F5344CB8AC3E}">
        <p14:creationId xmlns:p14="http://schemas.microsoft.com/office/powerpoint/2010/main" val="286204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r>
              <a:rPr lang="en-US" dirty="0"/>
              <a:t>Lockout device not applied to the motorized disconnect</a:t>
            </a:r>
          </a:p>
          <a:p>
            <a:pPr lvl="1"/>
            <a:endParaRPr lang="en-US" dirty="0"/>
          </a:p>
          <a:p>
            <a:pPr lvl="1"/>
            <a:r>
              <a:rPr lang="en-US" dirty="0"/>
              <a:t>Rather the lockout device was applied to the power to the motorized drive</a:t>
            </a:r>
          </a:p>
          <a:p>
            <a:pPr lvl="1"/>
            <a:endParaRPr lang="en-US" dirty="0"/>
          </a:p>
          <a:p>
            <a:pPr lvl="1"/>
            <a:r>
              <a:rPr lang="en-US" dirty="0"/>
              <a:t>Manual drive was able to be accessed during maintenance</a:t>
            </a:r>
          </a:p>
        </p:txBody>
      </p:sp>
      <p:sp>
        <p:nvSpPr>
          <p:cNvPr id="3" name="Title 2"/>
          <p:cNvSpPr>
            <a:spLocks noGrp="1"/>
          </p:cNvSpPr>
          <p:nvPr>
            <p:ph type="title"/>
          </p:nvPr>
        </p:nvSpPr>
        <p:spPr/>
        <p:txBody>
          <a:bodyPr/>
          <a:lstStyle/>
          <a:p>
            <a:r>
              <a:rPr lang="en-US" dirty="0"/>
              <a:t>Root Cause</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126668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Well-intentioned relocation of motorized switch controls created situation which application of LOTO was not readily apparent</a:t>
            </a:r>
          </a:p>
          <a:p>
            <a:r>
              <a:rPr lang="en-US" dirty="0"/>
              <a:t>The written LOTO procedure failed to notify maintenance personnel that the switch was used as a beam line energy isolating device</a:t>
            </a:r>
          </a:p>
          <a:p>
            <a:r>
              <a:rPr lang="en-US" dirty="0"/>
              <a:t>The lack of a lock and tag at the disconnect switch does not conform to the LOTO requirements in </a:t>
            </a:r>
            <a:br>
              <a:rPr lang="en-US" dirty="0"/>
            </a:br>
            <a:r>
              <a:rPr lang="en-US" dirty="0"/>
              <a:t>OSHA 1910.147(a)(3)(i)</a:t>
            </a:r>
          </a:p>
        </p:txBody>
      </p:sp>
      <p:sp>
        <p:nvSpPr>
          <p:cNvPr id="3" name="Title 2"/>
          <p:cNvSpPr>
            <a:spLocks noGrp="1"/>
          </p:cNvSpPr>
          <p:nvPr>
            <p:ph type="title"/>
          </p:nvPr>
        </p:nvSpPr>
        <p:spPr/>
        <p:txBody>
          <a:bodyPr/>
          <a:lstStyle/>
          <a:p>
            <a:r>
              <a:rPr lang="en-US" dirty="0"/>
              <a:t>Lessons Learned</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335068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err="1"/>
              <a:t>A3</a:t>
            </a:r>
            <a:r>
              <a:rPr lang="en-US" b="1" u="sng" dirty="0"/>
              <a:t>: Human Performance Less Than Adequate (LTA)</a:t>
            </a:r>
            <a:endParaRPr lang="en-US" sz="2000" dirty="0"/>
          </a:p>
          <a:p>
            <a:pPr lvl="1"/>
            <a:r>
              <a:rPr lang="en-US" b="1" dirty="0"/>
              <a:t>None</a:t>
            </a:r>
          </a:p>
          <a:p>
            <a:pPr lvl="2"/>
            <a:r>
              <a:rPr lang="en-US" dirty="0"/>
              <a:t>The work as executed by the Accelerator Operator and Facility Engineering Section Electrician was in full compliance with the instructions they were provided</a:t>
            </a:r>
          </a:p>
          <a:p>
            <a:pPr lvl="2"/>
            <a:endParaRPr lang="en-US" sz="1600" dirty="0"/>
          </a:p>
          <a:p>
            <a:pPr lvl="2"/>
            <a:r>
              <a:rPr lang="en-US" i="1" dirty="0">
                <a:solidFill>
                  <a:schemeClr val="tx2">
                    <a:lumMod val="75000"/>
                  </a:schemeClr>
                </a:solidFill>
              </a:rPr>
              <a:t>As an organization, we set the employees up to fail!</a:t>
            </a:r>
          </a:p>
          <a:p>
            <a:pPr lvl="2"/>
            <a:endParaRPr lang="en-US" dirty="0"/>
          </a:p>
          <a:p>
            <a:r>
              <a:rPr lang="en-US" b="1" u="sng" dirty="0" err="1"/>
              <a:t>A4</a:t>
            </a:r>
            <a:r>
              <a:rPr lang="en-US" b="1" u="sng" dirty="0"/>
              <a:t> Management Problem </a:t>
            </a:r>
            <a:endParaRPr lang="en-US" dirty="0"/>
          </a:p>
          <a:p>
            <a:pPr lvl="1"/>
            <a:r>
              <a:rPr lang="en-US" u="sng" dirty="0"/>
              <a:t>A4B5C04: Risks / consequences associated with change not adequately reviewed / assessed.</a:t>
            </a:r>
            <a:endParaRPr lang="en-US" dirty="0"/>
          </a:p>
          <a:p>
            <a:pPr lvl="2"/>
            <a:r>
              <a:rPr lang="en-US" dirty="0"/>
              <a:t>The change in 2007 from the transfer switch to the motorized switch did not identify the loss of the LOTO point on the energy isolation device as a risk</a:t>
            </a:r>
          </a:p>
          <a:p>
            <a:pPr lvl="2"/>
            <a:r>
              <a:rPr lang="en-US" dirty="0"/>
              <a:t>Original construction transfer switch was never used for LOTO</a:t>
            </a:r>
          </a:p>
        </p:txBody>
      </p:sp>
      <p:sp>
        <p:nvSpPr>
          <p:cNvPr id="3" name="Title 2"/>
          <p:cNvSpPr>
            <a:spLocks noGrp="1"/>
          </p:cNvSpPr>
          <p:nvPr>
            <p:ph type="title"/>
          </p:nvPr>
        </p:nvSpPr>
        <p:spPr/>
        <p:txBody>
          <a:bodyPr/>
          <a:lstStyle/>
          <a:p>
            <a:r>
              <a:rPr lang="en-US" dirty="0"/>
              <a:t>Causal Factors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380008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a:t>Accelerator Division External Beams Department</a:t>
            </a:r>
          </a:p>
          <a:p>
            <a:pPr lvl="1"/>
            <a:r>
              <a:rPr lang="en-US" sz="2000" dirty="0"/>
              <a:t>Overall responsibility for the beamline, reviewed LOTO procedure</a:t>
            </a:r>
          </a:p>
          <a:p>
            <a:pPr lvl="0"/>
            <a:r>
              <a:rPr lang="en-US" sz="2000" dirty="0"/>
              <a:t>Accelerator Division Electrical Engineering Support Department</a:t>
            </a:r>
          </a:p>
          <a:p>
            <a:pPr lvl="1"/>
            <a:r>
              <a:rPr lang="en-US" sz="2000" dirty="0"/>
              <a:t>Specified disconnect switch, built switch controls, developed draft LOTO procedure, was not a reviewer of the final LOTO procedure</a:t>
            </a:r>
          </a:p>
          <a:p>
            <a:r>
              <a:rPr lang="en-US" sz="2000" dirty="0"/>
              <a:t>Accelerator Division ES&amp;H Department</a:t>
            </a:r>
          </a:p>
          <a:p>
            <a:pPr lvl="1"/>
            <a:r>
              <a:rPr lang="en-US" sz="2000" dirty="0"/>
              <a:t>Editor of LOTO procedure, reviewer of  LOTO procedure</a:t>
            </a:r>
          </a:p>
          <a:p>
            <a:r>
              <a:rPr lang="en-US" sz="2000" dirty="0"/>
              <a:t>Accelerator Division Operations Department</a:t>
            </a:r>
          </a:p>
          <a:p>
            <a:pPr lvl="1"/>
            <a:r>
              <a:rPr lang="en-US" sz="2000" dirty="0"/>
              <a:t>Performs the LOTO activities, reviewer of LOTO procedure </a:t>
            </a:r>
          </a:p>
          <a:p>
            <a:r>
              <a:rPr lang="en-US" sz="2000" dirty="0"/>
              <a:t>Facilities Engineering Services Section</a:t>
            </a:r>
          </a:p>
          <a:p>
            <a:pPr lvl="1"/>
            <a:r>
              <a:rPr lang="en-US" sz="2000" dirty="0"/>
              <a:t>Performs maintenance on the disconnect switch, not a reviewer of the LOTO procedure </a:t>
            </a:r>
          </a:p>
          <a:p>
            <a:pPr lvl="1"/>
            <a:endParaRPr lang="en-US" sz="2000" dirty="0"/>
          </a:p>
          <a:p>
            <a:pPr lvl="0"/>
            <a:endParaRPr lang="en-US" sz="2000" dirty="0"/>
          </a:p>
        </p:txBody>
      </p:sp>
      <p:sp>
        <p:nvSpPr>
          <p:cNvPr id="3" name="Title 2"/>
          <p:cNvSpPr>
            <a:spLocks noGrp="1"/>
          </p:cNvSpPr>
          <p:nvPr>
            <p:ph type="title"/>
          </p:nvPr>
        </p:nvSpPr>
        <p:spPr/>
        <p:txBody>
          <a:bodyPr/>
          <a:lstStyle/>
          <a:p>
            <a:r>
              <a:rPr lang="en-US" dirty="0"/>
              <a:t>Groups Involved in NuMI LOTO</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48911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663" y="999261"/>
            <a:ext cx="7204710" cy="5166360"/>
          </a:xfrm>
          <a:prstGeom prst="rect">
            <a:avLst/>
          </a:prstGeom>
        </p:spPr>
      </p:pic>
      <p:sp>
        <p:nvSpPr>
          <p:cNvPr id="3" name="Title 2"/>
          <p:cNvSpPr>
            <a:spLocks noGrp="1"/>
          </p:cNvSpPr>
          <p:nvPr>
            <p:ph type="title"/>
          </p:nvPr>
        </p:nvSpPr>
        <p:spPr/>
        <p:txBody>
          <a:bodyPr/>
          <a:lstStyle/>
          <a:p>
            <a:endParaRPr lang="en-US" dirty="0"/>
          </a:p>
        </p:txBody>
      </p:sp>
      <p:sp>
        <p:nvSpPr>
          <p:cNvPr id="5" name="Footer Placeholder 4"/>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2" name="Content Placeholder 1"/>
          <p:cNvSpPr>
            <a:spLocks noGrp="1"/>
          </p:cNvSpPr>
          <p:nvPr>
            <p:ph idx="1"/>
          </p:nvPr>
        </p:nvSpPr>
        <p:spPr/>
        <p:txBody>
          <a:bodyPr/>
          <a:lstStyle/>
          <a:p>
            <a:pPr marL="0" indent="0">
              <a:buNone/>
            </a:pPr>
            <a:r>
              <a:rPr lang="en-US" dirty="0"/>
              <a:t>                                        </a:t>
            </a:r>
            <a:r>
              <a:rPr lang="en-US" sz="3600" dirty="0"/>
              <a:t>Questions</a:t>
            </a:r>
            <a:endParaRPr lang="en-US" dirty="0"/>
          </a:p>
        </p:txBody>
      </p:sp>
    </p:spTree>
    <p:extLst>
      <p:ext uri="{BB962C8B-B14F-4D97-AF65-F5344CB8AC3E}">
        <p14:creationId xmlns:p14="http://schemas.microsoft.com/office/powerpoint/2010/main" val="109822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Backup Slides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357180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t>Unfamiliarity with task / first time</a:t>
            </a:r>
            <a:endParaRPr lang="en-US" dirty="0"/>
          </a:p>
          <a:p>
            <a:pPr lvl="1"/>
            <a:r>
              <a:rPr lang="en-US" dirty="0"/>
              <a:t>Development of a written LOTO procedure for remotely operated high voltage equipment had not been previously done</a:t>
            </a:r>
          </a:p>
          <a:p>
            <a:r>
              <a:rPr lang="en-US" u="sng" dirty="0"/>
              <a:t>Interpretation requirements</a:t>
            </a:r>
            <a:endParaRPr lang="en-US" dirty="0"/>
          </a:p>
          <a:p>
            <a:pPr lvl="1"/>
            <a:r>
              <a:rPr lang="en-US" dirty="0"/>
              <a:t>The use of the motorized switch as an energy isolating device was not communicated to the Facility Engineering Section</a:t>
            </a:r>
          </a:p>
          <a:p>
            <a:pPr lvl="1"/>
            <a:r>
              <a:rPr lang="en-US" dirty="0"/>
              <a:t>The maintenance procedure did not address returning the  switch to the position in which is found at the start maintenance</a:t>
            </a:r>
          </a:p>
          <a:p>
            <a:r>
              <a:rPr lang="en-US" u="sng" dirty="0"/>
              <a:t>Confusing procedure / vague guidance</a:t>
            </a:r>
            <a:endParaRPr lang="en-US" dirty="0"/>
          </a:p>
          <a:p>
            <a:pPr lvl="1"/>
            <a:r>
              <a:rPr lang="en-US" dirty="0"/>
              <a:t>The need for the motorized switch to potentially remain in the open (off) position after servicing because of its use as an energy isolating device was not part of its maintenance procedure</a:t>
            </a:r>
          </a:p>
        </p:txBody>
      </p:sp>
      <p:sp>
        <p:nvSpPr>
          <p:cNvPr id="3" name="Title 2"/>
          <p:cNvSpPr>
            <a:spLocks noGrp="1"/>
          </p:cNvSpPr>
          <p:nvPr>
            <p:ph type="title"/>
          </p:nvPr>
        </p:nvSpPr>
        <p:spPr/>
        <p:txBody>
          <a:bodyPr/>
          <a:lstStyle/>
          <a:p>
            <a:r>
              <a:rPr lang="en-US" dirty="0"/>
              <a:t>HPI Error Precursors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422461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t>Confusing displays / controls</a:t>
            </a:r>
            <a:endParaRPr lang="en-US" dirty="0"/>
          </a:p>
          <a:p>
            <a:pPr lvl="1"/>
            <a:r>
              <a:rPr lang="en-US" dirty="0"/>
              <a:t>The motorized switch was not marked as an energy isolating device by either permanent labeling or a tagout device</a:t>
            </a:r>
          </a:p>
          <a:p>
            <a:pPr lvl="1"/>
            <a:endParaRPr lang="en-US" dirty="0"/>
          </a:p>
          <a:p>
            <a:r>
              <a:rPr lang="en-US" u="sng" dirty="0"/>
              <a:t>Lack of alternative indication</a:t>
            </a:r>
            <a:endParaRPr lang="en-US" dirty="0"/>
          </a:p>
          <a:p>
            <a:pPr lvl="1"/>
            <a:r>
              <a:rPr lang="en-US" dirty="0"/>
              <a:t>The written LOTO procedure did not account for maintenance of the motorized switch that could bypass the energy isolation for the power supplies and beamline components</a:t>
            </a:r>
          </a:p>
          <a:p>
            <a:pPr lvl="1"/>
            <a:r>
              <a:rPr lang="en-US" dirty="0"/>
              <a:t>The development or review of the procedure did not involve the Facilities Engineering Section that would perform the maintenance of the motorized switch</a:t>
            </a:r>
          </a:p>
        </p:txBody>
      </p:sp>
      <p:sp>
        <p:nvSpPr>
          <p:cNvPr id="3" name="Title 2"/>
          <p:cNvSpPr>
            <a:spLocks noGrp="1"/>
          </p:cNvSpPr>
          <p:nvPr>
            <p:ph type="title"/>
          </p:nvPr>
        </p:nvSpPr>
        <p:spPr/>
        <p:txBody>
          <a:bodyPr/>
          <a:lstStyle/>
          <a:p>
            <a:r>
              <a:rPr lang="en-US" dirty="0"/>
              <a:t>HPI Error Precursors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12843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Accelerator Complex</a:t>
            </a:r>
          </a:p>
          <a:p>
            <a:r>
              <a:rPr lang="en-US" dirty="0"/>
              <a:t>MI-65 LOTO Incident </a:t>
            </a:r>
          </a:p>
          <a:p>
            <a:pPr lvl="1"/>
            <a:r>
              <a:rPr lang="en-US" dirty="0"/>
              <a:t>Incident End Results</a:t>
            </a:r>
          </a:p>
          <a:p>
            <a:pPr lvl="1"/>
            <a:r>
              <a:rPr lang="en-US" dirty="0"/>
              <a:t>Sequence of Events</a:t>
            </a:r>
          </a:p>
          <a:p>
            <a:pPr lvl="1"/>
            <a:r>
              <a:rPr lang="en-US" dirty="0"/>
              <a:t>Single Line Electrical Diagram</a:t>
            </a:r>
          </a:p>
          <a:p>
            <a:pPr lvl="1"/>
            <a:r>
              <a:rPr lang="en-US" dirty="0"/>
              <a:t>Incident Analysis</a:t>
            </a:r>
          </a:p>
          <a:p>
            <a:r>
              <a:rPr lang="en-US" dirty="0"/>
              <a:t>Lessons Learned</a:t>
            </a:r>
          </a:p>
          <a:p>
            <a:r>
              <a:rPr lang="en-US" dirty="0"/>
              <a:t>Backup Slides</a:t>
            </a:r>
          </a:p>
          <a:p>
            <a:pPr lvl="1"/>
            <a:r>
              <a:rPr lang="en-US" dirty="0"/>
              <a:t>Human Performance Improvement (HPI) Error Precursors</a:t>
            </a:r>
          </a:p>
          <a:p>
            <a:pPr lvl="1"/>
            <a:r>
              <a:rPr lang="en-US" dirty="0"/>
              <a:t>Causal Factors</a:t>
            </a:r>
          </a:p>
          <a:p>
            <a:pPr lvl="1"/>
            <a:r>
              <a:rPr lang="en-US" dirty="0"/>
              <a:t>Recommendations</a:t>
            </a:r>
          </a:p>
          <a:p>
            <a:pPr lvl="1"/>
            <a:r>
              <a:rPr lang="en-US" dirty="0"/>
              <a:t>Contact Information</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t>Habit patterns</a:t>
            </a:r>
            <a:endParaRPr lang="en-US" dirty="0"/>
          </a:p>
          <a:p>
            <a:pPr lvl="1"/>
            <a:r>
              <a:rPr lang="en-US" dirty="0"/>
              <a:t>The maintenance procedure did not have a check point to identify the found position of the motorized switch</a:t>
            </a:r>
          </a:p>
          <a:p>
            <a:pPr lvl="1"/>
            <a:r>
              <a:rPr lang="en-US" dirty="0"/>
              <a:t>The position of the switches shown on single-line electrical diagrams were used to determine in which position switches should be left</a:t>
            </a:r>
          </a:p>
          <a:p>
            <a:pPr lvl="1"/>
            <a:r>
              <a:rPr lang="en-US" dirty="0"/>
              <a:t>Due to the impact of outages on most laboratory facilities, the switches serving facilities are normally placed in the closed (on) position so that the time spent in outages is minimized</a:t>
            </a:r>
          </a:p>
          <a:p>
            <a:r>
              <a:rPr lang="en-US" u="sng" dirty="0"/>
              <a:t>Mindset (“tuned” to see)</a:t>
            </a:r>
            <a:endParaRPr lang="en-US" dirty="0"/>
          </a:p>
          <a:p>
            <a:pPr lvl="1"/>
            <a:r>
              <a:rPr lang="en-US" dirty="0"/>
              <a:t>Preparation of the written LOTO procedure by Accelerator Division personnel did not account for maintenance work performed by the Facilities Engineering Section</a:t>
            </a:r>
          </a:p>
          <a:p>
            <a:pPr lvl="1"/>
            <a:endParaRPr lang="en-US" dirty="0"/>
          </a:p>
          <a:p>
            <a:endParaRPr lang="en-US" dirty="0"/>
          </a:p>
        </p:txBody>
      </p:sp>
      <p:sp>
        <p:nvSpPr>
          <p:cNvPr id="3" name="Title 2"/>
          <p:cNvSpPr>
            <a:spLocks noGrp="1"/>
          </p:cNvSpPr>
          <p:nvPr>
            <p:ph type="title"/>
          </p:nvPr>
        </p:nvSpPr>
        <p:spPr/>
        <p:txBody>
          <a:bodyPr/>
          <a:lstStyle/>
          <a:p>
            <a:r>
              <a:rPr lang="en-US" dirty="0"/>
              <a:t>HPI Error Precursors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87014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a:t>A1: Design / Engineering Problem</a:t>
            </a:r>
            <a:endParaRPr lang="en-US" dirty="0"/>
          </a:p>
          <a:p>
            <a:pPr lvl="1"/>
            <a:r>
              <a:rPr lang="en-US" u="sng" dirty="0"/>
              <a:t>A1B1C03: Design input not correct</a:t>
            </a:r>
            <a:endParaRPr lang="en-US" dirty="0"/>
          </a:p>
          <a:p>
            <a:pPr lvl="2"/>
            <a:r>
              <a:rPr lang="en-US" dirty="0"/>
              <a:t>The LOTO procedure development did not take into account OSHA 1910.147(a)(3)(i) “… affixing appropriate lockout devices or tagout devices to energy isolating devices …”</a:t>
            </a:r>
          </a:p>
          <a:p>
            <a:pPr lvl="2"/>
            <a:r>
              <a:rPr lang="en-US" dirty="0"/>
              <a:t>The LOTO procedure development did not consider the capability to operate the switch manually</a:t>
            </a:r>
          </a:p>
          <a:p>
            <a:pPr lvl="2"/>
            <a:r>
              <a:rPr lang="en-US" dirty="0"/>
              <a:t>The LOTO procedure development did not include representation from the group (Facilities Engineering Section) that would perform maintenance on the motorized switch</a:t>
            </a:r>
          </a:p>
          <a:p>
            <a:endParaRPr lang="en-US" dirty="0"/>
          </a:p>
        </p:txBody>
      </p:sp>
      <p:sp>
        <p:nvSpPr>
          <p:cNvPr id="3" name="Title 2"/>
          <p:cNvSpPr>
            <a:spLocks noGrp="1"/>
          </p:cNvSpPr>
          <p:nvPr>
            <p:ph type="title"/>
          </p:nvPr>
        </p:nvSpPr>
        <p:spPr/>
        <p:txBody>
          <a:bodyPr/>
          <a:lstStyle/>
          <a:p>
            <a:r>
              <a:rPr lang="en-US" dirty="0"/>
              <a:t>Causal Factors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78223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u="sng" dirty="0"/>
              <a:t>A1B2C01: Design output scope LTA</a:t>
            </a:r>
            <a:endParaRPr lang="en-US" sz="1800" dirty="0"/>
          </a:p>
          <a:p>
            <a:pPr lvl="2"/>
            <a:r>
              <a:rPr lang="en-US" dirty="0"/>
              <a:t>The LOTO procedure design did not take into account maintenance, that if performed incorrectly on the disconnect switch, could bypass the beamline LOTO</a:t>
            </a:r>
            <a:endParaRPr lang="en-US" sz="1600" dirty="0"/>
          </a:p>
          <a:p>
            <a:pPr lvl="2"/>
            <a:r>
              <a:rPr lang="en-US" dirty="0"/>
              <a:t>The LOTO procedure writer failed to recognize that the switch could be operated manually</a:t>
            </a:r>
          </a:p>
          <a:p>
            <a:pPr lvl="2"/>
            <a:endParaRPr lang="en-US" sz="1600" dirty="0"/>
          </a:p>
          <a:p>
            <a:r>
              <a:rPr lang="en-US" b="1" u="sng" dirty="0" err="1"/>
              <a:t>A2</a:t>
            </a:r>
            <a:r>
              <a:rPr lang="en-US" b="1" u="sng" dirty="0"/>
              <a:t>: Equipment / Material Problem</a:t>
            </a:r>
            <a:endParaRPr lang="en-US" dirty="0"/>
          </a:p>
          <a:p>
            <a:pPr lvl="1"/>
            <a:r>
              <a:rPr lang="en-US" u="sng" dirty="0"/>
              <a:t>A2B4C07: Marking / labeling LTA</a:t>
            </a:r>
            <a:endParaRPr lang="en-US" dirty="0"/>
          </a:p>
          <a:p>
            <a:pPr lvl="2"/>
            <a:r>
              <a:rPr lang="en-US" dirty="0"/>
              <a:t>Motorized switch was not labeled or controlled as a beamline LOTO point as required in OSHA 1910.147(a)(3)(i)</a:t>
            </a:r>
          </a:p>
        </p:txBody>
      </p:sp>
      <p:sp>
        <p:nvSpPr>
          <p:cNvPr id="3" name="Title 2"/>
          <p:cNvSpPr>
            <a:spLocks noGrp="1"/>
          </p:cNvSpPr>
          <p:nvPr>
            <p:ph type="title"/>
          </p:nvPr>
        </p:nvSpPr>
        <p:spPr/>
        <p:txBody>
          <a:bodyPr/>
          <a:lstStyle/>
          <a:p>
            <a:r>
              <a:rPr lang="en-US" dirty="0"/>
              <a:t>Causal Factors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3238125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err="1"/>
              <a:t>A3</a:t>
            </a:r>
            <a:r>
              <a:rPr lang="en-US" b="1" u="sng" dirty="0"/>
              <a:t>: Human Performance Less Than Adequate (LTA)</a:t>
            </a:r>
            <a:endParaRPr lang="en-US" sz="2000" dirty="0"/>
          </a:p>
          <a:p>
            <a:pPr lvl="1"/>
            <a:r>
              <a:rPr lang="en-US" b="1" dirty="0"/>
              <a:t>None</a:t>
            </a:r>
          </a:p>
          <a:p>
            <a:pPr lvl="2"/>
            <a:r>
              <a:rPr lang="en-US" dirty="0"/>
              <a:t>The work as executed by the Accelerator Operator and Facility Engineering Section Electrician was in full compliance with the instructions they were provided</a:t>
            </a:r>
          </a:p>
          <a:p>
            <a:pPr lvl="2"/>
            <a:endParaRPr lang="en-US" sz="1600" dirty="0"/>
          </a:p>
          <a:p>
            <a:pPr lvl="2"/>
            <a:r>
              <a:rPr lang="en-US" i="1" dirty="0">
                <a:solidFill>
                  <a:schemeClr val="tx2">
                    <a:lumMod val="75000"/>
                  </a:schemeClr>
                </a:solidFill>
              </a:rPr>
              <a:t>As an organization, we set the employees up to fail!</a:t>
            </a:r>
          </a:p>
          <a:p>
            <a:pPr lvl="2"/>
            <a:endParaRPr lang="en-US" dirty="0"/>
          </a:p>
          <a:p>
            <a:r>
              <a:rPr lang="en-US" b="1" u="sng" dirty="0" err="1"/>
              <a:t>A4</a:t>
            </a:r>
            <a:r>
              <a:rPr lang="en-US" b="1" u="sng" dirty="0"/>
              <a:t> Management Problem </a:t>
            </a:r>
            <a:endParaRPr lang="en-US" dirty="0"/>
          </a:p>
          <a:p>
            <a:pPr lvl="1"/>
            <a:r>
              <a:rPr lang="en-US" u="sng" dirty="0"/>
              <a:t>A4B5C04: Risks / consequences associated with change not adequately reviewed / assessed.</a:t>
            </a:r>
            <a:endParaRPr lang="en-US" dirty="0"/>
          </a:p>
          <a:p>
            <a:pPr lvl="2"/>
            <a:r>
              <a:rPr lang="en-US" dirty="0"/>
              <a:t>The change in 2007 from the transfer switch to the motorized switch did not identify the loss of the LOTO point on the energy isolation device as a risk</a:t>
            </a:r>
          </a:p>
          <a:p>
            <a:pPr lvl="2"/>
            <a:r>
              <a:rPr lang="en-US" dirty="0"/>
              <a:t>Original construction transfer switch was never used for LOTO</a:t>
            </a:r>
          </a:p>
        </p:txBody>
      </p:sp>
      <p:sp>
        <p:nvSpPr>
          <p:cNvPr id="3" name="Title 2"/>
          <p:cNvSpPr>
            <a:spLocks noGrp="1"/>
          </p:cNvSpPr>
          <p:nvPr>
            <p:ph type="title"/>
          </p:nvPr>
        </p:nvSpPr>
        <p:spPr/>
        <p:txBody>
          <a:bodyPr/>
          <a:lstStyle/>
          <a:p>
            <a:r>
              <a:rPr lang="en-US" dirty="0"/>
              <a:t>Causal Factors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3775347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err="1"/>
              <a:t>A5</a:t>
            </a:r>
            <a:r>
              <a:rPr lang="en-US" b="1" u="sng" dirty="0"/>
              <a:t> Communications Less Than Adequate (LTA)</a:t>
            </a:r>
            <a:r>
              <a:rPr lang="en-US" b="1" dirty="0"/>
              <a:t> </a:t>
            </a:r>
            <a:endParaRPr lang="en-US" sz="2000" dirty="0"/>
          </a:p>
          <a:p>
            <a:pPr lvl="1"/>
            <a:r>
              <a:rPr lang="en-US" u="sng" dirty="0"/>
              <a:t>A5B1C03: Checklist LTA</a:t>
            </a:r>
            <a:endParaRPr lang="en-US" sz="1800" dirty="0"/>
          </a:p>
          <a:p>
            <a:pPr lvl="2"/>
            <a:r>
              <a:rPr lang="en-US" dirty="0"/>
              <a:t>The maintenance procedure did not have a check point to identify the as found position of the switch</a:t>
            </a:r>
          </a:p>
          <a:p>
            <a:pPr lvl="2"/>
            <a:r>
              <a:rPr lang="en-US" dirty="0"/>
              <a:t>Or a check point to verify the disconnect switch was returned to the as found position</a:t>
            </a:r>
            <a:endParaRPr lang="en-US" sz="1600" dirty="0"/>
          </a:p>
          <a:p>
            <a:pPr lvl="1"/>
            <a:r>
              <a:rPr lang="en-US" u="sng" dirty="0"/>
              <a:t>A5B2C07: Facts wrong / requirements not correct</a:t>
            </a:r>
            <a:endParaRPr lang="en-US" sz="1800" dirty="0"/>
          </a:p>
          <a:p>
            <a:pPr lvl="2"/>
            <a:r>
              <a:rPr lang="en-US" dirty="0"/>
              <a:t>The maintenance procedure did not identify the motorized switch as an energy isolation device for beamline LOTO</a:t>
            </a:r>
            <a:endParaRPr lang="en-US" sz="1600" dirty="0"/>
          </a:p>
          <a:p>
            <a:pPr lvl="1"/>
            <a:r>
              <a:rPr lang="en-US" u="sng" dirty="0"/>
              <a:t>A5B2C08: Incomplete / situation not covered</a:t>
            </a:r>
            <a:endParaRPr lang="en-US" dirty="0"/>
          </a:p>
          <a:p>
            <a:pPr lvl="2"/>
            <a:r>
              <a:rPr lang="en-US" dirty="0"/>
              <a:t>Maintenance procedure stated to cycle the disconnect switch, however it did not address returning the disconnect switch to the original position</a:t>
            </a:r>
          </a:p>
          <a:p>
            <a:endParaRPr lang="en-US" sz="1800" dirty="0"/>
          </a:p>
        </p:txBody>
      </p:sp>
      <p:sp>
        <p:nvSpPr>
          <p:cNvPr id="3" name="Title 2"/>
          <p:cNvSpPr>
            <a:spLocks noGrp="1"/>
          </p:cNvSpPr>
          <p:nvPr>
            <p:ph type="title"/>
          </p:nvPr>
        </p:nvSpPr>
        <p:spPr/>
        <p:txBody>
          <a:bodyPr/>
          <a:lstStyle/>
          <a:p>
            <a:r>
              <a:rPr lang="en-US" dirty="0"/>
              <a:t>Causal Factors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131135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Revise the written LOTO procedure for the MI-65 beamline power supplies to conform with OSHA 1910.147(a)(3)(i)</a:t>
            </a:r>
          </a:p>
          <a:p>
            <a:pPr lvl="0"/>
            <a:endParaRPr lang="en-US" dirty="0"/>
          </a:p>
          <a:p>
            <a:pPr lvl="0"/>
            <a:r>
              <a:rPr lang="en-US" dirty="0"/>
              <a:t>Revise Fermilab policies and training materials to instruct Knowledgeable Employees to include representatives from all laboratory groups that will operate and maintain LOTO energy isolating devices in the development and review of written LOTO procedures</a:t>
            </a:r>
          </a:p>
        </p:txBody>
      </p:sp>
      <p:sp>
        <p:nvSpPr>
          <p:cNvPr id="3" name="Title 2"/>
          <p:cNvSpPr>
            <a:spLocks noGrp="1"/>
          </p:cNvSpPr>
          <p:nvPr>
            <p:ph type="title"/>
          </p:nvPr>
        </p:nvSpPr>
        <p:spPr/>
        <p:txBody>
          <a:bodyPr/>
          <a:lstStyle/>
          <a:p>
            <a:r>
              <a:rPr lang="en-US" dirty="0"/>
              <a:t>Recommendations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409977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Revise Fermilab policies and training materials to identify remotely operated electrical switches that are likely to be used as LOTO energy isolating devices are places where particular attention must be given to incorporating LOTO provisions in design, specification, and construction</a:t>
            </a:r>
          </a:p>
          <a:p>
            <a:pPr lvl="0"/>
            <a:endParaRPr lang="en-US" dirty="0"/>
          </a:p>
        </p:txBody>
      </p:sp>
      <p:sp>
        <p:nvSpPr>
          <p:cNvPr id="3" name="Title 2"/>
          <p:cNvSpPr>
            <a:spLocks noGrp="1"/>
          </p:cNvSpPr>
          <p:nvPr>
            <p:ph type="title"/>
          </p:nvPr>
        </p:nvSpPr>
        <p:spPr/>
        <p:txBody>
          <a:bodyPr/>
          <a:lstStyle/>
          <a:p>
            <a:r>
              <a:rPr lang="en-US" dirty="0"/>
              <a:t>Recommendations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3625206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588" y="1843028"/>
            <a:ext cx="3657600" cy="2743200"/>
          </a:xfrm>
        </p:spPr>
      </p:pic>
      <p:sp>
        <p:nvSpPr>
          <p:cNvPr id="3" name="Title 2"/>
          <p:cNvSpPr>
            <a:spLocks noGrp="1"/>
          </p:cNvSpPr>
          <p:nvPr>
            <p:ph type="title"/>
          </p:nvPr>
        </p:nvSpPr>
        <p:spPr/>
        <p:txBody>
          <a:bodyPr/>
          <a:lstStyle/>
          <a:p>
            <a:r>
              <a:rPr lang="en-US" dirty="0"/>
              <a:t>Switch Labeling and Lock Out</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2" y="1843028"/>
            <a:ext cx="3657600" cy="2743200"/>
          </a:xfrm>
          <a:prstGeom prst="rect">
            <a:avLst/>
          </a:prstGeom>
        </p:spPr>
      </p:pic>
    </p:spTree>
    <p:extLst>
      <p:ext uri="{BB962C8B-B14F-4D97-AF65-F5344CB8AC3E}">
        <p14:creationId xmlns:p14="http://schemas.microsoft.com/office/powerpoint/2010/main" val="399301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r>
              <a:rPr lang="en-US" sz="1400" b="1" dirty="0">
                <a:solidFill>
                  <a:srgbClr val="004C97"/>
                </a:solidFill>
              </a:rPr>
              <a:t>John E. Anderson Jr.</a:t>
            </a:r>
            <a:r>
              <a:rPr lang="en-US" sz="1400" b="1" dirty="0"/>
              <a:t> </a:t>
            </a:r>
          </a:p>
          <a:p>
            <a:pPr marL="0" indent="0">
              <a:buNone/>
            </a:pPr>
            <a:r>
              <a:rPr lang="en-US" sz="1400" i="1" dirty="0"/>
              <a:t>Associate Head, Office of the Chief Safety Officer</a:t>
            </a:r>
          </a:p>
          <a:p>
            <a:pPr marL="0" indent="0">
              <a:buNone/>
            </a:pPr>
            <a:r>
              <a:rPr lang="en-US" sz="1400" dirty="0"/>
              <a:t> </a:t>
            </a:r>
            <a:endParaRPr lang="en-US" sz="1400" dirty="0">
              <a:solidFill>
                <a:srgbClr val="004C97"/>
              </a:solidFill>
            </a:endParaRPr>
          </a:p>
          <a:p>
            <a:pPr marL="0" indent="0">
              <a:buNone/>
            </a:pPr>
            <a:r>
              <a:rPr lang="en-US" sz="1400" dirty="0">
                <a:solidFill>
                  <a:srgbClr val="004C97"/>
                </a:solidFill>
              </a:rPr>
              <a:t>Environment, Safety, Health, and Quality Section</a:t>
            </a:r>
          </a:p>
          <a:p>
            <a:pPr marL="0" indent="0">
              <a:buNone/>
            </a:pPr>
            <a:r>
              <a:rPr lang="en-US" sz="1400" dirty="0"/>
              <a:t>Fermi National Accelerator Laboratory</a:t>
            </a:r>
          </a:p>
          <a:p>
            <a:pPr marL="0" indent="0">
              <a:buNone/>
            </a:pPr>
            <a:r>
              <a:rPr lang="en-US" sz="1400" dirty="0"/>
              <a:t>P.O. Box 500 MS 371</a:t>
            </a:r>
          </a:p>
          <a:p>
            <a:pPr marL="0" indent="0">
              <a:buNone/>
            </a:pPr>
            <a:r>
              <a:rPr lang="en-US" sz="1400" dirty="0"/>
              <a:t>Batavia, IL 60510 USA</a:t>
            </a:r>
          </a:p>
          <a:p>
            <a:pPr marL="0" indent="0">
              <a:buNone/>
            </a:pPr>
            <a:r>
              <a:rPr lang="en-US" sz="1400" dirty="0"/>
              <a:t>630 840 4973 office</a:t>
            </a:r>
          </a:p>
          <a:p>
            <a:pPr marL="0" indent="0">
              <a:buNone/>
            </a:pPr>
            <a:r>
              <a:rPr lang="en-US" sz="1400" u="sng" dirty="0">
                <a:hlinkClick r:id="rId2"/>
              </a:rPr>
              <a:t>www.fnal.gov</a:t>
            </a:r>
            <a:endParaRPr lang="en-US" sz="1400" dirty="0"/>
          </a:p>
          <a:p>
            <a:pPr marL="0" indent="0">
              <a:buNone/>
            </a:pPr>
            <a:r>
              <a:rPr lang="en-US" sz="1400" u="sng" dirty="0">
                <a:hlinkClick r:id="rId3"/>
              </a:rPr>
              <a:t>jea@fnal.gov</a:t>
            </a:r>
            <a:endParaRPr lang="en-US" sz="1400" dirty="0"/>
          </a:p>
        </p:txBody>
      </p:sp>
      <p:sp>
        <p:nvSpPr>
          <p:cNvPr id="3" name="Title 2"/>
          <p:cNvSpPr>
            <a:spLocks noGrp="1"/>
          </p:cNvSpPr>
          <p:nvPr>
            <p:ph type="title"/>
          </p:nvPr>
        </p:nvSpPr>
        <p:spPr/>
        <p:txBody>
          <a:bodyPr/>
          <a:lstStyle/>
          <a:p>
            <a:r>
              <a:rPr lang="en-US" dirty="0"/>
              <a:t>Contact Information</a:t>
            </a:r>
          </a:p>
        </p:txBody>
      </p:sp>
      <p:sp>
        <p:nvSpPr>
          <p:cNvPr id="5" name="Footer Placeholder 4"/>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421826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Accelerator Complex</a:t>
            </a:r>
          </a:p>
        </p:txBody>
      </p:sp>
      <p:sp>
        <p:nvSpPr>
          <p:cNvPr id="5" name="Footer Placeholder 4"/>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11" name="Content Placeholder 10"/>
          <p:cNvPicPr>
            <a:picLocks noGrp="1" noChangeAspect="1"/>
          </p:cNvPicPr>
          <p:nvPr>
            <p:ph idx="1"/>
          </p:nvPr>
        </p:nvPicPr>
        <p:blipFill rotWithShape="1">
          <a:blip r:embed="rId2">
            <a:extLst>
              <a:ext uri="{28A0092B-C50C-407E-A947-70E740481C1C}">
                <a14:useLocalDpi xmlns:a14="http://schemas.microsoft.com/office/drawing/2010/main" val="0"/>
              </a:ext>
            </a:extLst>
          </a:blip>
          <a:srcRect t="-848" b="-848"/>
          <a:stretch/>
        </p:blipFill>
        <p:spPr>
          <a:xfrm>
            <a:off x="849086" y="745521"/>
            <a:ext cx="7311137" cy="5486400"/>
          </a:xfrm>
        </p:spPr>
      </p:pic>
      <p:cxnSp>
        <p:nvCxnSpPr>
          <p:cNvPr id="4" name="Straight Arrow Connector 3"/>
          <p:cNvCxnSpPr/>
          <p:nvPr/>
        </p:nvCxnSpPr>
        <p:spPr>
          <a:xfrm flipH="1" flipV="1">
            <a:off x="3973287" y="3336107"/>
            <a:ext cx="97970" cy="376099"/>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43300" y="3662682"/>
            <a:ext cx="1233030" cy="230832"/>
          </a:xfrm>
          <a:prstGeom prst="rect">
            <a:avLst/>
          </a:prstGeom>
          <a:noFill/>
        </p:spPr>
        <p:txBody>
          <a:bodyPr wrap="none" rtlCol="0">
            <a:spAutoFit/>
          </a:bodyPr>
          <a:lstStyle/>
          <a:p>
            <a:r>
              <a:rPr lang="en-US" sz="900" dirty="0">
                <a:solidFill>
                  <a:schemeClr val="bg1"/>
                </a:solidFill>
              </a:rPr>
              <a:t>MI-65 Service Building</a:t>
            </a:r>
            <a:endParaRPr lang="en-US" sz="1800" dirty="0">
              <a:solidFill>
                <a:schemeClr val="bg1"/>
              </a:solidFill>
            </a:endParaRPr>
          </a:p>
        </p:txBody>
      </p:sp>
    </p:spTree>
    <p:extLst>
      <p:ext uri="{BB962C8B-B14F-4D97-AF65-F5344CB8AC3E}">
        <p14:creationId xmlns:p14="http://schemas.microsoft.com/office/powerpoint/2010/main" val="26401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Start with the end first</a:t>
            </a:r>
          </a:p>
          <a:p>
            <a:pPr lvl="1"/>
            <a:r>
              <a:rPr lang="en-US" dirty="0"/>
              <a:t>No personnel were injured</a:t>
            </a:r>
          </a:p>
          <a:p>
            <a:pPr lvl="1"/>
            <a:r>
              <a:rPr lang="en-US" dirty="0"/>
              <a:t>No equipment was damaged</a:t>
            </a:r>
          </a:p>
          <a:p>
            <a:pPr lvl="1"/>
            <a:r>
              <a:rPr lang="en-US" dirty="0"/>
              <a:t>Defense In Depth Electrical Safety Barriers</a:t>
            </a:r>
          </a:p>
          <a:p>
            <a:pPr lvl="2"/>
            <a:r>
              <a:rPr lang="en-US" dirty="0"/>
              <a:t>Beamline enclosure electrical safety was reduced to one barrier</a:t>
            </a:r>
          </a:p>
          <a:p>
            <a:pPr lvl="3"/>
            <a:r>
              <a:rPr lang="en-US" dirty="0"/>
              <a:t>Enclosure electrical safety system</a:t>
            </a:r>
          </a:p>
          <a:p>
            <a:pPr lvl="1"/>
            <a:r>
              <a:rPr lang="en-US" dirty="0"/>
              <a:t>Essentially a </a:t>
            </a:r>
            <a:r>
              <a:rPr lang="en-US" i="1" dirty="0"/>
              <a:t>“Free”</a:t>
            </a:r>
            <a:r>
              <a:rPr lang="en-US" dirty="0"/>
              <a:t> event that we can learn from</a:t>
            </a:r>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a:t>MI-65 Lock Out Tag Out Incident</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280934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Sequence of events</a:t>
            </a:r>
          </a:p>
          <a:p>
            <a:pPr lvl="1"/>
            <a:r>
              <a:rPr lang="en-US" dirty="0"/>
              <a:t>Accelerator complex was finishing a multi-month maintenance shutdown and returning to operations</a:t>
            </a:r>
          </a:p>
          <a:p>
            <a:pPr lvl="1"/>
            <a:r>
              <a:rPr lang="en-US" dirty="0"/>
              <a:t>On 29 September 2015 at approximately 1:00 PM, an electronic technician was preparing power supplies in the MI-65 Service Building for NuMI beamline startup</a:t>
            </a:r>
          </a:p>
          <a:p>
            <a:pPr lvl="1"/>
            <a:r>
              <a:rPr lang="en-US" dirty="0"/>
              <a:t>As the front panel power switches were being turned on, the technician noticed the input power meters on the power supplies move from 0 VAC to reading 480 VAC</a:t>
            </a:r>
          </a:p>
          <a:p>
            <a:pPr lvl="1"/>
            <a:r>
              <a:rPr lang="en-US" dirty="0"/>
              <a:t>Power should not have been available as the upstream switchboard was believed to still be under Lock Out Tag Out (LOTO)</a:t>
            </a:r>
          </a:p>
          <a:p>
            <a:pPr lvl="1"/>
            <a:r>
              <a:rPr lang="en-US" dirty="0"/>
              <a:t>The technician confirmed with his supervisor and </a:t>
            </a:r>
            <a:br>
              <a:rPr lang="en-US" dirty="0"/>
            </a:br>
            <a:r>
              <a:rPr lang="en-US" dirty="0"/>
              <a:t>Main Control Room that the beamline was still locked out</a:t>
            </a:r>
          </a:p>
          <a:p>
            <a:endParaRPr lang="en-US" dirty="0"/>
          </a:p>
        </p:txBody>
      </p:sp>
      <p:sp>
        <p:nvSpPr>
          <p:cNvPr id="3" name="Title 2"/>
          <p:cNvSpPr>
            <a:spLocks noGrp="1"/>
          </p:cNvSpPr>
          <p:nvPr>
            <p:ph type="title"/>
          </p:nvPr>
        </p:nvSpPr>
        <p:spPr/>
        <p:txBody>
          <a:bodyPr/>
          <a:lstStyle/>
          <a:p>
            <a:r>
              <a:rPr lang="en-US" dirty="0"/>
              <a:t>MI-65 Lock Out Tag Out Incident</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72165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The technician turned the power supply power switches off</a:t>
            </a:r>
          </a:p>
          <a:p>
            <a:pPr lvl="1"/>
            <a:r>
              <a:rPr lang="en-US" dirty="0"/>
              <a:t>The supervisor locked out the load side circuit breakers in the upstream panel board</a:t>
            </a:r>
          </a:p>
          <a:p>
            <a:pPr lvl="1"/>
            <a:r>
              <a:rPr lang="en-US" dirty="0"/>
              <a:t>Operations Department Head and </a:t>
            </a:r>
            <a:br>
              <a:rPr lang="en-US" dirty="0"/>
            </a:br>
            <a:r>
              <a:rPr lang="en-US" dirty="0"/>
              <a:t>Division Safety Officer were notified</a:t>
            </a:r>
          </a:p>
          <a:p>
            <a:pPr lvl="1"/>
            <a:r>
              <a:rPr lang="en-US" dirty="0"/>
              <a:t>Initial investigation revealed that the 13.8 kV motorized disconnect switch used to feed a 13.8 kV to 480 VAC transformer was in the energized position</a:t>
            </a:r>
          </a:p>
          <a:p>
            <a:pPr lvl="1"/>
            <a:r>
              <a:rPr lang="en-US" dirty="0"/>
              <a:t>Records from accelerator operations indicate that the 13.8 kV disconnect switch was Locked and Tagged off at approximately 1:30 AM on Saturday July 4, 2015. Roughly three months earlier</a:t>
            </a:r>
          </a:p>
          <a:p>
            <a:pPr lvl="1"/>
            <a:endParaRPr lang="en-US" dirty="0"/>
          </a:p>
        </p:txBody>
      </p:sp>
      <p:sp>
        <p:nvSpPr>
          <p:cNvPr id="3" name="Title 2"/>
          <p:cNvSpPr>
            <a:spLocks noGrp="1"/>
          </p:cNvSpPr>
          <p:nvPr>
            <p:ph type="title"/>
          </p:nvPr>
        </p:nvSpPr>
        <p:spPr/>
        <p:txBody>
          <a:bodyPr/>
          <a:lstStyle/>
          <a:p>
            <a:r>
              <a:rPr lang="en-US" dirty="0"/>
              <a:t>MI-65 Lock Out Tag Out Incident</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270577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Facility Engineering high voltage electricians were contacted to open the four bay switch that feeds 13.8 kV to the motorized disconnect switch</a:t>
            </a:r>
          </a:p>
          <a:p>
            <a:pPr lvl="1"/>
            <a:endParaRPr lang="en-US" dirty="0"/>
          </a:p>
          <a:p>
            <a:pPr lvl="1"/>
            <a:r>
              <a:rPr lang="en-US" dirty="0"/>
              <a:t>The Division Safety Officer Locked Out the four bay switch restoring the LOTO for the enclosure</a:t>
            </a:r>
          </a:p>
          <a:p>
            <a:pPr lvl="1"/>
            <a:endParaRPr lang="en-US" dirty="0"/>
          </a:p>
          <a:p>
            <a:r>
              <a:rPr lang="en-US" dirty="0"/>
              <a:t>Electrical Safety Barriers</a:t>
            </a:r>
          </a:p>
          <a:p>
            <a:pPr lvl="1"/>
            <a:r>
              <a:rPr lang="en-US" dirty="0"/>
              <a:t>Beamline enclosure electrical safety interlocks were disabled </a:t>
            </a:r>
          </a:p>
          <a:p>
            <a:pPr lvl="2"/>
            <a:r>
              <a:rPr lang="en-US" dirty="0"/>
              <a:t>The only barrier that kept the power supplies from being able to be energized and delivering power to the enclosure magnetic elements</a:t>
            </a:r>
          </a:p>
          <a:p>
            <a:pPr lvl="1"/>
            <a:endParaRPr lang="en-US" dirty="0"/>
          </a:p>
        </p:txBody>
      </p:sp>
      <p:sp>
        <p:nvSpPr>
          <p:cNvPr id="3" name="Title 2"/>
          <p:cNvSpPr>
            <a:spLocks noGrp="1"/>
          </p:cNvSpPr>
          <p:nvPr>
            <p:ph type="title"/>
          </p:nvPr>
        </p:nvSpPr>
        <p:spPr/>
        <p:txBody>
          <a:bodyPr/>
          <a:lstStyle/>
          <a:p>
            <a:r>
              <a:rPr lang="en-US" dirty="0"/>
              <a:t>MI-65 Lock Out Tag Out Incident</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323463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a:blip r:embed="rId2"/>
          <a:stretch>
            <a:fillRect/>
          </a:stretch>
        </p:blipFill>
        <p:spPr>
          <a:xfrm>
            <a:off x="307952" y="769815"/>
            <a:ext cx="8287408" cy="3017998"/>
          </a:xfrm>
          <a:prstGeom prst="rect">
            <a:avLst/>
          </a:prstGeom>
        </p:spPr>
      </p:pic>
      <p:sp>
        <p:nvSpPr>
          <p:cNvPr id="3" name="Title 2"/>
          <p:cNvSpPr>
            <a:spLocks noGrp="1"/>
          </p:cNvSpPr>
          <p:nvPr>
            <p:ph type="title"/>
          </p:nvPr>
        </p:nvSpPr>
        <p:spPr/>
        <p:txBody>
          <a:bodyPr/>
          <a:lstStyle/>
          <a:p>
            <a:r>
              <a:rPr lang="en-US" dirty="0"/>
              <a:t>Electrical Diagram</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cxnSp>
        <p:nvCxnSpPr>
          <p:cNvPr id="12" name="Straight Arrow Connector 11"/>
          <p:cNvCxnSpPr/>
          <p:nvPr/>
        </p:nvCxnSpPr>
        <p:spPr>
          <a:xfrm flipH="1" flipV="1">
            <a:off x="4032042" y="2844481"/>
            <a:ext cx="1040805" cy="1715597"/>
          </a:xfrm>
          <a:prstGeom prst="straightConnector1">
            <a:avLst/>
          </a:prstGeom>
          <a:ln>
            <a:tailEnd type="stealth" w="lg"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765740" y="3492796"/>
            <a:ext cx="485529" cy="1241133"/>
          </a:xfrm>
          <a:prstGeom prst="straightConnector1">
            <a:avLst/>
          </a:prstGeom>
          <a:ln>
            <a:tailEnd type="triangle" w="lg"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388768" y="3495691"/>
            <a:ext cx="204716" cy="915531"/>
          </a:xfrm>
          <a:prstGeom prst="straightConnector1">
            <a:avLst/>
          </a:prstGeom>
          <a:ln>
            <a:tailEnd type="triangle" w="lg"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28" y="4179619"/>
            <a:ext cx="1558732" cy="20783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429" y="4541670"/>
            <a:ext cx="1828800" cy="72542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250" y="3543596"/>
            <a:ext cx="1828800" cy="2438400"/>
          </a:xfrm>
          <a:prstGeom prst="rect">
            <a:avLst/>
          </a:prstGeom>
        </p:spPr>
      </p:pic>
    </p:spTree>
    <p:extLst>
      <p:ext uri="{BB962C8B-B14F-4D97-AF65-F5344CB8AC3E}">
        <p14:creationId xmlns:p14="http://schemas.microsoft.com/office/powerpoint/2010/main" val="186710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Reviewed the MI-65 written LOTO procedure</a:t>
            </a:r>
          </a:p>
          <a:p>
            <a:pPr lvl="1"/>
            <a:r>
              <a:rPr lang="en-US" dirty="0"/>
              <a:t>NuMI beamline is unique in the way it is locked out</a:t>
            </a:r>
          </a:p>
          <a:p>
            <a:pPr lvl="1"/>
            <a:r>
              <a:rPr lang="en-US" dirty="0"/>
              <a:t>To improve electrical safety to workers, a 13.8 kV motorized disconnect was installed to disable power to the enclosure</a:t>
            </a:r>
          </a:p>
          <a:p>
            <a:pPr lvl="1"/>
            <a:r>
              <a:rPr lang="en-US" dirty="0"/>
              <a:t>Allowed for remote switch operation</a:t>
            </a:r>
          </a:p>
          <a:p>
            <a:pPr lvl="2"/>
            <a:r>
              <a:rPr lang="en-US" dirty="0"/>
              <a:t>Moved employees outside of the Arc Flash zone during disconnect switch operation</a:t>
            </a:r>
          </a:p>
          <a:p>
            <a:pPr lvl="1"/>
            <a:r>
              <a:rPr lang="en-US" dirty="0"/>
              <a:t>Identified that if procedure is executed in the wrong order, it is possible to lock the switch in the on position</a:t>
            </a:r>
          </a:p>
          <a:p>
            <a:pPr lvl="2"/>
            <a:r>
              <a:rPr lang="en-US" dirty="0"/>
              <a:t>Would also require missing two separate verification steps</a:t>
            </a:r>
          </a:p>
          <a:p>
            <a:r>
              <a:rPr lang="en-US" dirty="0"/>
              <a:t>Reviewed LOTO procedure with the operator that performed the lockout on July 4</a:t>
            </a:r>
            <a:r>
              <a:rPr lang="en-US" baseline="30000" dirty="0"/>
              <a:t>th</a:t>
            </a:r>
            <a:endParaRPr lang="en-US" dirty="0"/>
          </a:p>
          <a:p>
            <a:pPr lvl="1"/>
            <a:r>
              <a:rPr lang="en-US" dirty="0"/>
              <a:t>Operator was confident she performed the lockout correctly</a:t>
            </a:r>
          </a:p>
          <a:p>
            <a:endParaRPr lang="en-US" dirty="0"/>
          </a:p>
          <a:p>
            <a:pPr lvl="1"/>
            <a:endParaRPr lang="en-US" dirty="0"/>
          </a:p>
        </p:txBody>
      </p:sp>
      <p:sp>
        <p:nvSpPr>
          <p:cNvPr id="3" name="Title 2"/>
          <p:cNvSpPr>
            <a:spLocks noGrp="1"/>
          </p:cNvSpPr>
          <p:nvPr>
            <p:ph type="title"/>
          </p:nvPr>
        </p:nvSpPr>
        <p:spPr/>
        <p:txBody>
          <a:bodyPr/>
          <a:lstStyle/>
          <a:p>
            <a:r>
              <a:rPr lang="en-US" dirty="0"/>
              <a:t>Incident Analysis</a:t>
            </a:r>
          </a:p>
        </p:txBody>
      </p:sp>
      <p:sp>
        <p:nvSpPr>
          <p:cNvPr id="4" name="Footer Placeholder 3"/>
          <p:cNvSpPr>
            <a:spLocks noGrp="1"/>
          </p:cNvSpPr>
          <p:nvPr>
            <p:ph type="ftr" sz="quarter" idx="3"/>
          </p:nvPr>
        </p:nvSpPr>
        <p:spPr/>
        <p:txBody>
          <a:bodyPr/>
          <a:lstStyle/>
          <a:p>
            <a:pPr>
              <a:defRPr/>
            </a:pPr>
            <a:r>
              <a:rPr lang="en-US"/>
              <a:t>John Anderson Jr. | ESH Directors Meeting 24 April 2017</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35139949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4809</TotalTime>
  <Words>1934</Words>
  <Application>Microsoft Office PowerPoint</Application>
  <PresentationFormat>On-screen Show (4:3)</PresentationFormat>
  <Paragraphs>244</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Geneva</vt:lpstr>
      <vt:lpstr>Helvetica</vt:lpstr>
      <vt:lpstr>Fermilab_PPT_090815</vt:lpstr>
      <vt:lpstr>PowerPoint Presentation</vt:lpstr>
      <vt:lpstr>Outline</vt:lpstr>
      <vt:lpstr>Accelerator Complex</vt:lpstr>
      <vt:lpstr>MI-65 Lock Out Tag Out Incident</vt:lpstr>
      <vt:lpstr>MI-65 Lock Out Tag Out Incident</vt:lpstr>
      <vt:lpstr>MI-65 Lock Out Tag Out Incident</vt:lpstr>
      <vt:lpstr>MI-65 Lock Out Tag Out Incident</vt:lpstr>
      <vt:lpstr>Electrical Diagram</vt:lpstr>
      <vt:lpstr>Incident Analysis</vt:lpstr>
      <vt:lpstr>Incident Analysis</vt:lpstr>
      <vt:lpstr>Incident Analysis</vt:lpstr>
      <vt:lpstr>Root Cause</vt:lpstr>
      <vt:lpstr>Lessons Learned</vt:lpstr>
      <vt:lpstr>Causal Factors</vt:lpstr>
      <vt:lpstr>Groups Involved in NuMI LOTO</vt:lpstr>
      <vt:lpstr>PowerPoint Presentation</vt:lpstr>
      <vt:lpstr>Backup Slides</vt:lpstr>
      <vt:lpstr>HPI Error Precursors</vt:lpstr>
      <vt:lpstr>HPI Error Precursors</vt:lpstr>
      <vt:lpstr>HPI Error Precursors</vt:lpstr>
      <vt:lpstr>Causal Factors</vt:lpstr>
      <vt:lpstr>Causal Factors</vt:lpstr>
      <vt:lpstr>Causal Factors</vt:lpstr>
      <vt:lpstr>Causal Factors</vt:lpstr>
      <vt:lpstr>Recommendations</vt:lpstr>
      <vt:lpstr>Recommendations</vt:lpstr>
      <vt:lpstr>Switch Labeling and Lock Out</vt:lpstr>
      <vt:lpstr>Contact Information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John E. AndersonJr. x4973 04659N</cp:lastModifiedBy>
  <cp:revision>341</cp:revision>
  <cp:lastPrinted>2014-01-20T19:40:21Z</cp:lastPrinted>
  <dcterms:created xsi:type="dcterms:W3CDTF">2014-01-03T20:18:13Z</dcterms:created>
  <dcterms:modified xsi:type="dcterms:W3CDTF">2017-04-25T15:13:59Z</dcterms:modified>
</cp:coreProperties>
</file>