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  <p:sldMasterId id="2147483728" r:id="rId5"/>
    <p:sldMasterId id="2147483752" r:id="rId6"/>
    <p:sldMasterId id="2147483762" r:id="rId7"/>
  </p:sldMasterIdLst>
  <p:notesMasterIdLst>
    <p:notesMasterId r:id="rId28"/>
  </p:notesMasterIdLst>
  <p:handoutMasterIdLst>
    <p:handoutMasterId r:id="rId29"/>
  </p:handoutMasterIdLst>
  <p:sldIdLst>
    <p:sldId id="272" r:id="rId8"/>
    <p:sldId id="284" r:id="rId9"/>
    <p:sldId id="282" r:id="rId10"/>
    <p:sldId id="283" r:id="rId11"/>
    <p:sldId id="290" r:id="rId12"/>
    <p:sldId id="286" r:id="rId13"/>
    <p:sldId id="287" r:id="rId14"/>
    <p:sldId id="288" r:id="rId15"/>
    <p:sldId id="285" r:id="rId16"/>
    <p:sldId id="291" r:id="rId17"/>
    <p:sldId id="289" r:id="rId18"/>
    <p:sldId id="280" r:id="rId19"/>
    <p:sldId id="292" r:id="rId20"/>
    <p:sldId id="293" r:id="rId21"/>
    <p:sldId id="294" r:id="rId22"/>
    <p:sldId id="295" r:id="rId23"/>
    <p:sldId id="298" r:id="rId24"/>
    <p:sldId id="296" r:id="rId25"/>
    <p:sldId id="297" r:id="rId26"/>
    <p:sldId id="29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6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81">
          <p15:clr>
            <a:srgbClr val="A4A3A4"/>
          </p15:clr>
        </p15:guide>
        <p15:guide id="4" orient="horz" pos="1622">
          <p15:clr>
            <a:srgbClr val="A4A3A4"/>
          </p15:clr>
        </p15:guide>
        <p15:guide id="5" orient="horz" pos="3138">
          <p15:clr>
            <a:srgbClr val="A4A3A4"/>
          </p15:clr>
        </p15:guide>
        <p15:guide id="6" pos="2880">
          <p15:clr>
            <a:srgbClr val="A4A3A4"/>
          </p15:clr>
        </p15:guide>
        <p15:guide id="7" pos="287">
          <p15:clr>
            <a:srgbClr val="A4A3A4"/>
          </p15:clr>
        </p15:guide>
        <p15:guide id="8" pos="5473">
          <p15:clr>
            <a:srgbClr val="A4A3A4"/>
          </p15:clr>
        </p15:guide>
        <p15:guide id="9" pos="1586">
          <p15:clr>
            <a:srgbClr val="A4A3A4"/>
          </p15:clr>
        </p15:guide>
        <p15:guide id="10" pos="4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500"/>
    <a:srgbClr val="70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76115" autoAdjust="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Photo Title Slide Design #12 with PLATINUM Background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To best incorporate the contents of this title slide into your presentation(s), be sure to use the Select All command (</a:t>
            </a:r>
            <a:r>
              <a:rPr lang="en-US" baseline="0" dirty="0" err="1"/>
              <a:t>Ctrl+A</a:t>
            </a:r>
            <a:r>
              <a:rPr lang="en-US" baseline="0" dirty="0"/>
              <a:t>) before choosing to Copy (</a:t>
            </a:r>
            <a:r>
              <a:rPr lang="en-US" baseline="0" dirty="0" err="1"/>
              <a:t>Ctrl+C</a:t>
            </a:r>
            <a:r>
              <a:rPr lang="en-US" baseline="0" dirty="0"/>
              <a:t>) the content and then Pasting (</a:t>
            </a:r>
            <a:r>
              <a:rPr lang="en-US" baseline="0" dirty="0" err="1"/>
              <a:t>Ctrl+V</a:t>
            </a:r>
            <a:r>
              <a:rPr lang="en-US" baseline="0" dirty="0"/>
              <a:t>) it onto the title slide location within your new or existing PowerPoint 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82880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859536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438507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2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747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74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640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287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7423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508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113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2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88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pPr/>
              <a:t>April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859536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8623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hyperlink" Target="https://indico.fnal.gov/conferenceDisplay.py?confId=13755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NNL_Title_Background_v4_Platin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290228"/>
            <a:ext cx="9144000" cy="2277547"/>
          </a:xfrm>
        </p:spPr>
        <p:txBody>
          <a:bodyPr/>
          <a:lstStyle/>
          <a:p>
            <a:r>
              <a:rPr lang="en-US" dirty="0"/>
              <a:t>Hazardous Energy Control Determination Process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Sweesy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hlinkClick r:id="rId4"/>
              </a:rPr>
              <a:t>ESH Directors Meeting 2017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April 25,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01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The Minor Service Exception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3974" y="1897062"/>
            <a:ext cx="7007087" cy="3252573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. . .[minor activities that are routine, repetitive and integral are not covered by the standard], provided that the work is performed using </a:t>
            </a:r>
            <a:r>
              <a:rPr lang="en-US" sz="1600" b="1" u="sng" dirty="0">
                <a:solidFill>
                  <a:schemeClr val="tx1"/>
                </a:solidFill>
              </a:rPr>
              <a:t>alternative measures</a:t>
            </a:r>
            <a:r>
              <a:rPr lang="en-US" sz="1600" b="1" dirty="0">
                <a:solidFill>
                  <a:schemeClr val="tx1"/>
                </a:solidFill>
              </a:rPr>
              <a:t> which provide effective protection.</a:t>
            </a:r>
          </a:p>
          <a:p>
            <a:pPr marL="0" indent="0" algn="ctr">
              <a:buNone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2694" y="2095982"/>
            <a:ext cx="809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155133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Alternative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087273"/>
          </a:xfrm>
        </p:spPr>
        <p:txBody>
          <a:bodyPr/>
          <a:lstStyle/>
          <a:p>
            <a:r>
              <a:rPr lang="en-US" dirty="0"/>
              <a:t>No details are provided in the OSHA Lockout/Tagout Standard</a:t>
            </a:r>
          </a:p>
          <a:p>
            <a:endParaRPr lang="en-US" dirty="0"/>
          </a:p>
          <a:p>
            <a:r>
              <a:rPr lang="en-US" dirty="0"/>
              <a:t>ANSI/ASSE Z244.1, </a:t>
            </a:r>
            <a:r>
              <a:rPr lang="en-US" i="1" dirty="0"/>
              <a:t>Control of Hazardous Energy Lockout/Tagout and Alternative Methods</a:t>
            </a:r>
          </a:p>
          <a:p>
            <a:pPr marL="0" indent="0">
              <a:buNone/>
            </a:pPr>
            <a:endParaRPr lang="en-US" i="1" dirty="0"/>
          </a:p>
          <a:p>
            <a:pPr lvl="1"/>
            <a:r>
              <a:rPr lang="en-US" i="1" dirty="0"/>
              <a:t>“OSHA recognizes the value of national consensus standards, and in many respects, the ANSI Z-244.1-2003 standard offers </a:t>
            </a:r>
            <a:r>
              <a:rPr lang="en-US" i="1" u="sng" dirty="0"/>
              <a:t>useful guidance</a:t>
            </a:r>
            <a:r>
              <a:rPr lang="en-US" i="1" dirty="0"/>
              <a:t> for employers and employees attempting to control hazardous energy. However, OSHA has not determined that, in all cases, compliance with specific provisions of the ANSI Z244.1-2003 standard and its annexes would constitute compliance with relevant OSHA requirements.”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83" y="5006109"/>
            <a:ext cx="1823994" cy="12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6613"/>
            <a:ext cx="7861177" cy="384721"/>
          </a:xfrm>
        </p:spPr>
        <p:txBody>
          <a:bodyPr/>
          <a:lstStyle/>
          <a:p>
            <a:r>
              <a:rPr lang="en-US" dirty="0"/>
              <a:t>Hazardous Energy Control Determinations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781" y="1578657"/>
            <a:ext cx="5255491" cy="3779496"/>
          </a:xfrm>
        </p:spPr>
        <p:txBody>
          <a:bodyPr/>
          <a:lstStyle/>
          <a:p>
            <a:r>
              <a:rPr lang="en-US" dirty="0"/>
              <a:t>PNNL Procedure</a:t>
            </a:r>
          </a:p>
          <a:p>
            <a:pPr lvl="1"/>
            <a:r>
              <a:rPr lang="en-US" dirty="0"/>
              <a:t>SHP-21, Conducting Hazardous Energy Control Determinations</a:t>
            </a:r>
          </a:p>
          <a:p>
            <a:pPr lvl="1"/>
            <a:endParaRPr lang="en-US" dirty="0"/>
          </a:p>
          <a:p>
            <a:r>
              <a:rPr lang="en-US" dirty="0"/>
              <a:t>Purpose</a:t>
            </a:r>
          </a:p>
          <a:p>
            <a:pPr lvl="1"/>
            <a:r>
              <a:rPr lang="en-US" dirty="0"/>
              <a:t>Evaluate and classify work activities as normal production operations, service and/or maintenance, or minor servicing. </a:t>
            </a:r>
          </a:p>
          <a:p>
            <a:pPr lvl="1"/>
            <a:r>
              <a:rPr lang="en-US" dirty="0"/>
              <a:t>Qualitatively assess and evaluate the risk</a:t>
            </a:r>
          </a:p>
          <a:p>
            <a:pPr lvl="1"/>
            <a:r>
              <a:rPr lang="en-US" dirty="0"/>
              <a:t>Prescribe the method of controlling unexpected release of hazardous energy.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8113">
            <a:off x="6272591" y="2007770"/>
            <a:ext cx="2357436" cy="30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139"/>
            <a:ext cx="4335052" cy="2893100"/>
          </a:xfrm>
        </p:spPr>
        <p:txBody>
          <a:bodyPr/>
          <a:lstStyle/>
          <a:p>
            <a:r>
              <a:rPr lang="en-US" dirty="0"/>
              <a:t>Evaluate work activity/work location</a:t>
            </a:r>
          </a:p>
          <a:p>
            <a:r>
              <a:rPr lang="en-US" dirty="0"/>
              <a:t>Discuss work activity with performing staff member</a:t>
            </a:r>
          </a:p>
          <a:p>
            <a:r>
              <a:rPr lang="en-US" dirty="0"/>
              <a:t>Review work control documents (e.g. Job Planning Package, Standing Operating Procedures, and Permits).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472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571" r="1728" b="2138"/>
          <a:stretch/>
        </p:blipFill>
        <p:spPr>
          <a:xfrm>
            <a:off x="4792252" y="1832365"/>
            <a:ext cx="3958047" cy="29289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496952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Exhibit 1 – Decision Matrix for Safeguarding Hazardous Energy</a:t>
            </a:r>
          </a:p>
        </p:txBody>
      </p:sp>
    </p:spTree>
    <p:extLst>
      <p:ext uri="{BB962C8B-B14F-4D97-AF65-F5344CB8AC3E}">
        <p14:creationId xmlns:p14="http://schemas.microsoft.com/office/powerpoint/2010/main" val="395285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39679"/>
            <a:ext cx="4770581" cy="4382738"/>
          </a:xfrm>
        </p:spPr>
        <p:txBody>
          <a:bodyPr/>
          <a:lstStyle/>
          <a:p>
            <a:r>
              <a:rPr lang="en-US" dirty="0"/>
              <a:t>Evaluate and classify work activities as normal production operations, service and/or maintenance, or minor servicing</a:t>
            </a:r>
          </a:p>
          <a:p>
            <a:pPr lvl="1"/>
            <a:r>
              <a:rPr lang="en-US" dirty="0"/>
              <a:t>Normal Production Operations - Lockout and Tagout is not required</a:t>
            </a:r>
          </a:p>
          <a:p>
            <a:pPr lvl="1"/>
            <a:r>
              <a:rPr lang="en-US" dirty="0"/>
              <a:t>Service and/or Maintenance - Lockout and Tagout required</a:t>
            </a:r>
          </a:p>
          <a:p>
            <a:pPr lvl="1"/>
            <a:r>
              <a:rPr lang="en-US" dirty="0"/>
              <a:t>Minor Servicing -  Document existing alternative measures and prescribe additional alternative measures</a:t>
            </a:r>
          </a:p>
          <a:p>
            <a:r>
              <a:rPr lang="en-US" dirty="0"/>
              <a:t>Prepare and approve Hazardous Energy Control Determination Form</a:t>
            </a:r>
          </a:p>
          <a:p>
            <a:r>
              <a:rPr lang="en-US" dirty="0"/>
              <a:t>Communicate Hazardous Energy Control Determination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82" y="1579418"/>
            <a:ext cx="3459018" cy="43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Hierarchy of Alternative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261"/>
            <a:ext cx="3763818" cy="2092881"/>
          </a:xfrm>
        </p:spPr>
        <p:txBody>
          <a:bodyPr/>
          <a:lstStyle/>
          <a:p>
            <a:r>
              <a:rPr lang="en-US" dirty="0"/>
              <a:t>Eliminate hazard through design;</a:t>
            </a:r>
          </a:p>
          <a:p>
            <a:r>
              <a:rPr lang="en-US" dirty="0"/>
              <a:t>Use engineered safeguards;</a:t>
            </a:r>
          </a:p>
          <a:p>
            <a:r>
              <a:rPr lang="en-US" dirty="0"/>
              <a:t>Use warning and alerting techniques;</a:t>
            </a:r>
          </a:p>
          <a:p>
            <a:r>
              <a:rPr lang="en-US" dirty="0"/>
              <a:t>Use administrative controls (such as safe work procedures, practices, and training); and</a:t>
            </a:r>
          </a:p>
          <a:p>
            <a:r>
              <a:rPr lang="en-US" dirty="0"/>
              <a:t>Use personal protective equipment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18" y="1952831"/>
            <a:ext cx="4352713" cy="292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Examples of Alternative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5426364" cy="3139321"/>
          </a:xfrm>
        </p:spPr>
        <p:txBody>
          <a:bodyPr/>
          <a:lstStyle/>
          <a:p>
            <a:r>
              <a:rPr lang="en-US" dirty="0"/>
              <a:t>Specially designed tools</a:t>
            </a:r>
          </a:p>
          <a:p>
            <a:r>
              <a:rPr lang="en-US" dirty="0"/>
              <a:t>Remote devices</a:t>
            </a:r>
          </a:p>
          <a:p>
            <a:r>
              <a:rPr lang="en-US" dirty="0"/>
              <a:t>Interlocked barrier guards</a:t>
            </a:r>
          </a:p>
          <a:p>
            <a:r>
              <a:rPr lang="en-US" dirty="0"/>
              <a:t>Local disconnects, or control switches under the exclusive control of the employee performing the minor servicing.</a:t>
            </a:r>
          </a:p>
          <a:p>
            <a:r>
              <a:rPr lang="en-US" dirty="0"/>
              <a:t>Barricades</a:t>
            </a:r>
          </a:p>
          <a:p>
            <a:r>
              <a:rPr lang="en-US" dirty="0"/>
              <a:t>Warning signs and tags</a:t>
            </a:r>
          </a:p>
          <a:p>
            <a:r>
              <a:rPr lang="en-US" dirty="0"/>
              <a:t>Personal protective equipment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448">
            <a:off x="4140916" y="4706584"/>
            <a:ext cx="1999151" cy="1229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21" y="4713385"/>
            <a:ext cx="1587605" cy="11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8933" r="11167" b="7749"/>
          <a:stretch/>
        </p:blipFill>
        <p:spPr>
          <a:xfrm>
            <a:off x="5524472" y="3173070"/>
            <a:ext cx="1353676" cy="14123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26" y="1291622"/>
            <a:ext cx="1401450" cy="1801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85" y="2860059"/>
            <a:ext cx="1854694" cy="1752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9677" t="44451"/>
          <a:stretch/>
        </p:blipFill>
        <p:spPr>
          <a:xfrm>
            <a:off x="7564582" y="1662545"/>
            <a:ext cx="1465118" cy="9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Determination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307777"/>
          </a:xfrm>
        </p:spPr>
        <p:txBody>
          <a:bodyPr/>
          <a:lstStyle/>
          <a:p>
            <a:r>
              <a:rPr lang="en-US" dirty="0"/>
              <a:t>Normal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050" y="1371595"/>
            <a:ext cx="4445790" cy="5349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91" y="126784"/>
            <a:ext cx="711225" cy="844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r="8140"/>
          <a:stretch/>
        </p:blipFill>
        <p:spPr>
          <a:xfrm>
            <a:off x="373627" y="2056483"/>
            <a:ext cx="3721463" cy="33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5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Determination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598"/>
            <a:ext cx="8243455" cy="307777"/>
          </a:xfrm>
        </p:spPr>
        <p:txBody>
          <a:bodyPr/>
          <a:lstStyle/>
          <a:p>
            <a:r>
              <a:rPr lang="en-US" dirty="0"/>
              <a:t>Minor Servicing – alternative measures implemented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967" y="1744373"/>
            <a:ext cx="3994591" cy="4977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12890" r="19255" b="8166"/>
          <a:stretch/>
        </p:blipFill>
        <p:spPr>
          <a:xfrm>
            <a:off x="867766" y="2309639"/>
            <a:ext cx="3280483" cy="2879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25" y="101600"/>
            <a:ext cx="1714437" cy="8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Determination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307777"/>
          </a:xfrm>
        </p:spPr>
        <p:txBody>
          <a:bodyPr/>
          <a:lstStyle/>
          <a:p>
            <a:r>
              <a:rPr lang="en-US" dirty="0"/>
              <a:t>Service and/or Maintenance - lockout and tagout required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7" y="2432023"/>
            <a:ext cx="4228905" cy="3171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72" y="1834821"/>
            <a:ext cx="4015390" cy="4886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20"/>
          <a:stretch/>
        </p:blipFill>
        <p:spPr>
          <a:xfrm>
            <a:off x="4641175" y="88332"/>
            <a:ext cx="698874" cy="8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1969770"/>
          </a:xfrm>
        </p:spPr>
        <p:txBody>
          <a:bodyPr/>
          <a:lstStyle/>
          <a:p>
            <a:r>
              <a:rPr lang="en-US" dirty="0"/>
              <a:t>Provide an overview of standards that apply to hazardous energy control.</a:t>
            </a:r>
          </a:p>
          <a:p>
            <a:r>
              <a:rPr lang="en-US" dirty="0"/>
              <a:t>Review the process used at PNNL to complete hazardous energy control determinations</a:t>
            </a:r>
          </a:p>
          <a:p>
            <a:r>
              <a:rPr lang="en-US" dirty="0"/>
              <a:t>Share examples of hazardous energy control determinations completed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7" y="3341368"/>
            <a:ext cx="2937163" cy="22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78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2854036"/>
            <a:ext cx="3350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1660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7846291" cy="3693319"/>
          </a:xfrm>
        </p:spPr>
        <p:txBody>
          <a:bodyPr/>
          <a:lstStyle/>
          <a:p>
            <a:r>
              <a:rPr lang="en-US" u="sng" dirty="0"/>
              <a:t>Service and/or maintenance</a:t>
            </a:r>
            <a:r>
              <a:rPr lang="en-US" dirty="0"/>
              <a:t> - Workplace activities such as constructing, installing, setting up, adjusting, inspecting, modifying, and maintaining and/or servicing machines or equipment.</a:t>
            </a:r>
          </a:p>
          <a:p>
            <a:endParaRPr lang="en-US" dirty="0"/>
          </a:p>
          <a:p>
            <a:r>
              <a:rPr lang="en-US" u="sng" dirty="0"/>
              <a:t>Normal production operations</a:t>
            </a:r>
            <a:r>
              <a:rPr lang="en-US" dirty="0"/>
              <a:t> - The utilization of a machine or equipment to perform its intended production function.</a:t>
            </a:r>
          </a:p>
          <a:p>
            <a:endParaRPr lang="en-US" dirty="0"/>
          </a:p>
          <a:p>
            <a:r>
              <a:rPr lang="en-US" u="sng" dirty="0"/>
              <a:t>Minor servicing</a:t>
            </a:r>
            <a:r>
              <a:rPr lang="en-US" dirty="0"/>
              <a:t> - The activity must take place during, and is inherent to, normal production operations and is routine, repetitive and integral to normal operations.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6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6802582" cy="3717941"/>
          </a:xfrm>
        </p:spPr>
        <p:txBody>
          <a:bodyPr/>
          <a:lstStyle/>
          <a:p>
            <a:r>
              <a:rPr lang="en-US" dirty="0"/>
              <a:t>29 CFR 1910.147(a)(2), The control of hazardous energy (lockout/tagout)</a:t>
            </a:r>
          </a:p>
          <a:p>
            <a:pPr marL="738188" lvl="1" indent="-338138">
              <a:buNone/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 Applies to the control of energy during servicing and/or maintenance of machines and equipment</a:t>
            </a:r>
          </a:p>
          <a:p>
            <a:pPr marL="738188" lvl="1" indent="-338138">
              <a:buNone/>
            </a:pPr>
            <a:r>
              <a:rPr lang="en-US" dirty="0"/>
              <a:t>(ii) </a:t>
            </a:r>
            <a:r>
              <a:rPr lang="en-US" u="sng" dirty="0"/>
              <a:t>Normal production operations are not covered by this standard</a:t>
            </a:r>
            <a:r>
              <a:rPr lang="en-US" dirty="0"/>
              <a:t>. Servicing and/or maintenance which takes place during </a:t>
            </a:r>
            <a:r>
              <a:rPr lang="en-US" u="sng" dirty="0"/>
              <a:t>normal production operations</a:t>
            </a:r>
            <a:r>
              <a:rPr lang="en-US" dirty="0"/>
              <a:t> is covered by this standard only if an employee:</a:t>
            </a:r>
          </a:p>
          <a:p>
            <a:pPr marL="800100" lvl="2" indent="0">
              <a:buNone/>
            </a:pPr>
            <a:r>
              <a:rPr lang="en-US" dirty="0"/>
              <a:t>(A) is required to remove or bypass a guard or other safety device</a:t>
            </a:r>
          </a:p>
          <a:p>
            <a:pPr marL="800100" lvl="2" indent="0">
              <a:buNone/>
            </a:pPr>
            <a:r>
              <a:rPr lang="en-US" dirty="0"/>
              <a:t>(B) is required to place any part of his or her body into an area on a machine or piece of equipment where work is actually performed upon the material being processed or where an associated danger zone exists during a machine operating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2" y="5106740"/>
            <a:ext cx="1686662" cy="9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598"/>
            <a:ext cx="7753927" cy="2332946"/>
          </a:xfrm>
        </p:spPr>
        <p:txBody>
          <a:bodyPr/>
          <a:lstStyle/>
          <a:p>
            <a:r>
              <a:rPr lang="en-US" dirty="0"/>
              <a:t>29 CFR 1910.147(a)(2), The control of hazardous energy (lockout/tagout)</a:t>
            </a:r>
          </a:p>
          <a:p>
            <a:pPr lvl="1"/>
            <a:r>
              <a:rPr lang="en-US" b="1" i="1" dirty="0"/>
              <a:t>Exception</a:t>
            </a:r>
            <a:r>
              <a:rPr lang="en-US" i="1" dirty="0"/>
              <a:t>: </a:t>
            </a:r>
            <a:r>
              <a:rPr lang="en-US" dirty="0"/>
              <a:t>Minor tool changes and adjustments, and other </a:t>
            </a:r>
            <a:r>
              <a:rPr lang="en-US" u="sng" dirty="0"/>
              <a:t>minor servicing </a:t>
            </a:r>
            <a:r>
              <a:rPr lang="en-US" dirty="0"/>
              <a:t>activities, which take place during normal production operations, are not covered by this standard if they are </a:t>
            </a:r>
            <a:r>
              <a:rPr lang="en-US" u="sng" dirty="0"/>
              <a:t>routine</a:t>
            </a:r>
            <a:r>
              <a:rPr lang="en-US" dirty="0"/>
              <a:t>, </a:t>
            </a:r>
            <a:r>
              <a:rPr lang="en-US" u="sng" dirty="0"/>
              <a:t>repetitive</a:t>
            </a:r>
            <a:r>
              <a:rPr lang="en-US" dirty="0"/>
              <a:t>, and </a:t>
            </a:r>
            <a:r>
              <a:rPr lang="en-US" u="sng" dirty="0"/>
              <a:t>integral</a:t>
            </a:r>
            <a:r>
              <a:rPr lang="en-US" dirty="0"/>
              <a:t> to the use of the equipment for production, provided that the work is performed using </a:t>
            </a:r>
            <a:r>
              <a:rPr lang="en-US" u="sng" dirty="0"/>
              <a:t>alternative measures</a:t>
            </a:r>
            <a:r>
              <a:rPr lang="en-US" dirty="0"/>
              <a:t> which provide effective protection.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9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The Minor Service Exception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61555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Exception may apply when servicing and/or maintenance occurs during normal production operations and LOTO is NOT required.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0833" y="3162607"/>
            <a:ext cx="1778000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maintenance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requiring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machine shutdown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7144" y="2648257"/>
            <a:ext cx="7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58183" y="3210583"/>
            <a:ext cx="1778000" cy="175432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/>
              <a:t>Production without risk to worker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5801" y="2629318"/>
            <a:ext cx="202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Normal Operations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2940225" y="3210583"/>
            <a:ext cx="3255819" cy="1658373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maintenance with minor risk not covered by 29 CFR 1910.147</a:t>
            </a:r>
          </a:p>
        </p:txBody>
      </p:sp>
    </p:spTree>
    <p:extLst>
      <p:ext uri="{BB962C8B-B14F-4D97-AF65-F5344CB8AC3E}">
        <p14:creationId xmlns:p14="http://schemas.microsoft.com/office/powerpoint/2010/main" val="7568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The Minor Service Exception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3972" y="2105513"/>
            <a:ext cx="7007087" cy="304470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Minor tool changes and adjustments and other minor servicing activities, which take place during </a:t>
            </a:r>
            <a:r>
              <a:rPr lang="en-US" sz="1800" b="1" u="sng" dirty="0">
                <a:solidFill>
                  <a:schemeClr val="tx1"/>
                </a:solidFill>
              </a:rPr>
              <a:t>normal production operations</a:t>
            </a:r>
            <a:r>
              <a:rPr lang="en-US" sz="1800" b="1" dirty="0">
                <a:solidFill>
                  <a:schemeClr val="tx1"/>
                </a:solidFill>
              </a:rPr>
              <a:t>….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2694" y="2178378"/>
            <a:ext cx="809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2410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The Minor Service Exception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4736" y="2112907"/>
            <a:ext cx="7007087" cy="302439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. . .[these minor servicing activities] are not covered by this standard if they are </a:t>
            </a:r>
            <a:r>
              <a:rPr lang="en-US" sz="1800" b="1" u="sng" dirty="0">
                <a:solidFill>
                  <a:schemeClr val="tx1"/>
                </a:solidFill>
              </a:rPr>
              <a:t>routine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u="sng" dirty="0">
                <a:solidFill>
                  <a:schemeClr val="tx1"/>
                </a:solidFill>
              </a:rPr>
              <a:t>repetitive</a:t>
            </a:r>
            <a:r>
              <a:rPr lang="en-US" sz="1800" b="1" dirty="0">
                <a:solidFill>
                  <a:schemeClr val="tx1"/>
                </a:solidFill>
              </a:rPr>
              <a:t> and </a:t>
            </a:r>
            <a:r>
              <a:rPr lang="en-US" sz="1800" b="1" u="sng" dirty="0">
                <a:solidFill>
                  <a:schemeClr val="tx1"/>
                </a:solidFill>
              </a:rPr>
              <a:t>integral</a:t>
            </a:r>
            <a:r>
              <a:rPr lang="en-US" sz="1800" b="1" dirty="0">
                <a:solidFill>
                  <a:schemeClr val="tx1"/>
                </a:solidFill>
              </a:rPr>
              <a:t> to the use of the equipment for production . . .</a:t>
            </a:r>
          </a:p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3456" y="2182152"/>
            <a:ext cx="809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5324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The Minor Service Exception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34470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 Essential Words to the Minor Service Exception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Routine</a:t>
            </a:r>
            <a:r>
              <a:rPr lang="en-US" dirty="0"/>
              <a:t> - The activity must be performed as part of a regular and prescribed course of procedure and be performed in accordance with established practices.</a:t>
            </a:r>
          </a:p>
          <a:p>
            <a:endParaRPr lang="en-US" dirty="0"/>
          </a:p>
          <a:p>
            <a:r>
              <a:rPr lang="en-US" u="sng" dirty="0"/>
              <a:t>Repetitive</a:t>
            </a:r>
            <a:r>
              <a:rPr lang="en-US" dirty="0"/>
              <a:t> - The activity must be repeated regularly as part of the production process or cycle.</a:t>
            </a:r>
          </a:p>
          <a:p>
            <a:endParaRPr lang="en-US" dirty="0"/>
          </a:p>
          <a:p>
            <a:r>
              <a:rPr lang="en-US" u="sng" dirty="0"/>
              <a:t>Integral</a:t>
            </a:r>
            <a:r>
              <a:rPr lang="en-US" dirty="0"/>
              <a:t> - The activity must be inherent to the production process.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78673"/>
      </p:ext>
    </p:extLst>
  </p:cSld>
  <p:clrMapOvr>
    <a:masterClrMapping/>
  </p:clrMapOvr>
</p:sld>
</file>

<file path=ppt/theme/theme1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NNL Silver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B97149-DB59-4E5D-9593-2E8A80B6D5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0EE66B1-490F-4F54-B743-4A43B8AE2E5A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0102DF-E0AF-48FC-B16D-82EAA5487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21708</TotalTime>
  <Words>978</Words>
  <Application>Microsoft Office PowerPoint</Application>
  <PresentationFormat>On-screen Show (4:3)</PresentationFormat>
  <Paragraphs>143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verdana</vt:lpstr>
      <vt:lpstr>PNNL Platinum Theme</vt:lpstr>
      <vt:lpstr>PNNL Silver Theme</vt:lpstr>
      <vt:lpstr>PNNL White Theme</vt:lpstr>
      <vt:lpstr>1_PNNL Silver Theme</vt:lpstr>
      <vt:lpstr>Hazardous Energy Control Determination Process</vt:lpstr>
      <vt:lpstr>Objectives</vt:lpstr>
      <vt:lpstr>Definitions</vt:lpstr>
      <vt:lpstr>Standards</vt:lpstr>
      <vt:lpstr>Standards</vt:lpstr>
      <vt:lpstr>The Minor Service Exception</vt:lpstr>
      <vt:lpstr>The Minor Service Exception</vt:lpstr>
      <vt:lpstr>The Minor Service Exception</vt:lpstr>
      <vt:lpstr>The Minor Service Exception</vt:lpstr>
      <vt:lpstr>The Minor Service Exception</vt:lpstr>
      <vt:lpstr>Alternative Measures</vt:lpstr>
      <vt:lpstr>Hazardous Energy Control Determinations</vt:lpstr>
      <vt:lpstr>Process</vt:lpstr>
      <vt:lpstr>Process</vt:lpstr>
      <vt:lpstr>Hierarchy of Alternative Controls</vt:lpstr>
      <vt:lpstr>Examples of Alternative Measures</vt:lpstr>
      <vt:lpstr>Determination Example</vt:lpstr>
      <vt:lpstr>Determination Example</vt:lpstr>
      <vt:lpstr>Determination Example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DeGraaf</dc:creator>
  <cp:lastModifiedBy>Amber M. Kenney x2977 13477N</cp:lastModifiedBy>
  <cp:revision>166</cp:revision>
  <cp:lastPrinted>2016-10-05T19:29:23Z</cp:lastPrinted>
  <dcterms:created xsi:type="dcterms:W3CDTF">2011-07-01T00:09:34Z</dcterms:created>
  <dcterms:modified xsi:type="dcterms:W3CDTF">2017-04-24T16:06:26Z</dcterms:modified>
</cp:coreProperties>
</file>