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2"/>
  </p:notesMasterIdLst>
  <p:handoutMasterIdLst>
    <p:handoutMasterId r:id="rId13"/>
  </p:handoutMasterIdLst>
  <p:sldIdLst>
    <p:sldId id="294" r:id="rId2"/>
    <p:sldId id="275" r:id="rId3"/>
    <p:sldId id="298" r:id="rId4"/>
    <p:sldId id="284" r:id="rId5"/>
    <p:sldId id="295" r:id="rId6"/>
    <p:sldId id="302" r:id="rId7"/>
    <p:sldId id="299" r:id="rId8"/>
    <p:sldId id="300" r:id="rId9"/>
    <p:sldId id="301" r:id="rId10"/>
    <p:sldId id="296" r:id="rId11"/>
  </p:sldIdLst>
  <p:sldSz cx="9144000" cy="6858000" type="screen4x3"/>
  <p:notesSz cx="6985000" cy="92837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7" autoAdjust="0"/>
    <p:restoredTop sz="94660"/>
  </p:normalViewPr>
  <p:slideViewPr>
    <p:cSldViewPr snapToGrid="0" snapToObjects="1" showGuides="1">
      <p:cViewPr varScale="1">
        <p:scale>
          <a:sx n="114" d="100"/>
          <a:sy n="114" d="100"/>
        </p:scale>
        <p:origin x="1386" y="13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4/25/2017</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4/25/2017</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729412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163254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2168161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1038785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1979900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225327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1859062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7</a:t>
            </a:fld>
            <a:endParaRPr lang="en-US"/>
          </a:p>
        </p:txBody>
      </p:sp>
    </p:spTree>
    <p:extLst>
      <p:ext uri="{BB962C8B-B14F-4D97-AF65-F5344CB8AC3E}">
        <p14:creationId xmlns:p14="http://schemas.microsoft.com/office/powerpoint/2010/main" val="2154282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8</a:t>
            </a:fld>
            <a:endParaRPr lang="en-US"/>
          </a:p>
        </p:txBody>
      </p:sp>
    </p:spTree>
    <p:extLst>
      <p:ext uri="{BB962C8B-B14F-4D97-AF65-F5344CB8AC3E}">
        <p14:creationId xmlns:p14="http://schemas.microsoft.com/office/powerpoint/2010/main" val="3358934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9</a:t>
            </a:fld>
            <a:endParaRPr lang="en-US"/>
          </a:p>
        </p:txBody>
      </p:sp>
    </p:spTree>
    <p:extLst>
      <p:ext uri="{BB962C8B-B14F-4D97-AF65-F5344CB8AC3E}">
        <p14:creationId xmlns:p14="http://schemas.microsoft.com/office/powerpoint/2010/main" val="1741178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4/25/2017</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Kenney | 2017 NLDC ESH Directors' Workshop</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4/25/2017</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Kenney | 2017 NLDC ESH Directors' Workshop</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4/25/2017</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Kenney | 2017 NLDC ESH Directors' Workshop</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4/25/2017</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Kenney | 2017 NLDC ESH Directors' Workshop</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4/25/2017</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Kenney | 2017 NLDC ESH Directors' Workshop</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4/25/2017</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Kenney | 2017 NLDC ESH Directors' Workshop</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4/25/2017</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Kenney | 2017 NLDC ESH Directors' Workshop</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Amber Kenney	</a:t>
            </a:r>
          </a:p>
          <a:p>
            <a:r>
              <a:rPr lang="en-US" dirty="0"/>
              <a:t>NLDC ESH Working Group 2017 Workshop</a:t>
            </a:r>
          </a:p>
          <a:p>
            <a:r>
              <a:rPr lang="en-US" dirty="0"/>
              <a:t>26 April 2017</a:t>
            </a:r>
          </a:p>
          <a:p>
            <a:endParaRPr lang="en-US" dirty="0"/>
          </a:p>
        </p:txBody>
      </p:sp>
      <p:sp>
        <p:nvSpPr>
          <p:cNvPr id="3" name="Text Placeholder 2"/>
          <p:cNvSpPr>
            <a:spLocks noGrp="1"/>
          </p:cNvSpPr>
          <p:nvPr>
            <p:ph type="body" sz="quarter" idx="11"/>
          </p:nvPr>
        </p:nvSpPr>
        <p:spPr/>
        <p:txBody>
          <a:bodyPr>
            <a:noAutofit/>
          </a:bodyPr>
          <a:lstStyle/>
          <a:p>
            <a:r>
              <a:rPr lang="en-US" dirty="0"/>
              <a:t>FNAL Evolutionary Contract </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3"/>
          </p:nvPr>
        </p:nvSpPr>
        <p:spPr>
          <a:xfrm>
            <a:off x="228601" y="971550"/>
            <a:ext cx="4206240" cy="5216308"/>
          </a:xfrm>
        </p:spPr>
        <p:txBody>
          <a:bodyPr/>
          <a:lstStyle/>
          <a:p>
            <a:r>
              <a:rPr lang="en-US" sz="1800" dirty="0"/>
              <a:t>ORPS</a:t>
            </a:r>
          </a:p>
          <a:p>
            <a:pPr lvl="1"/>
            <a:r>
              <a:rPr lang="en-US" sz="1800" dirty="0"/>
              <a:t>the eliminated reporting requirements allows Fermilab to focus resources on incident investigation, correction and prevention.</a:t>
            </a:r>
          </a:p>
          <a:p>
            <a:r>
              <a:rPr lang="en-US" sz="1800" dirty="0"/>
              <a:t>Emergency Management</a:t>
            </a:r>
          </a:p>
          <a:p>
            <a:pPr lvl="1"/>
            <a:r>
              <a:rPr lang="en-US" sz="1800" dirty="0"/>
              <a:t>Acknowledges that COOP does not apply to FNAL</a:t>
            </a:r>
          </a:p>
          <a:p>
            <a:pPr lvl="1"/>
            <a:r>
              <a:rPr lang="en-US" sz="1800" dirty="0"/>
              <a:t>The time saved by eliminating the 151 reporting requirements allows the Emergency Management group to redirect their focus on developing plans for emergency prevention and strategies to minimize impacts of emergencies.  </a:t>
            </a:r>
          </a:p>
          <a:p>
            <a:pPr lvl="1"/>
            <a:endParaRPr lang="en-US" sz="1800" dirty="0"/>
          </a:p>
        </p:txBody>
      </p:sp>
      <p:sp>
        <p:nvSpPr>
          <p:cNvPr id="10" name="Content Placeholder 9"/>
          <p:cNvSpPr>
            <a:spLocks noGrp="1"/>
          </p:cNvSpPr>
          <p:nvPr>
            <p:ph sz="half" idx="15"/>
          </p:nvPr>
        </p:nvSpPr>
        <p:spPr/>
        <p:txBody>
          <a:bodyPr/>
          <a:lstStyle/>
          <a:p>
            <a:r>
              <a:rPr lang="en-US" sz="1800" dirty="0"/>
              <a:t>QA</a:t>
            </a:r>
          </a:p>
          <a:p>
            <a:pPr lvl="1"/>
            <a:r>
              <a:rPr lang="en-US" sz="1800" dirty="0"/>
              <a:t>Eliminating the IQA report allows the QA team to redirect their efforts and increase their focus on higher impact and higher risk areas. </a:t>
            </a:r>
          </a:p>
          <a:p>
            <a:r>
              <a:rPr lang="en-US" sz="1800" dirty="0"/>
              <a:t>SQA</a:t>
            </a:r>
          </a:p>
          <a:p>
            <a:pPr lvl="1"/>
            <a:r>
              <a:rPr lang="en-US" sz="1800" dirty="0"/>
              <a:t>Eliminating the SQA requirement allows Fermilab to continue its risk-based approach to SQA and avoids major costs associated with implementing the DOE’s SQA Guide.  </a:t>
            </a:r>
          </a:p>
          <a:p>
            <a:pPr lvl="1"/>
            <a:endParaRPr lang="en-US" sz="1800" dirty="0"/>
          </a:p>
        </p:txBody>
      </p:sp>
      <p:sp>
        <p:nvSpPr>
          <p:cNvPr id="4" name="Date Placeholder 3"/>
          <p:cNvSpPr>
            <a:spLocks noGrp="1"/>
          </p:cNvSpPr>
          <p:nvPr>
            <p:ph type="dt" sz="half" idx="2"/>
          </p:nvPr>
        </p:nvSpPr>
        <p:spPr/>
        <p:txBody>
          <a:bodyPr/>
          <a:lstStyle/>
          <a:p>
            <a:pPr>
              <a:defRPr/>
            </a:pPr>
            <a:fld id="{C8C67EE9-579A-1249-A98B-870AEB2A1569}" type="datetime1">
              <a:rPr lang="en-US" smtClean="0"/>
              <a:t>4/25/2017</a:t>
            </a:fld>
            <a:endParaRPr lang="en-US" dirty="0"/>
          </a:p>
        </p:txBody>
      </p:sp>
      <p:sp>
        <p:nvSpPr>
          <p:cNvPr id="5" name="Footer Placeholder 4"/>
          <p:cNvSpPr>
            <a:spLocks noGrp="1"/>
          </p:cNvSpPr>
          <p:nvPr>
            <p:ph type="ftr" sz="quarter" idx="3"/>
          </p:nvPr>
        </p:nvSpPr>
        <p:spPr/>
        <p:txBody>
          <a:bodyPr/>
          <a:lstStyle/>
          <a:p>
            <a:pPr>
              <a:defRPr/>
            </a:pPr>
            <a:r>
              <a:rPr lang="en-US" dirty="0"/>
              <a:t>Kenney | 2017 NLDC ESH Directors' Workshop</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7" name="Title 6"/>
          <p:cNvSpPr>
            <a:spLocks noGrp="1"/>
          </p:cNvSpPr>
          <p:nvPr>
            <p:ph type="title"/>
          </p:nvPr>
        </p:nvSpPr>
        <p:spPr/>
        <p:txBody>
          <a:bodyPr/>
          <a:lstStyle/>
          <a:p>
            <a:r>
              <a:rPr lang="en-US" dirty="0"/>
              <a:t>Major Benefits</a:t>
            </a:r>
          </a:p>
        </p:txBody>
      </p:sp>
    </p:spTree>
    <p:extLst>
      <p:ext uri="{BB962C8B-B14F-4D97-AF65-F5344CB8AC3E}">
        <p14:creationId xmlns:p14="http://schemas.microsoft.com/office/powerpoint/2010/main" val="3906449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1" y="971550"/>
            <a:ext cx="4193088" cy="5059363"/>
          </a:xfrm>
        </p:spPr>
        <p:txBody>
          <a:bodyPr/>
          <a:lstStyle/>
          <a:p>
            <a:r>
              <a:rPr lang="en-US" altLang="en-US" sz="2000" dirty="0">
                <a:latin typeface="Helvetica" panose="020B0604020202020204" pitchFamily="34" charset="0"/>
                <a:ea typeface="Geneva" pitchFamily="121" charset="-128"/>
              </a:rPr>
              <a:t>Secretary of Energy Advisory Board report June 8, 2015</a:t>
            </a:r>
          </a:p>
          <a:p>
            <a:pPr lvl="1"/>
            <a:r>
              <a:rPr lang="en-US" sz="2000" dirty="0"/>
              <a:t>The significant (ESH&amp;Q) recommendations to a single contract include: </a:t>
            </a:r>
            <a:endParaRPr lang="en-US" sz="1600" dirty="0"/>
          </a:p>
          <a:p>
            <a:pPr lvl="2"/>
            <a:r>
              <a:rPr lang="en-US" sz="1800" dirty="0"/>
              <a:t>Eliminating the need to report low level operational incidents (232.2)</a:t>
            </a:r>
          </a:p>
          <a:p>
            <a:pPr lvl="2"/>
            <a:r>
              <a:rPr lang="en-US" sz="1800" dirty="0"/>
              <a:t>The removal of four DOE orders </a:t>
            </a:r>
          </a:p>
          <a:p>
            <a:pPr lvl="3"/>
            <a:r>
              <a:rPr lang="en-US" sz="1600" dirty="0"/>
              <a:t>Continuity of Operations (COOP) (150.1A)</a:t>
            </a:r>
          </a:p>
          <a:p>
            <a:pPr lvl="3"/>
            <a:r>
              <a:rPr lang="en-US" sz="1600" dirty="0"/>
              <a:t>Emergency Management (151.1C)</a:t>
            </a:r>
          </a:p>
          <a:p>
            <a:pPr lvl="3"/>
            <a:r>
              <a:rPr lang="en-US" sz="1600" dirty="0"/>
              <a:t>Quality Assurance (414.1D)</a:t>
            </a:r>
          </a:p>
          <a:p>
            <a:pPr marL="1828800" lvl="4" indent="0">
              <a:buNone/>
            </a:pPr>
            <a:endParaRPr lang="en-US" dirty="0"/>
          </a:p>
        </p:txBody>
      </p:sp>
      <p:sp>
        <p:nvSpPr>
          <p:cNvPr id="7" name="Title 6"/>
          <p:cNvSpPr>
            <a:spLocks noGrp="1"/>
          </p:cNvSpPr>
          <p:nvPr>
            <p:ph type="title"/>
          </p:nvPr>
        </p:nvSpPr>
        <p:spPr/>
        <p:txBody>
          <a:bodyPr/>
          <a:lstStyle/>
          <a:p>
            <a:r>
              <a:rPr lang="en-US" altLang="en-US" dirty="0">
                <a:latin typeface="Helvetica" panose="020B0604020202020204" pitchFamily="34" charset="0"/>
                <a:ea typeface="Geneva" pitchFamily="121" charset="-128"/>
              </a:rPr>
              <a:t>SEAB June 8 Report</a:t>
            </a:r>
            <a:endParaRPr lang="en-US" dirty="0"/>
          </a:p>
        </p:txBody>
      </p:sp>
      <p:sp>
        <p:nvSpPr>
          <p:cNvPr id="3" name="Date Placeholder 2"/>
          <p:cNvSpPr>
            <a:spLocks noGrp="1"/>
          </p:cNvSpPr>
          <p:nvPr>
            <p:ph type="dt" sz="half" idx="2"/>
          </p:nvPr>
        </p:nvSpPr>
        <p:spPr/>
        <p:txBody>
          <a:bodyPr/>
          <a:lstStyle/>
          <a:p>
            <a:pPr>
              <a:defRPr/>
            </a:pPr>
            <a:fld id="{FA96D49F-E75B-CA4C-9755-57CB093C34C1}" type="datetime1">
              <a:rPr lang="en-US" smtClean="0"/>
              <a:t>4/25/2017</a:t>
            </a:fld>
            <a:endParaRPr lang="en-US" dirty="0"/>
          </a:p>
        </p:txBody>
      </p:sp>
      <p:sp>
        <p:nvSpPr>
          <p:cNvPr id="4" name="Footer Placeholder 3"/>
          <p:cNvSpPr>
            <a:spLocks noGrp="1"/>
          </p:cNvSpPr>
          <p:nvPr>
            <p:ph type="ftr" sz="quarter" idx="3"/>
          </p:nvPr>
        </p:nvSpPr>
        <p:spPr/>
        <p:txBody>
          <a:bodyPr/>
          <a:lstStyle/>
          <a:p>
            <a:pPr>
              <a:defRPr/>
            </a:pPr>
            <a:r>
              <a:rPr lang="en-US" dirty="0"/>
              <a:t>Kenney | 2017 NLDC ESH Directors' Workshop</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pic>
        <p:nvPicPr>
          <p:cNvPr id="8" name="Content Placeholder 4"/>
          <p:cNvPicPr>
            <a:picLocks noChangeAspect="1"/>
          </p:cNvPicPr>
          <p:nvPr/>
        </p:nvPicPr>
        <p:blipFill rotWithShape="1">
          <a:blip r:embed="rId3"/>
          <a:srcRect l="4746" t="19188" r="66305" b="17459"/>
          <a:stretch/>
        </p:blipFill>
        <p:spPr>
          <a:xfrm>
            <a:off x="5184396" y="1043694"/>
            <a:ext cx="3632434" cy="4471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468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722312" y="1062239"/>
            <a:ext cx="4193088" cy="5059363"/>
          </a:xfrm>
        </p:spPr>
        <p:txBody>
          <a:bodyPr/>
          <a:lstStyle/>
          <a:p>
            <a:r>
              <a:rPr lang="en-US" sz="2000" dirty="0"/>
              <a:t>FSO/Fermilab-developed implementation plan is signed, May 11, 2016</a:t>
            </a:r>
          </a:p>
          <a:p>
            <a:r>
              <a:rPr lang="en-US" sz="2000" dirty="0"/>
              <a:t>Contract modification signed, May 24, 2016</a:t>
            </a:r>
          </a:p>
          <a:p>
            <a:r>
              <a:rPr lang="en-US" sz="2000" dirty="0"/>
              <a:t>The implementation plan outlines the contract changes as well as the methods to measure success for each area</a:t>
            </a:r>
          </a:p>
          <a:p>
            <a:r>
              <a:rPr lang="en-US" sz="2000" dirty="0"/>
              <a:t>The following slides summarize the actions considered and executed</a:t>
            </a:r>
          </a:p>
          <a:p>
            <a:pPr marL="1828800" lvl="4" indent="0">
              <a:buNone/>
            </a:pPr>
            <a:endParaRPr lang="en-US" dirty="0"/>
          </a:p>
        </p:txBody>
      </p:sp>
      <p:sp>
        <p:nvSpPr>
          <p:cNvPr id="7" name="Title 6"/>
          <p:cNvSpPr>
            <a:spLocks noGrp="1"/>
          </p:cNvSpPr>
          <p:nvPr>
            <p:ph type="title"/>
          </p:nvPr>
        </p:nvSpPr>
        <p:spPr/>
        <p:txBody>
          <a:bodyPr/>
          <a:lstStyle/>
          <a:p>
            <a:r>
              <a:rPr lang="en-US" dirty="0"/>
              <a:t>Fast Forward to May 2016</a:t>
            </a:r>
          </a:p>
        </p:txBody>
      </p:sp>
      <p:sp>
        <p:nvSpPr>
          <p:cNvPr id="3" name="Date Placeholder 2"/>
          <p:cNvSpPr>
            <a:spLocks noGrp="1"/>
          </p:cNvSpPr>
          <p:nvPr>
            <p:ph type="dt" sz="half" idx="2"/>
          </p:nvPr>
        </p:nvSpPr>
        <p:spPr/>
        <p:txBody>
          <a:bodyPr/>
          <a:lstStyle/>
          <a:p>
            <a:pPr>
              <a:defRPr/>
            </a:pPr>
            <a:fld id="{FA96D49F-E75B-CA4C-9755-57CB093C34C1}" type="datetime1">
              <a:rPr lang="en-US" smtClean="0"/>
              <a:t>4/25/2017</a:t>
            </a:fld>
            <a:endParaRPr lang="en-US" dirty="0"/>
          </a:p>
        </p:txBody>
      </p:sp>
      <p:sp>
        <p:nvSpPr>
          <p:cNvPr id="4" name="Footer Placeholder 3"/>
          <p:cNvSpPr>
            <a:spLocks noGrp="1"/>
          </p:cNvSpPr>
          <p:nvPr>
            <p:ph type="ftr" sz="quarter" idx="3"/>
          </p:nvPr>
        </p:nvSpPr>
        <p:spPr/>
        <p:txBody>
          <a:bodyPr/>
          <a:lstStyle/>
          <a:p>
            <a:pPr>
              <a:defRPr/>
            </a:pPr>
            <a:r>
              <a:rPr lang="en-US" dirty="0"/>
              <a:t>Kenney | 2017 NLDC ESH Directors' Workshop</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9" name="Content Placeholder 3"/>
          <p:cNvPicPr>
            <a:picLocks noChangeAspect="1"/>
          </p:cNvPicPr>
          <p:nvPr/>
        </p:nvPicPr>
        <p:blipFill rotWithShape="1">
          <a:blip r:embed="rId3"/>
          <a:srcRect l="67033" t="7086" r="14807" b="51109"/>
          <a:stretch/>
        </p:blipFill>
        <p:spPr>
          <a:xfrm>
            <a:off x="353217" y="1052842"/>
            <a:ext cx="2354771" cy="3049152"/>
          </a:xfrm>
          <a:prstGeom prst="rect">
            <a:avLst/>
          </a:prstGeom>
          <a:ln>
            <a:noFill/>
          </a:ln>
          <a:effectLst>
            <a:outerShdw blurRad="190500" algn="tl" rotWithShape="0">
              <a:srgbClr val="000000">
                <a:alpha val="70000"/>
              </a:srgbClr>
            </a:outerShdw>
          </a:effectLst>
        </p:spPr>
      </p:pic>
      <p:pic>
        <p:nvPicPr>
          <p:cNvPr id="10" name="Content Placeholder 3"/>
          <p:cNvPicPr>
            <a:picLocks noChangeAspect="1"/>
          </p:cNvPicPr>
          <p:nvPr/>
        </p:nvPicPr>
        <p:blipFill rotWithShape="1">
          <a:blip r:embed="rId3"/>
          <a:srcRect l="66531" t="48349" r="14807" b="9663"/>
          <a:stretch/>
        </p:blipFill>
        <p:spPr>
          <a:xfrm>
            <a:off x="1926177" y="3246102"/>
            <a:ext cx="2279584" cy="28848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98722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a:defRPr/>
            </a:pPr>
            <a:fld id="{48DA7FA5-8EFC-1446-AFE1-777E21C38831}" type="datetime1">
              <a:rPr lang="en-US" smtClean="0"/>
              <a:t>4/25/2017</a:t>
            </a:fld>
            <a:endParaRPr lang="en-US" dirty="0"/>
          </a:p>
        </p:txBody>
      </p:sp>
      <p:sp>
        <p:nvSpPr>
          <p:cNvPr id="7" name="Footer Placeholder 6"/>
          <p:cNvSpPr>
            <a:spLocks noGrp="1"/>
          </p:cNvSpPr>
          <p:nvPr>
            <p:ph type="ftr" sz="quarter" idx="3"/>
          </p:nvPr>
        </p:nvSpPr>
        <p:spPr/>
        <p:txBody>
          <a:bodyPr/>
          <a:lstStyle/>
          <a:p>
            <a:pPr>
              <a:defRPr/>
            </a:pPr>
            <a:r>
              <a:rPr lang="en-US" dirty="0"/>
              <a:t>Kenney | 2017 NLDC ESH Directors' Workshop</a:t>
            </a:r>
            <a:endParaRPr lang="en-US" b="1"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0" name="Title 9"/>
          <p:cNvSpPr>
            <a:spLocks noGrp="1"/>
          </p:cNvSpPr>
          <p:nvPr>
            <p:ph type="title"/>
          </p:nvPr>
        </p:nvSpPr>
        <p:spPr>
          <a:xfrm>
            <a:off x="228600" y="442122"/>
            <a:ext cx="8686800" cy="427877"/>
          </a:xfrm>
        </p:spPr>
        <p:txBody>
          <a:bodyPr/>
          <a:lstStyle/>
          <a:p>
            <a:r>
              <a:rPr lang="en-US" dirty="0"/>
              <a:t>Considerations NOT Executed with Contract Modifications</a:t>
            </a:r>
          </a:p>
        </p:txBody>
      </p:sp>
      <p:graphicFrame>
        <p:nvGraphicFramePr>
          <p:cNvPr id="12" name="Table 11"/>
          <p:cNvGraphicFramePr>
            <a:graphicFrameLocks noGrp="1"/>
          </p:cNvGraphicFramePr>
          <p:nvPr>
            <p:extLst>
              <p:ext uri="{D42A27DB-BD31-4B8C-83A1-F6EECF244321}">
                <p14:modId xmlns:p14="http://schemas.microsoft.com/office/powerpoint/2010/main" val="2345914899"/>
              </p:ext>
            </p:extLst>
          </p:nvPr>
        </p:nvGraphicFramePr>
        <p:xfrm>
          <a:off x="229365" y="2736779"/>
          <a:ext cx="8686800" cy="3301152"/>
        </p:xfrm>
        <a:graphic>
          <a:graphicData uri="http://schemas.openxmlformats.org/drawingml/2006/table">
            <a:tbl>
              <a:tblPr firstRow="1" bandRow="1">
                <a:tableStyleId>{5C22544A-7EE6-4342-B048-85BDC9FD1C3A}</a:tableStyleId>
              </a:tblPr>
              <a:tblGrid>
                <a:gridCol w="3453287">
                  <a:extLst>
                    <a:ext uri="{9D8B030D-6E8A-4147-A177-3AD203B41FA5}">
                      <a16:colId xmlns:a16="http://schemas.microsoft.com/office/drawing/2014/main" val="2687326383"/>
                    </a:ext>
                  </a:extLst>
                </a:gridCol>
                <a:gridCol w="2133697">
                  <a:extLst>
                    <a:ext uri="{9D8B030D-6E8A-4147-A177-3AD203B41FA5}">
                      <a16:colId xmlns:a16="http://schemas.microsoft.com/office/drawing/2014/main" val="1613546611"/>
                    </a:ext>
                  </a:extLst>
                </a:gridCol>
                <a:gridCol w="3099816">
                  <a:extLst>
                    <a:ext uri="{9D8B030D-6E8A-4147-A177-3AD203B41FA5}">
                      <a16:colId xmlns:a16="http://schemas.microsoft.com/office/drawing/2014/main" val="1127487303"/>
                    </a:ext>
                  </a:extLst>
                </a:gridCol>
              </a:tblGrid>
              <a:tr h="649392">
                <a:tc>
                  <a:txBody>
                    <a:bodyPr/>
                    <a:lstStyle/>
                    <a:p>
                      <a:r>
                        <a:rPr lang="en-US" dirty="0"/>
                        <a:t>Possible Considerations</a:t>
                      </a:r>
                    </a:p>
                  </a:txBody>
                  <a:tcPr/>
                </a:tc>
                <a:tc>
                  <a:txBody>
                    <a:bodyPr/>
                    <a:lstStyle/>
                    <a:p>
                      <a:r>
                        <a:rPr lang="en-US" dirty="0"/>
                        <a:t>Savings/Cost</a:t>
                      </a:r>
                      <a:r>
                        <a:rPr lang="en-US" baseline="0" dirty="0"/>
                        <a:t> Avoidance</a:t>
                      </a:r>
                      <a:endParaRPr lang="en-US" dirty="0"/>
                    </a:p>
                  </a:txBody>
                  <a:tcPr/>
                </a:tc>
                <a:tc>
                  <a:txBody>
                    <a:bodyPr/>
                    <a:lstStyle/>
                    <a:p>
                      <a:r>
                        <a:rPr lang="en-US" dirty="0"/>
                        <a:t>Strategic</a:t>
                      </a:r>
                      <a:r>
                        <a:rPr lang="en-US" baseline="0" dirty="0"/>
                        <a:t> Benefits</a:t>
                      </a:r>
                      <a:endParaRPr lang="en-US" dirty="0"/>
                    </a:p>
                  </a:txBody>
                  <a:tcPr/>
                </a:tc>
                <a:extLst>
                  <a:ext uri="{0D108BD9-81ED-4DB2-BD59-A6C34878D82A}">
                    <a16:rowId xmlns:a16="http://schemas.microsoft.com/office/drawing/2014/main" val="1701173364"/>
                  </a:ext>
                </a:extLst>
              </a:tr>
              <a:tr h="1171597">
                <a:tc>
                  <a:txBody>
                    <a:bodyPr/>
                    <a:lstStyle/>
                    <a:p>
                      <a:pPr marL="0" indent="0">
                        <a:buFont typeface="Arial" panose="020B0604020202020204" pitchFamily="34" charset="0"/>
                        <a:buNone/>
                      </a:pPr>
                      <a:r>
                        <a:rPr lang="en-US" dirty="0"/>
                        <a:t>Consider</a:t>
                      </a:r>
                      <a:r>
                        <a:rPr lang="en-US" baseline="0" dirty="0"/>
                        <a:t> a </a:t>
                      </a:r>
                      <a:r>
                        <a:rPr lang="en-US" dirty="0"/>
                        <a:t>variance to </a:t>
                      </a:r>
                      <a:r>
                        <a:rPr lang="en-US" dirty="0" err="1"/>
                        <a:t>Occ</a:t>
                      </a:r>
                      <a:r>
                        <a:rPr lang="en-US" baseline="0" dirty="0"/>
                        <a:t> Med flow down to subs</a:t>
                      </a:r>
                    </a:p>
                    <a:p>
                      <a:pPr marL="285750" lvl="0" indent="-285750">
                        <a:buFont typeface="Arial" panose="020B0604020202020204" pitchFamily="34" charset="0"/>
                        <a:buChar char="•"/>
                      </a:pPr>
                      <a:r>
                        <a:rPr lang="en-US" baseline="0" dirty="0"/>
                        <a:t>Add equivalent </a:t>
                      </a:r>
                      <a:r>
                        <a:rPr lang="en-US" baseline="0" dirty="0" err="1"/>
                        <a:t>req’t</a:t>
                      </a:r>
                      <a:r>
                        <a:rPr lang="en-US" baseline="0" dirty="0"/>
                        <a:t> that subs have </a:t>
                      </a:r>
                      <a:r>
                        <a:rPr lang="en-US" baseline="0" dirty="0" err="1"/>
                        <a:t>Occ</a:t>
                      </a:r>
                      <a:r>
                        <a:rPr lang="en-US" baseline="0" dirty="0"/>
                        <a:t> Med program </a:t>
                      </a:r>
                    </a:p>
                  </a:txBody>
                  <a:tcPr>
                    <a:solidFill>
                      <a:schemeClr val="bg2">
                        <a:lumMod val="65000"/>
                      </a:schemeClr>
                    </a:solidFill>
                  </a:tcPr>
                </a:tc>
                <a:tc>
                  <a:txBody>
                    <a:bodyPr/>
                    <a:lstStyle/>
                    <a:p>
                      <a:pPr marL="0" indent="0">
                        <a:buFont typeface="Arial" panose="020B0604020202020204" pitchFamily="34" charset="0"/>
                        <a:buNone/>
                      </a:pPr>
                      <a:r>
                        <a:rPr lang="en-US" dirty="0"/>
                        <a:t>Cost</a:t>
                      </a:r>
                      <a:r>
                        <a:rPr lang="en-US" baseline="0" dirty="0"/>
                        <a:t> avoidance of ~$150k-300k</a:t>
                      </a:r>
                    </a:p>
                  </a:txBody>
                  <a:tcPr>
                    <a:solidFill>
                      <a:schemeClr val="bg2">
                        <a:lumMod val="65000"/>
                      </a:schemeClr>
                    </a:solidFill>
                  </a:tcPr>
                </a:tc>
                <a:tc>
                  <a:txBody>
                    <a:bodyPr/>
                    <a:lstStyle/>
                    <a:p>
                      <a:pPr marL="0" indent="0">
                        <a:buFont typeface="Arial" panose="020B0604020202020204" pitchFamily="34" charset="0"/>
                        <a:buNone/>
                      </a:pPr>
                      <a:r>
                        <a:rPr lang="en-US" dirty="0"/>
                        <a:t>Cost avoidance of rolling</a:t>
                      </a:r>
                      <a:r>
                        <a:rPr lang="en-US" baseline="0" dirty="0"/>
                        <a:t> subs into FNAL medical program - would not exclude many small business</a:t>
                      </a:r>
                      <a:endParaRPr lang="en-US" dirty="0"/>
                    </a:p>
                  </a:txBody>
                  <a:tcPr>
                    <a:solidFill>
                      <a:schemeClr val="bg2">
                        <a:lumMod val="65000"/>
                      </a:schemeClr>
                    </a:solidFill>
                  </a:tcPr>
                </a:tc>
                <a:extLst>
                  <a:ext uri="{0D108BD9-81ED-4DB2-BD59-A6C34878D82A}">
                    <a16:rowId xmlns:a16="http://schemas.microsoft.com/office/drawing/2014/main" val="3068779872"/>
                  </a:ext>
                </a:extLst>
              </a:tr>
              <a:tr h="1335688">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Interpretive Ruling for general consensus on the use of updated versions</a:t>
                      </a:r>
                      <a:r>
                        <a:rPr lang="en-US" baseline="0" dirty="0"/>
                        <a:t> of standards referenced in 851</a:t>
                      </a:r>
                      <a:endParaRPr lang="en-US" dirty="0"/>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txBody>
                  <a:tcPr>
                    <a:solidFill>
                      <a:schemeClr val="bg2">
                        <a:lumMod val="6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Potential savings as a result of standards becoming more or less restrictive</a:t>
                      </a:r>
                    </a:p>
                    <a:p>
                      <a:endParaRPr lang="en-US" dirty="0"/>
                    </a:p>
                  </a:txBody>
                  <a:tcPr>
                    <a:solidFill>
                      <a:schemeClr val="bg2">
                        <a:lumMod val="65000"/>
                      </a:schemeClr>
                    </a:solidFill>
                  </a:tcPr>
                </a:tc>
                <a:tc>
                  <a:txBody>
                    <a:bodyPr/>
                    <a:lstStyle/>
                    <a:p>
                      <a:pPr marL="0" indent="0">
                        <a:buFont typeface="Arial" panose="020B0604020202020204" pitchFamily="34" charset="0"/>
                        <a:buNone/>
                      </a:pPr>
                      <a:r>
                        <a:rPr lang="en-US" dirty="0"/>
                        <a:t>Improved protection of workers - March 2015 memo to FSO indicating FNAL will follow most current IH standards.</a:t>
                      </a:r>
                    </a:p>
                  </a:txBody>
                  <a:tcPr>
                    <a:solidFill>
                      <a:schemeClr val="bg2">
                        <a:lumMod val="65000"/>
                      </a:schemeClr>
                    </a:solidFill>
                  </a:tcPr>
                </a:tc>
                <a:extLst>
                  <a:ext uri="{0D108BD9-81ED-4DB2-BD59-A6C34878D82A}">
                    <a16:rowId xmlns:a16="http://schemas.microsoft.com/office/drawing/2014/main" val="2723484322"/>
                  </a:ext>
                </a:extLst>
              </a:tr>
            </a:tbl>
          </a:graphicData>
        </a:graphic>
      </p:graphicFrame>
      <p:sp>
        <p:nvSpPr>
          <p:cNvPr id="15" name="TextBox 14"/>
          <p:cNvSpPr txBox="1"/>
          <p:nvPr/>
        </p:nvSpPr>
        <p:spPr>
          <a:xfrm>
            <a:off x="229365" y="869999"/>
            <a:ext cx="8363490" cy="1600438"/>
          </a:xfrm>
          <a:prstGeom prst="rect">
            <a:avLst/>
          </a:prstGeom>
          <a:noFill/>
        </p:spPr>
        <p:txBody>
          <a:bodyPr wrap="square" rtlCol="0">
            <a:spAutoFit/>
          </a:bodyPr>
          <a:lstStyle/>
          <a:p>
            <a:r>
              <a:rPr lang="en-US" sz="1800" dirty="0">
                <a:solidFill>
                  <a:srgbClr val="C00000"/>
                </a:solidFill>
              </a:rPr>
              <a:t>The suggested modifications for 851 were NOT included as part of the Evolutionary Contract effort at FNAL.  </a:t>
            </a:r>
          </a:p>
          <a:p>
            <a:r>
              <a:rPr lang="en-US" sz="800" dirty="0">
                <a:solidFill>
                  <a:srgbClr val="C00000"/>
                </a:solidFill>
              </a:rPr>
              <a:t>  </a:t>
            </a:r>
            <a:endParaRPr lang="en-US" sz="1800" dirty="0">
              <a:solidFill>
                <a:srgbClr val="C00000"/>
              </a:solidFill>
            </a:endParaRPr>
          </a:p>
          <a:p>
            <a:r>
              <a:rPr lang="en-US" sz="1800" dirty="0">
                <a:solidFill>
                  <a:srgbClr val="C00000"/>
                </a:solidFill>
              </a:rPr>
              <a:t>SEAB Report suggests to “</a:t>
            </a:r>
            <a:r>
              <a:rPr lang="en-US" sz="1800" dirty="0"/>
              <a:t>[r]</a:t>
            </a:r>
            <a:r>
              <a:rPr lang="en-US" sz="1800" dirty="0" err="1"/>
              <a:t>equest</a:t>
            </a:r>
            <a:r>
              <a:rPr lang="en-US" sz="1800" dirty="0"/>
              <a:t> a binding interpretive ruling.   Any person subject to 10 CFR 851 has the right to file a request….”</a:t>
            </a:r>
          </a:p>
          <a:p>
            <a:endParaRPr lang="en-US" sz="1800" dirty="0"/>
          </a:p>
        </p:txBody>
      </p:sp>
      <p:sp>
        <p:nvSpPr>
          <p:cNvPr id="16" name="TextBox 15"/>
          <p:cNvSpPr txBox="1"/>
          <p:nvPr/>
        </p:nvSpPr>
        <p:spPr>
          <a:xfrm>
            <a:off x="1591161" y="3665835"/>
            <a:ext cx="643802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t>Interpretive ruling seems inappropriate since 851 is very clear (851.3a).  Variance being considered, but not part of “evolution”.</a:t>
            </a:r>
          </a:p>
        </p:txBody>
      </p:sp>
      <p:sp>
        <p:nvSpPr>
          <p:cNvPr id="17" name="TextBox 16"/>
          <p:cNvSpPr txBox="1"/>
          <p:nvPr/>
        </p:nvSpPr>
        <p:spPr>
          <a:xfrm>
            <a:off x="1591161" y="4851883"/>
            <a:ext cx="643802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t>Interpretive ruling abandoned as 851 allows to be more protective (10 CFR 851.12b).  </a:t>
            </a:r>
          </a:p>
        </p:txBody>
      </p:sp>
    </p:spTree>
    <p:extLst>
      <p:ext uri="{BB962C8B-B14F-4D97-AF65-F5344CB8AC3E}">
        <p14:creationId xmlns:p14="http://schemas.microsoft.com/office/powerpoint/2010/main" val="231970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pPr>
              <a:defRPr/>
            </a:pPr>
            <a:fld id="{6A937D96-A7E1-EC4E-8ABD-C91279E01925}" type="datetime1">
              <a:rPr lang="en-US" smtClean="0"/>
              <a:t>4/25/2017</a:t>
            </a:fld>
            <a:endParaRPr lang="en-US" dirty="0"/>
          </a:p>
        </p:txBody>
      </p:sp>
      <p:sp>
        <p:nvSpPr>
          <p:cNvPr id="5" name="Footer Placeholder 4"/>
          <p:cNvSpPr>
            <a:spLocks noGrp="1"/>
          </p:cNvSpPr>
          <p:nvPr>
            <p:ph type="ftr" sz="quarter" idx="17"/>
          </p:nvPr>
        </p:nvSpPr>
        <p:spPr/>
        <p:txBody>
          <a:bodyPr/>
          <a:lstStyle/>
          <a:p>
            <a:pPr>
              <a:defRPr/>
            </a:pPr>
            <a:r>
              <a:rPr lang="en-US" dirty="0"/>
              <a:t>Kenney | 2017 NLDC ESH Directors' Workshop</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5</a:t>
            </a:fld>
            <a:endParaRPr lang="en-US" dirty="0"/>
          </a:p>
        </p:txBody>
      </p:sp>
      <p:sp>
        <p:nvSpPr>
          <p:cNvPr id="7" name="Title 6"/>
          <p:cNvSpPr>
            <a:spLocks noGrp="1"/>
          </p:cNvSpPr>
          <p:nvPr>
            <p:ph type="title"/>
          </p:nvPr>
        </p:nvSpPr>
        <p:spPr/>
        <p:txBody>
          <a:bodyPr/>
          <a:lstStyle/>
          <a:p>
            <a:r>
              <a:rPr lang="en-US" dirty="0"/>
              <a:t>Contract modifications – Occurrence Reporting</a:t>
            </a:r>
          </a:p>
        </p:txBody>
      </p:sp>
      <p:graphicFrame>
        <p:nvGraphicFramePr>
          <p:cNvPr id="10" name="Content Placeholder 9"/>
          <p:cNvGraphicFramePr>
            <a:graphicFrameLocks noGrp="1"/>
          </p:cNvGraphicFramePr>
          <p:nvPr>
            <p:ph sz="half" idx="17"/>
            <p:extLst>
              <p:ext uri="{D42A27DB-BD31-4B8C-83A1-F6EECF244321}">
                <p14:modId xmlns:p14="http://schemas.microsoft.com/office/powerpoint/2010/main" val="2159425048"/>
              </p:ext>
            </p:extLst>
          </p:nvPr>
        </p:nvGraphicFramePr>
        <p:xfrm>
          <a:off x="228600" y="1042988"/>
          <a:ext cx="8686800" cy="3108960"/>
        </p:xfrm>
        <a:graphic>
          <a:graphicData uri="http://schemas.openxmlformats.org/drawingml/2006/table">
            <a:tbl>
              <a:tblPr firstRow="1" bandRow="1">
                <a:tableStyleId>{5C22544A-7EE6-4342-B048-85BDC9FD1C3A}</a:tableStyleId>
              </a:tblPr>
              <a:tblGrid>
                <a:gridCol w="3068707">
                  <a:extLst>
                    <a:ext uri="{9D8B030D-6E8A-4147-A177-3AD203B41FA5}">
                      <a16:colId xmlns:a16="http://schemas.microsoft.com/office/drawing/2014/main" val="20000"/>
                    </a:ext>
                  </a:extLst>
                </a:gridCol>
                <a:gridCol w="2518277">
                  <a:extLst>
                    <a:ext uri="{9D8B030D-6E8A-4147-A177-3AD203B41FA5}">
                      <a16:colId xmlns:a16="http://schemas.microsoft.com/office/drawing/2014/main" val="20001"/>
                    </a:ext>
                  </a:extLst>
                </a:gridCol>
                <a:gridCol w="3099816">
                  <a:extLst>
                    <a:ext uri="{9D8B030D-6E8A-4147-A177-3AD203B41FA5}">
                      <a16:colId xmlns:a16="http://schemas.microsoft.com/office/drawing/2014/main" val="20002"/>
                    </a:ext>
                  </a:extLst>
                </a:gridCol>
              </a:tblGrid>
              <a:tr h="685184">
                <a:tc>
                  <a:txBody>
                    <a:bodyPr/>
                    <a:lstStyle/>
                    <a:p>
                      <a:r>
                        <a:rPr lang="en-US" sz="2400" dirty="0"/>
                        <a:t>Modification</a:t>
                      </a:r>
                    </a:p>
                  </a:txBody>
                  <a:tcPr/>
                </a:tc>
                <a:tc>
                  <a:txBody>
                    <a:bodyPr/>
                    <a:lstStyle/>
                    <a:p>
                      <a:r>
                        <a:rPr lang="en-US" sz="2400" dirty="0"/>
                        <a:t>Savings/Cost</a:t>
                      </a:r>
                      <a:r>
                        <a:rPr lang="en-US" sz="2400" baseline="0" dirty="0"/>
                        <a:t> Avoidance</a:t>
                      </a:r>
                      <a:endParaRPr lang="en-US" sz="2400" dirty="0"/>
                    </a:p>
                  </a:txBody>
                  <a:tcPr/>
                </a:tc>
                <a:tc>
                  <a:txBody>
                    <a:bodyPr/>
                    <a:lstStyle/>
                    <a:p>
                      <a:r>
                        <a:rPr lang="en-US" sz="2400" dirty="0"/>
                        <a:t>Strategic</a:t>
                      </a:r>
                      <a:r>
                        <a:rPr lang="en-US" sz="2400" baseline="0" dirty="0"/>
                        <a:t> Benefits</a:t>
                      </a:r>
                      <a:endParaRPr lang="en-US" sz="2400" dirty="0"/>
                    </a:p>
                  </a:txBody>
                  <a:tcPr/>
                </a:tc>
                <a:extLst>
                  <a:ext uri="{0D108BD9-81ED-4DB2-BD59-A6C34878D82A}">
                    <a16:rowId xmlns:a16="http://schemas.microsoft.com/office/drawing/2014/main" val="10000"/>
                  </a:ext>
                </a:extLst>
              </a:tr>
              <a:tr h="1664252">
                <a:tc>
                  <a:txBody>
                    <a:bodyPr/>
                    <a:lstStyle/>
                    <a:p>
                      <a:pPr marL="0" indent="0">
                        <a:buFont typeface="Arial" panose="020B0604020202020204" pitchFamily="34" charset="0"/>
                        <a:buNone/>
                      </a:pPr>
                      <a:r>
                        <a:rPr lang="en-US" sz="2400" dirty="0"/>
                        <a:t>Eliminate</a:t>
                      </a:r>
                      <a:r>
                        <a:rPr lang="en-US" sz="2400" baseline="0" dirty="0"/>
                        <a:t> external reporting (ORPS) for lower level incidents, significance categories 3 and 4 (low, informational)</a:t>
                      </a:r>
                      <a:endParaRPr lang="en-US" sz="2400" dirty="0"/>
                    </a:p>
                  </a:txBody>
                  <a:tcPr/>
                </a:tc>
                <a:tc>
                  <a:txBody>
                    <a:bodyPr/>
                    <a:lstStyle/>
                    <a:p>
                      <a:pPr marL="0" indent="0">
                        <a:buFont typeface="Arial" panose="020B0604020202020204" pitchFamily="34" charset="0"/>
                        <a:buNone/>
                      </a:pPr>
                      <a:r>
                        <a:rPr lang="en-US" sz="2400" dirty="0"/>
                        <a:t>~$5,400 in labor costs saved due to an estimated</a:t>
                      </a:r>
                      <a:r>
                        <a:rPr lang="en-US" sz="2400" baseline="0" dirty="0"/>
                        <a:t> reduction of 6 lower level reports</a:t>
                      </a:r>
                      <a:endParaRPr lang="en-US" sz="2400" dirty="0"/>
                    </a:p>
                  </a:txBody>
                  <a:tcPr/>
                </a:tc>
                <a:tc>
                  <a:txBody>
                    <a:bodyPr/>
                    <a:lstStyle/>
                    <a:p>
                      <a:pPr marL="0" indent="0">
                        <a:buFont typeface="Arial" panose="020B0604020202020204" pitchFamily="34" charset="0"/>
                        <a:buNone/>
                      </a:pPr>
                      <a:r>
                        <a:rPr lang="en-US" sz="2400" dirty="0"/>
                        <a:t>Accelerated maturity of the HPI culture by redirecting</a:t>
                      </a:r>
                      <a:r>
                        <a:rPr lang="en-US" sz="2400" baseline="0" dirty="0"/>
                        <a:t> effort from reporting to HPI progress.  </a:t>
                      </a:r>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53288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5"/>
          </p:nvPr>
        </p:nvPicPr>
        <p:blipFill rotWithShape="1">
          <a:blip r:embed="rId3"/>
          <a:srcRect t="8731" r="1378" b="7408"/>
          <a:stretch/>
        </p:blipFill>
        <p:spPr>
          <a:xfrm>
            <a:off x="194765" y="1077239"/>
            <a:ext cx="8720635" cy="4171169"/>
          </a:xfrm>
          <a:prstGeom prst="rect">
            <a:avLst/>
          </a:prstGeom>
        </p:spPr>
      </p:pic>
      <p:sp>
        <p:nvSpPr>
          <p:cNvPr id="4" name="Date Placeholder 3"/>
          <p:cNvSpPr>
            <a:spLocks noGrp="1"/>
          </p:cNvSpPr>
          <p:nvPr>
            <p:ph type="dt" sz="half" idx="16"/>
          </p:nvPr>
        </p:nvSpPr>
        <p:spPr/>
        <p:txBody>
          <a:bodyPr/>
          <a:lstStyle/>
          <a:p>
            <a:pPr>
              <a:defRPr/>
            </a:pPr>
            <a:fld id="{09EA2773-F02A-CC43-B1C5-479A1F34EDA7}" type="datetime1">
              <a:rPr lang="en-US" smtClean="0"/>
              <a:t>4/25/2017</a:t>
            </a:fld>
            <a:endParaRPr lang="en-US" dirty="0"/>
          </a:p>
        </p:txBody>
      </p:sp>
      <p:sp>
        <p:nvSpPr>
          <p:cNvPr id="5" name="Footer Placeholder 4"/>
          <p:cNvSpPr>
            <a:spLocks noGrp="1"/>
          </p:cNvSpPr>
          <p:nvPr>
            <p:ph type="ftr" sz="quarter" idx="17"/>
          </p:nvPr>
        </p:nvSpPr>
        <p:spPr/>
        <p:txBody>
          <a:bodyPr/>
          <a:lstStyle/>
          <a:p>
            <a:pPr>
              <a:defRPr/>
            </a:pPr>
            <a:r>
              <a:rPr lang="en-US" dirty="0"/>
              <a:t>Kenney | 2017 NLDC ESH Directors' Workshop</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6</a:t>
            </a:fld>
            <a:endParaRPr lang="en-US" dirty="0"/>
          </a:p>
        </p:txBody>
      </p:sp>
      <p:sp>
        <p:nvSpPr>
          <p:cNvPr id="7" name="Title 6"/>
          <p:cNvSpPr>
            <a:spLocks noGrp="1"/>
          </p:cNvSpPr>
          <p:nvPr>
            <p:ph type="title"/>
          </p:nvPr>
        </p:nvSpPr>
        <p:spPr/>
        <p:txBody>
          <a:bodyPr/>
          <a:lstStyle/>
          <a:p>
            <a:r>
              <a:rPr lang="en-US" dirty="0"/>
              <a:t>Contract modifications – Occurrence Reporting</a:t>
            </a:r>
          </a:p>
        </p:txBody>
      </p:sp>
    </p:spTree>
    <p:extLst>
      <p:ext uri="{BB962C8B-B14F-4D97-AF65-F5344CB8AC3E}">
        <p14:creationId xmlns:p14="http://schemas.microsoft.com/office/powerpoint/2010/main" val="4293718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pPr>
              <a:defRPr/>
            </a:pPr>
            <a:fld id="{6A937D96-A7E1-EC4E-8ABD-C91279E01925}" type="datetime1">
              <a:rPr lang="en-US" smtClean="0"/>
              <a:t>4/25/2017</a:t>
            </a:fld>
            <a:endParaRPr lang="en-US" dirty="0"/>
          </a:p>
        </p:txBody>
      </p:sp>
      <p:sp>
        <p:nvSpPr>
          <p:cNvPr id="5" name="Footer Placeholder 4"/>
          <p:cNvSpPr>
            <a:spLocks noGrp="1"/>
          </p:cNvSpPr>
          <p:nvPr>
            <p:ph type="ftr" sz="quarter" idx="17"/>
          </p:nvPr>
        </p:nvSpPr>
        <p:spPr/>
        <p:txBody>
          <a:bodyPr/>
          <a:lstStyle/>
          <a:p>
            <a:pPr>
              <a:defRPr/>
            </a:pPr>
            <a:r>
              <a:rPr lang="en-US" dirty="0"/>
              <a:t>Kenney | 2017 NLDC ESH Directors' Workshop</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7</a:t>
            </a:fld>
            <a:endParaRPr lang="en-US" dirty="0"/>
          </a:p>
        </p:txBody>
      </p:sp>
      <p:sp>
        <p:nvSpPr>
          <p:cNvPr id="7" name="Title 6"/>
          <p:cNvSpPr>
            <a:spLocks noGrp="1"/>
          </p:cNvSpPr>
          <p:nvPr>
            <p:ph type="title"/>
          </p:nvPr>
        </p:nvSpPr>
        <p:spPr/>
        <p:txBody>
          <a:bodyPr/>
          <a:lstStyle/>
          <a:p>
            <a:r>
              <a:rPr lang="en-US" dirty="0"/>
              <a:t>Contract modifications – COOP</a:t>
            </a:r>
          </a:p>
        </p:txBody>
      </p:sp>
      <p:graphicFrame>
        <p:nvGraphicFramePr>
          <p:cNvPr id="10" name="Content Placeholder 9"/>
          <p:cNvGraphicFramePr>
            <a:graphicFrameLocks noGrp="1"/>
          </p:cNvGraphicFramePr>
          <p:nvPr>
            <p:ph sz="half" idx="17"/>
            <p:extLst>
              <p:ext uri="{D42A27DB-BD31-4B8C-83A1-F6EECF244321}">
                <p14:modId xmlns:p14="http://schemas.microsoft.com/office/powerpoint/2010/main" val="2691556263"/>
              </p:ext>
            </p:extLst>
          </p:nvPr>
        </p:nvGraphicFramePr>
        <p:xfrm>
          <a:off x="228600" y="1042988"/>
          <a:ext cx="8686800" cy="4572000"/>
        </p:xfrm>
        <a:graphic>
          <a:graphicData uri="http://schemas.openxmlformats.org/drawingml/2006/table">
            <a:tbl>
              <a:tblPr firstRow="1" bandRow="1">
                <a:tableStyleId>{5C22544A-7EE6-4342-B048-85BDC9FD1C3A}</a:tableStyleId>
              </a:tblPr>
              <a:tblGrid>
                <a:gridCol w="3068707">
                  <a:extLst>
                    <a:ext uri="{9D8B030D-6E8A-4147-A177-3AD203B41FA5}">
                      <a16:colId xmlns:a16="http://schemas.microsoft.com/office/drawing/2014/main" val="20000"/>
                    </a:ext>
                  </a:extLst>
                </a:gridCol>
                <a:gridCol w="2518277">
                  <a:extLst>
                    <a:ext uri="{9D8B030D-6E8A-4147-A177-3AD203B41FA5}">
                      <a16:colId xmlns:a16="http://schemas.microsoft.com/office/drawing/2014/main" val="20001"/>
                    </a:ext>
                  </a:extLst>
                </a:gridCol>
                <a:gridCol w="3099816">
                  <a:extLst>
                    <a:ext uri="{9D8B030D-6E8A-4147-A177-3AD203B41FA5}">
                      <a16:colId xmlns:a16="http://schemas.microsoft.com/office/drawing/2014/main" val="20002"/>
                    </a:ext>
                  </a:extLst>
                </a:gridCol>
              </a:tblGrid>
              <a:tr h="685184">
                <a:tc>
                  <a:txBody>
                    <a:bodyPr/>
                    <a:lstStyle/>
                    <a:p>
                      <a:r>
                        <a:rPr lang="en-US" sz="2400" dirty="0"/>
                        <a:t>Modification</a:t>
                      </a:r>
                    </a:p>
                  </a:txBody>
                  <a:tcPr/>
                </a:tc>
                <a:tc>
                  <a:txBody>
                    <a:bodyPr/>
                    <a:lstStyle/>
                    <a:p>
                      <a:r>
                        <a:rPr lang="en-US" sz="2400" dirty="0"/>
                        <a:t>Savings/Cost</a:t>
                      </a:r>
                      <a:r>
                        <a:rPr lang="en-US" sz="2400" baseline="0" dirty="0"/>
                        <a:t> Avoidance</a:t>
                      </a:r>
                      <a:endParaRPr lang="en-US" sz="2400" dirty="0"/>
                    </a:p>
                  </a:txBody>
                  <a:tcPr/>
                </a:tc>
                <a:tc>
                  <a:txBody>
                    <a:bodyPr/>
                    <a:lstStyle/>
                    <a:p>
                      <a:r>
                        <a:rPr lang="en-US" sz="2400" dirty="0"/>
                        <a:t>Strategic</a:t>
                      </a:r>
                      <a:r>
                        <a:rPr lang="en-US" sz="2400" baseline="0" dirty="0"/>
                        <a:t> Benefits</a:t>
                      </a:r>
                      <a:endParaRPr lang="en-US" sz="2400" dirty="0"/>
                    </a:p>
                  </a:txBody>
                  <a:tcPr/>
                </a:tc>
                <a:extLst>
                  <a:ext uri="{0D108BD9-81ED-4DB2-BD59-A6C34878D82A}">
                    <a16:rowId xmlns:a16="http://schemas.microsoft.com/office/drawing/2014/main" val="10000"/>
                  </a:ext>
                </a:extLst>
              </a:tr>
              <a:tr h="1664252">
                <a:tc>
                  <a:txBody>
                    <a:bodyPr/>
                    <a:lstStyle/>
                    <a:p>
                      <a:pPr marL="0" indent="0">
                        <a:buFont typeface="Arial" panose="020B0604020202020204" pitchFamily="34" charset="0"/>
                        <a:buNone/>
                      </a:pPr>
                      <a:r>
                        <a:rPr lang="en-US" sz="2400" dirty="0"/>
                        <a:t>DOE O 150.1A Continuity of Operations removed</a:t>
                      </a:r>
                    </a:p>
                    <a:p>
                      <a:pPr marL="285750" lvl="0" indent="-285750">
                        <a:buFont typeface="Arial" panose="020B0604020202020204" pitchFamily="34" charset="0"/>
                        <a:buChar char="•"/>
                      </a:pPr>
                      <a:r>
                        <a:rPr lang="en-US" sz="2400" dirty="0"/>
                        <a:t>Fermilab does not participate as a Mission Essential Function</a:t>
                      </a:r>
                    </a:p>
                  </a:txBody>
                  <a:tcPr/>
                </a:tc>
                <a:tc>
                  <a:txBody>
                    <a:bodyPr/>
                    <a:lstStyle/>
                    <a:p>
                      <a:pPr marL="0" indent="0">
                        <a:buFont typeface="Arial" panose="020B0604020202020204" pitchFamily="34" charset="0"/>
                        <a:buNone/>
                      </a:pPr>
                      <a:r>
                        <a:rPr lang="en-US" sz="2400" dirty="0"/>
                        <a:t>None.</a:t>
                      </a:r>
                      <a:r>
                        <a:rPr lang="en-US" sz="2400" baseline="0" dirty="0"/>
                        <a:t>  This is not applicable to Fermilab.  FNAL implements the Minimum Safety Plan to put the site into a safe state in the case of a catastrophic event</a:t>
                      </a:r>
                      <a:endParaRPr lang="en-US" sz="2400" dirty="0"/>
                    </a:p>
                  </a:txBody>
                  <a:tcPr/>
                </a:tc>
                <a:tc>
                  <a:txBody>
                    <a:bodyPr/>
                    <a:lstStyle/>
                    <a:p>
                      <a:pPr marL="0" indent="0">
                        <a:buFont typeface="Arial" panose="020B0604020202020204" pitchFamily="34" charset="0"/>
                        <a:buNone/>
                      </a:pPr>
                      <a:r>
                        <a:rPr lang="en-US" sz="2400" dirty="0"/>
                        <a:t>Min</a:t>
                      </a:r>
                      <a:r>
                        <a:rPr lang="en-US" sz="2400" baseline="0" dirty="0"/>
                        <a:t> Safe Plan identifies critical staff to maintain minimum safety as necessary</a:t>
                      </a:r>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2765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pPr>
              <a:defRPr/>
            </a:pPr>
            <a:fld id="{6A937D96-A7E1-EC4E-8ABD-C91279E01925}" type="datetime1">
              <a:rPr lang="en-US" smtClean="0"/>
              <a:t>4/25/2017</a:t>
            </a:fld>
            <a:endParaRPr lang="en-US" dirty="0"/>
          </a:p>
        </p:txBody>
      </p:sp>
      <p:sp>
        <p:nvSpPr>
          <p:cNvPr id="5" name="Footer Placeholder 4"/>
          <p:cNvSpPr>
            <a:spLocks noGrp="1"/>
          </p:cNvSpPr>
          <p:nvPr>
            <p:ph type="ftr" sz="quarter" idx="17"/>
          </p:nvPr>
        </p:nvSpPr>
        <p:spPr/>
        <p:txBody>
          <a:bodyPr/>
          <a:lstStyle/>
          <a:p>
            <a:pPr>
              <a:defRPr/>
            </a:pPr>
            <a:r>
              <a:rPr lang="en-US" dirty="0"/>
              <a:t>Kenney | 2017 NLDC ESH Directors' Workshop</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8</a:t>
            </a:fld>
            <a:endParaRPr lang="en-US" dirty="0"/>
          </a:p>
        </p:txBody>
      </p:sp>
      <p:sp>
        <p:nvSpPr>
          <p:cNvPr id="7" name="Title 6"/>
          <p:cNvSpPr>
            <a:spLocks noGrp="1"/>
          </p:cNvSpPr>
          <p:nvPr>
            <p:ph type="title"/>
          </p:nvPr>
        </p:nvSpPr>
        <p:spPr/>
        <p:txBody>
          <a:bodyPr/>
          <a:lstStyle/>
          <a:p>
            <a:r>
              <a:rPr lang="en-US" dirty="0"/>
              <a:t>Contract modifications – Emergency Management</a:t>
            </a:r>
          </a:p>
        </p:txBody>
      </p:sp>
      <p:graphicFrame>
        <p:nvGraphicFramePr>
          <p:cNvPr id="10" name="Content Placeholder 9"/>
          <p:cNvGraphicFramePr>
            <a:graphicFrameLocks noGrp="1"/>
          </p:cNvGraphicFramePr>
          <p:nvPr>
            <p:ph sz="half" idx="17"/>
            <p:extLst>
              <p:ext uri="{D42A27DB-BD31-4B8C-83A1-F6EECF244321}">
                <p14:modId xmlns:p14="http://schemas.microsoft.com/office/powerpoint/2010/main" val="4102662954"/>
              </p:ext>
            </p:extLst>
          </p:nvPr>
        </p:nvGraphicFramePr>
        <p:xfrm>
          <a:off x="228600" y="1042988"/>
          <a:ext cx="8686800" cy="3840480"/>
        </p:xfrm>
        <a:graphic>
          <a:graphicData uri="http://schemas.openxmlformats.org/drawingml/2006/table">
            <a:tbl>
              <a:tblPr firstRow="1" bandRow="1">
                <a:tableStyleId>{5C22544A-7EE6-4342-B048-85BDC9FD1C3A}</a:tableStyleId>
              </a:tblPr>
              <a:tblGrid>
                <a:gridCol w="3068707">
                  <a:extLst>
                    <a:ext uri="{9D8B030D-6E8A-4147-A177-3AD203B41FA5}">
                      <a16:colId xmlns:a16="http://schemas.microsoft.com/office/drawing/2014/main" val="20000"/>
                    </a:ext>
                  </a:extLst>
                </a:gridCol>
                <a:gridCol w="2518277">
                  <a:extLst>
                    <a:ext uri="{9D8B030D-6E8A-4147-A177-3AD203B41FA5}">
                      <a16:colId xmlns:a16="http://schemas.microsoft.com/office/drawing/2014/main" val="20001"/>
                    </a:ext>
                  </a:extLst>
                </a:gridCol>
                <a:gridCol w="3099816">
                  <a:extLst>
                    <a:ext uri="{9D8B030D-6E8A-4147-A177-3AD203B41FA5}">
                      <a16:colId xmlns:a16="http://schemas.microsoft.com/office/drawing/2014/main" val="20002"/>
                    </a:ext>
                  </a:extLst>
                </a:gridCol>
              </a:tblGrid>
              <a:tr h="685184">
                <a:tc>
                  <a:txBody>
                    <a:bodyPr/>
                    <a:lstStyle/>
                    <a:p>
                      <a:r>
                        <a:rPr lang="en-US" sz="2400" dirty="0"/>
                        <a:t>Modification</a:t>
                      </a:r>
                    </a:p>
                  </a:txBody>
                  <a:tcPr/>
                </a:tc>
                <a:tc>
                  <a:txBody>
                    <a:bodyPr/>
                    <a:lstStyle/>
                    <a:p>
                      <a:r>
                        <a:rPr lang="en-US" sz="2400" dirty="0"/>
                        <a:t>Savings/Cost</a:t>
                      </a:r>
                      <a:r>
                        <a:rPr lang="en-US" sz="2400" baseline="0" dirty="0"/>
                        <a:t> Avoidance</a:t>
                      </a:r>
                      <a:endParaRPr lang="en-US" sz="2400" dirty="0"/>
                    </a:p>
                  </a:txBody>
                  <a:tcPr/>
                </a:tc>
                <a:tc>
                  <a:txBody>
                    <a:bodyPr/>
                    <a:lstStyle/>
                    <a:p>
                      <a:r>
                        <a:rPr lang="en-US" sz="2400" dirty="0"/>
                        <a:t>Strategic</a:t>
                      </a:r>
                      <a:r>
                        <a:rPr lang="en-US" sz="2400" baseline="0" dirty="0"/>
                        <a:t> Benefits</a:t>
                      </a:r>
                      <a:endParaRPr lang="en-US" sz="2400" dirty="0"/>
                    </a:p>
                  </a:txBody>
                  <a:tcPr/>
                </a:tc>
                <a:extLst>
                  <a:ext uri="{0D108BD9-81ED-4DB2-BD59-A6C34878D82A}">
                    <a16:rowId xmlns:a16="http://schemas.microsoft.com/office/drawing/2014/main" val="10000"/>
                  </a:ext>
                </a:extLst>
              </a:tr>
              <a:tr h="1664252">
                <a:tc>
                  <a:txBody>
                    <a:bodyPr/>
                    <a:lstStyle/>
                    <a:p>
                      <a:pPr marL="0" indent="0">
                        <a:buFont typeface="Arial" panose="020B0604020202020204" pitchFamily="34" charset="0"/>
                        <a:buNone/>
                      </a:pPr>
                      <a:r>
                        <a:rPr lang="en-US" sz="2400" dirty="0"/>
                        <a:t>DOE O 151.1C Comprehensive Emergency Management System removed</a:t>
                      </a:r>
                    </a:p>
                    <a:p>
                      <a:pPr marL="285750" lvl="0" indent="-285750">
                        <a:buFont typeface="Arial" panose="020B0604020202020204" pitchFamily="34" charset="0"/>
                        <a:buChar char="•"/>
                      </a:pPr>
                      <a:r>
                        <a:rPr lang="en-US" sz="2400" dirty="0"/>
                        <a:t>Eliminates EPHS,</a:t>
                      </a:r>
                      <a:r>
                        <a:rPr lang="en-US" sz="2400" baseline="0" dirty="0"/>
                        <a:t> ERAP and CRAR reporting</a:t>
                      </a:r>
                      <a:endParaRPr lang="en-US" sz="2400" dirty="0"/>
                    </a:p>
                  </a:txBody>
                  <a:tcPr/>
                </a:tc>
                <a:tc>
                  <a:txBody>
                    <a:bodyPr/>
                    <a:lstStyle/>
                    <a:p>
                      <a:pPr marL="0" indent="0">
                        <a:buFont typeface="Arial" panose="020B0604020202020204" pitchFamily="34" charset="0"/>
                        <a:buNone/>
                      </a:pPr>
                      <a:r>
                        <a:rPr lang="en-US" sz="2400" dirty="0"/>
                        <a:t>~$52k in labor cost avoidance due to eliminated reporting</a:t>
                      </a:r>
                    </a:p>
                  </a:txBody>
                  <a:tcPr/>
                </a:tc>
                <a:tc>
                  <a:txBody>
                    <a:bodyPr/>
                    <a:lstStyle/>
                    <a:p>
                      <a:pPr marL="0" indent="0">
                        <a:buFont typeface="Arial" panose="020B0604020202020204" pitchFamily="34" charset="0"/>
                        <a:buNone/>
                      </a:pPr>
                      <a:r>
                        <a:rPr lang="en-US" sz="2400" dirty="0"/>
                        <a:t>Enhanced focus on developing plans for prevention and to minimize impacts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18474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pPr>
              <a:defRPr/>
            </a:pPr>
            <a:fld id="{6A937D96-A7E1-EC4E-8ABD-C91279E01925}" type="datetime1">
              <a:rPr lang="en-US" smtClean="0"/>
              <a:t>4/25/2017</a:t>
            </a:fld>
            <a:endParaRPr lang="en-US" dirty="0"/>
          </a:p>
        </p:txBody>
      </p:sp>
      <p:sp>
        <p:nvSpPr>
          <p:cNvPr id="5" name="Footer Placeholder 4"/>
          <p:cNvSpPr>
            <a:spLocks noGrp="1"/>
          </p:cNvSpPr>
          <p:nvPr>
            <p:ph type="ftr" sz="quarter" idx="17"/>
          </p:nvPr>
        </p:nvSpPr>
        <p:spPr/>
        <p:txBody>
          <a:bodyPr/>
          <a:lstStyle/>
          <a:p>
            <a:pPr>
              <a:defRPr/>
            </a:pPr>
            <a:r>
              <a:rPr lang="en-US" dirty="0"/>
              <a:t>Kenney | 2017 NLDC ESH Directors' Workshop</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9</a:t>
            </a:fld>
            <a:endParaRPr lang="en-US" dirty="0"/>
          </a:p>
        </p:txBody>
      </p:sp>
      <p:sp>
        <p:nvSpPr>
          <p:cNvPr id="7" name="Title 6"/>
          <p:cNvSpPr>
            <a:spLocks noGrp="1"/>
          </p:cNvSpPr>
          <p:nvPr>
            <p:ph type="title"/>
          </p:nvPr>
        </p:nvSpPr>
        <p:spPr/>
        <p:txBody>
          <a:bodyPr/>
          <a:lstStyle/>
          <a:p>
            <a:r>
              <a:rPr lang="en-US" dirty="0"/>
              <a:t>Contract modifications – Quality Assurance</a:t>
            </a:r>
          </a:p>
        </p:txBody>
      </p:sp>
      <p:graphicFrame>
        <p:nvGraphicFramePr>
          <p:cNvPr id="10" name="Content Placeholder 9"/>
          <p:cNvGraphicFramePr>
            <a:graphicFrameLocks noGrp="1"/>
          </p:cNvGraphicFramePr>
          <p:nvPr>
            <p:ph sz="half" idx="17"/>
            <p:extLst>
              <p:ext uri="{D42A27DB-BD31-4B8C-83A1-F6EECF244321}">
                <p14:modId xmlns:p14="http://schemas.microsoft.com/office/powerpoint/2010/main" val="4167152806"/>
              </p:ext>
            </p:extLst>
          </p:nvPr>
        </p:nvGraphicFramePr>
        <p:xfrm>
          <a:off x="228600" y="1042988"/>
          <a:ext cx="8686800" cy="4572000"/>
        </p:xfrm>
        <a:graphic>
          <a:graphicData uri="http://schemas.openxmlformats.org/drawingml/2006/table">
            <a:tbl>
              <a:tblPr firstRow="1" bandRow="1">
                <a:tableStyleId>{5C22544A-7EE6-4342-B048-85BDC9FD1C3A}</a:tableStyleId>
              </a:tblPr>
              <a:tblGrid>
                <a:gridCol w="3068707">
                  <a:extLst>
                    <a:ext uri="{9D8B030D-6E8A-4147-A177-3AD203B41FA5}">
                      <a16:colId xmlns:a16="http://schemas.microsoft.com/office/drawing/2014/main" val="20000"/>
                    </a:ext>
                  </a:extLst>
                </a:gridCol>
                <a:gridCol w="2518277">
                  <a:extLst>
                    <a:ext uri="{9D8B030D-6E8A-4147-A177-3AD203B41FA5}">
                      <a16:colId xmlns:a16="http://schemas.microsoft.com/office/drawing/2014/main" val="20001"/>
                    </a:ext>
                  </a:extLst>
                </a:gridCol>
                <a:gridCol w="3099816">
                  <a:extLst>
                    <a:ext uri="{9D8B030D-6E8A-4147-A177-3AD203B41FA5}">
                      <a16:colId xmlns:a16="http://schemas.microsoft.com/office/drawing/2014/main" val="20002"/>
                    </a:ext>
                  </a:extLst>
                </a:gridCol>
              </a:tblGrid>
              <a:tr h="685184">
                <a:tc>
                  <a:txBody>
                    <a:bodyPr/>
                    <a:lstStyle/>
                    <a:p>
                      <a:r>
                        <a:rPr lang="en-US" sz="2400" dirty="0"/>
                        <a:t>Modification</a:t>
                      </a:r>
                    </a:p>
                  </a:txBody>
                  <a:tcPr/>
                </a:tc>
                <a:tc>
                  <a:txBody>
                    <a:bodyPr/>
                    <a:lstStyle/>
                    <a:p>
                      <a:r>
                        <a:rPr lang="en-US" sz="2400" dirty="0"/>
                        <a:t>Savings/Cost</a:t>
                      </a:r>
                      <a:r>
                        <a:rPr lang="en-US" sz="2400" baseline="0" dirty="0"/>
                        <a:t> Avoidance</a:t>
                      </a:r>
                      <a:endParaRPr lang="en-US" sz="2400" dirty="0"/>
                    </a:p>
                  </a:txBody>
                  <a:tcPr/>
                </a:tc>
                <a:tc>
                  <a:txBody>
                    <a:bodyPr/>
                    <a:lstStyle/>
                    <a:p>
                      <a:r>
                        <a:rPr lang="en-US" sz="2400" dirty="0"/>
                        <a:t>Strategic</a:t>
                      </a:r>
                      <a:r>
                        <a:rPr lang="en-US" sz="2400" baseline="0" dirty="0"/>
                        <a:t> Benefits</a:t>
                      </a:r>
                      <a:endParaRPr lang="en-US" sz="2400" dirty="0"/>
                    </a:p>
                  </a:txBody>
                  <a:tcPr/>
                </a:tc>
                <a:extLst>
                  <a:ext uri="{0D108BD9-81ED-4DB2-BD59-A6C34878D82A}">
                    <a16:rowId xmlns:a16="http://schemas.microsoft.com/office/drawing/2014/main" val="10000"/>
                  </a:ext>
                </a:extLst>
              </a:tr>
              <a:tr h="1664252">
                <a:tc>
                  <a:txBody>
                    <a:bodyPr/>
                    <a:lstStyle/>
                    <a:p>
                      <a:pPr marL="0" indent="0">
                        <a:buFont typeface="Arial" panose="020B0604020202020204" pitchFamily="34" charset="0"/>
                        <a:buNone/>
                      </a:pPr>
                      <a:r>
                        <a:rPr lang="en-US" sz="2400" dirty="0"/>
                        <a:t>DOE O 414.1D Quality Assurance removed</a:t>
                      </a:r>
                    </a:p>
                    <a:p>
                      <a:pPr marL="285750" lvl="0" indent="-285750">
                        <a:buFont typeface="Arial" panose="020B0604020202020204" pitchFamily="34" charset="0"/>
                        <a:buChar char="•"/>
                      </a:pPr>
                      <a:r>
                        <a:rPr lang="en-US" sz="2400" dirty="0"/>
                        <a:t>Eliminates SQA requirements as well</a:t>
                      </a:r>
                      <a:r>
                        <a:rPr lang="en-US" sz="2400" baseline="0" dirty="0"/>
                        <a:t> as IQA reporting</a:t>
                      </a:r>
                      <a:endParaRPr lang="en-US" sz="2400" dirty="0"/>
                    </a:p>
                  </a:txBody>
                  <a:tcPr/>
                </a:tc>
                <a:tc>
                  <a:txBody>
                    <a:bodyPr/>
                    <a:lstStyle/>
                    <a:p>
                      <a:pPr marL="0" indent="0">
                        <a:buFont typeface="Arial" panose="020B0604020202020204" pitchFamily="34" charset="0"/>
                        <a:buNone/>
                      </a:pPr>
                      <a:r>
                        <a:rPr lang="en-US" sz="2400" dirty="0"/>
                        <a:t>~$1.2M cost avoidance from not implementing</a:t>
                      </a:r>
                      <a:r>
                        <a:rPr lang="en-US" sz="2400" baseline="0" dirty="0"/>
                        <a:t> the SQA guide</a:t>
                      </a:r>
                      <a:endParaRPr lang="en-US" sz="2400" dirty="0"/>
                    </a:p>
                  </a:txBody>
                  <a:tcPr/>
                </a:tc>
                <a:tc>
                  <a:txBody>
                    <a:bodyPr/>
                    <a:lstStyle/>
                    <a:p>
                      <a:pPr marL="285750" indent="-285750">
                        <a:buFont typeface="Arial" panose="020B0604020202020204" pitchFamily="34" charset="0"/>
                        <a:buChar char="•"/>
                      </a:pPr>
                      <a:r>
                        <a:rPr lang="en-US" sz="2400" dirty="0"/>
                        <a:t>Self-assessment programs increased focus on higher impact and higher risk areas</a:t>
                      </a:r>
                    </a:p>
                    <a:p>
                      <a:pPr marL="285750" indent="-285750">
                        <a:buFont typeface="Arial" panose="020B0604020202020204" pitchFamily="34" charset="0"/>
                        <a:buChar char="•"/>
                      </a:pPr>
                      <a:r>
                        <a:rPr lang="en-US" sz="2400" dirty="0"/>
                        <a:t>Risk-based</a:t>
                      </a:r>
                      <a:r>
                        <a:rPr lang="en-US" sz="2400" baseline="0" dirty="0"/>
                        <a:t> approach to SQA allows resources to be utilized for other needs</a:t>
                      </a:r>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83403115"/>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 (5)</Template>
  <TotalTime>78</TotalTime>
  <Words>750</Words>
  <Application>Microsoft Office PowerPoint</Application>
  <PresentationFormat>On-screen Show (4:3)</PresentationFormat>
  <Paragraphs>113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ＭＳ Ｐゴシック</vt:lpstr>
      <vt:lpstr>Arial</vt:lpstr>
      <vt:lpstr>Calibri</vt:lpstr>
      <vt:lpstr>Geneva</vt:lpstr>
      <vt:lpstr>Helvetica</vt:lpstr>
      <vt:lpstr>Fermilab_PPT_090815</vt:lpstr>
      <vt:lpstr>PowerPoint Presentation</vt:lpstr>
      <vt:lpstr>SEAB June 8 Report</vt:lpstr>
      <vt:lpstr>Fast Forward to May 2016</vt:lpstr>
      <vt:lpstr>Considerations NOT Executed with Contract Modifications</vt:lpstr>
      <vt:lpstr>Contract modifications – Occurrence Reporting</vt:lpstr>
      <vt:lpstr>Contract modifications – Occurrence Reporting</vt:lpstr>
      <vt:lpstr>Contract modifications – COOP</vt:lpstr>
      <vt:lpstr>Contract modifications – Emergency Management</vt:lpstr>
      <vt:lpstr>Contract modifications – Quality Assurance</vt:lpstr>
      <vt:lpstr>Major Benefits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M. Kenney x2977 13477N</dc:creator>
  <cp:lastModifiedBy>Amber M. Kenney x2977 13477N</cp:lastModifiedBy>
  <cp:revision>8</cp:revision>
  <cp:lastPrinted>2017-04-26T02:14:47Z</cp:lastPrinted>
  <dcterms:created xsi:type="dcterms:W3CDTF">2017-04-26T00:58:31Z</dcterms:created>
  <dcterms:modified xsi:type="dcterms:W3CDTF">2017-04-26T02:16:50Z</dcterms:modified>
</cp:coreProperties>
</file>