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9" r:id="rId5"/>
    <p:sldId id="275" r:id="rId6"/>
    <p:sldId id="276" r:id="rId7"/>
    <p:sldId id="27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96" r:id="rId18"/>
    <p:sldId id="292" r:id="rId19"/>
    <p:sldId id="298" r:id="rId20"/>
    <p:sldId id="293" r:id="rId21"/>
    <p:sldId id="299" r:id="rId22"/>
    <p:sldId id="289" r:id="rId23"/>
    <p:sldId id="295" r:id="rId24"/>
    <p:sldId id="290" r:id="rId25"/>
    <p:sldId id="297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5B8F22"/>
    <a:srgbClr val="FFFFFF"/>
    <a:srgbClr val="C75B12"/>
    <a:srgbClr val="E17000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5"/>
    <p:restoredTop sz="86400"/>
  </p:normalViewPr>
  <p:slideViewPr>
    <p:cSldViewPr snapToObjects="1" showGuides="1">
      <p:cViewPr varScale="1">
        <p:scale>
          <a:sx n="103" d="100"/>
          <a:sy n="103" d="100"/>
        </p:scale>
        <p:origin x="1056" y="18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3E2D9-7161-41ED-AF0F-77FA930AAE9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8B8638-928C-460E-8AFC-620818A7D6CF}">
      <dgm:prSet phldrT="[Text]"/>
      <dgm:spPr/>
      <dgm:t>
        <a:bodyPr/>
        <a:lstStyle/>
        <a:p>
          <a:r>
            <a:rPr lang="en-US" dirty="0"/>
            <a:t>Sections </a:t>
          </a:r>
          <a:br>
            <a:rPr lang="en-US" dirty="0"/>
          </a:br>
          <a:r>
            <a:rPr lang="en-US" dirty="0"/>
            <a:t>A-H</a:t>
          </a:r>
        </a:p>
      </dgm:t>
    </dgm:pt>
    <dgm:pt modelId="{BF80CD10-36EF-476F-B967-20D74D40521D}" type="parTrans" cxnId="{D8194172-FF0A-4A53-86D4-659658555289}">
      <dgm:prSet/>
      <dgm:spPr/>
      <dgm:t>
        <a:bodyPr/>
        <a:lstStyle/>
        <a:p>
          <a:endParaRPr lang="en-US"/>
        </a:p>
      </dgm:t>
    </dgm:pt>
    <dgm:pt modelId="{D9CEDC76-70DF-4E75-94DE-1019A7BD2941}" type="sibTrans" cxnId="{D8194172-FF0A-4A53-86D4-659658555289}">
      <dgm:prSet/>
      <dgm:spPr/>
      <dgm:t>
        <a:bodyPr/>
        <a:lstStyle/>
        <a:p>
          <a:endParaRPr lang="en-US"/>
        </a:p>
      </dgm:t>
    </dgm:pt>
    <dgm:pt modelId="{BEEFB83E-D891-4ED3-8225-9AB7733C0DC5}">
      <dgm:prSet phldrT="[Text]"/>
      <dgm:spPr/>
      <dgm:t>
        <a:bodyPr/>
        <a:lstStyle/>
        <a:p>
          <a:r>
            <a:rPr lang="en-US" dirty="0"/>
            <a:t>Directives</a:t>
          </a:r>
        </a:p>
      </dgm:t>
    </dgm:pt>
    <dgm:pt modelId="{5D73D525-55B7-4C71-BB9F-F6256A5DB595}" type="parTrans" cxnId="{A7E66EBA-6007-4C1D-A009-B4C3A19AB9B6}">
      <dgm:prSet/>
      <dgm:spPr/>
      <dgm:t>
        <a:bodyPr/>
        <a:lstStyle/>
        <a:p>
          <a:endParaRPr lang="en-US"/>
        </a:p>
      </dgm:t>
    </dgm:pt>
    <dgm:pt modelId="{65CD859E-0722-4EA7-9886-AE67774F3FC5}" type="sibTrans" cxnId="{A7E66EBA-6007-4C1D-A009-B4C3A19AB9B6}">
      <dgm:prSet/>
      <dgm:spPr/>
      <dgm:t>
        <a:bodyPr/>
        <a:lstStyle/>
        <a:p>
          <a:endParaRPr lang="en-US"/>
        </a:p>
      </dgm:t>
    </dgm:pt>
    <dgm:pt modelId="{6BE05A82-E400-4B00-9A10-9EEAE5F05067}">
      <dgm:prSet phldrT="[Text]"/>
      <dgm:spPr/>
      <dgm:t>
        <a:bodyPr/>
        <a:lstStyle/>
        <a:p>
          <a:r>
            <a:rPr lang="en-US" dirty="0"/>
            <a:t>DEAR</a:t>
          </a:r>
        </a:p>
      </dgm:t>
    </dgm:pt>
    <dgm:pt modelId="{1E690B2A-35C9-4C04-A392-EE8F6A1F6A23}" type="parTrans" cxnId="{EE74E5D7-348B-4407-A123-4AC3FFDF3CD8}">
      <dgm:prSet/>
      <dgm:spPr/>
      <dgm:t>
        <a:bodyPr/>
        <a:lstStyle/>
        <a:p>
          <a:endParaRPr lang="en-US"/>
        </a:p>
      </dgm:t>
    </dgm:pt>
    <dgm:pt modelId="{D69B1DBB-60C1-49CF-B673-0732B13508D2}" type="sibTrans" cxnId="{EE74E5D7-348B-4407-A123-4AC3FFDF3CD8}">
      <dgm:prSet/>
      <dgm:spPr/>
      <dgm:t>
        <a:bodyPr/>
        <a:lstStyle/>
        <a:p>
          <a:endParaRPr lang="en-US"/>
        </a:p>
      </dgm:t>
    </dgm:pt>
    <dgm:pt modelId="{74EAC278-40FE-44D0-833C-3EFBC3323A37}">
      <dgm:prSet phldrT="[Text]"/>
      <dgm:spPr/>
      <dgm:t>
        <a:bodyPr/>
        <a:lstStyle/>
        <a:p>
          <a:r>
            <a:rPr lang="en-US" dirty="0"/>
            <a:t>FAR (Applicability Only)</a:t>
          </a:r>
        </a:p>
      </dgm:t>
    </dgm:pt>
    <dgm:pt modelId="{E5955B55-BEB5-4BB5-9AE6-0250998038AE}" type="parTrans" cxnId="{882E9B4D-B482-4FBF-87F1-A00293E9E306}">
      <dgm:prSet/>
      <dgm:spPr/>
      <dgm:t>
        <a:bodyPr/>
        <a:lstStyle/>
        <a:p>
          <a:endParaRPr lang="en-US"/>
        </a:p>
      </dgm:t>
    </dgm:pt>
    <dgm:pt modelId="{053D0ED5-303D-4513-82FA-8D1AD76D1236}" type="sibTrans" cxnId="{882E9B4D-B482-4FBF-87F1-A00293E9E306}">
      <dgm:prSet/>
      <dgm:spPr/>
      <dgm:t>
        <a:bodyPr/>
        <a:lstStyle/>
        <a:p>
          <a:endParaRPr lang="en-US"/>
        </a:p>
      </dgm:t>
    </dgm:pt>
    <dgm:pt modelId="{60E55F77-6C03-4283-82A0-1D920EB3A3A0}" type="pres">
      <dgm:prSet presAssocID="{AAE3E2D9-7161-41ED-AF0F-77FA930AAE99}" presName="CompostProcess" presStyleCnt="0">
        <dgm:presLayoutVars>
          <dgm:dir/>
          <dgm:resizeHandles val="exact"/>
        </dgm:presLayoutVars>
      </dgm:prSet>
      <dgm:spPr/>
    </dgm:pt>
    <dgm:pt modelId="{D7369ABF-5101-4A82-8D35-0DC3B2B822C7}" type="pres">
      <dgm:prSet presAssocID="{AAE3E2D9-7161-41ED-AF0F-77FA930AAE99}" presName="arrow" presStyleLbl="bgShp" presStyleIdx="0" presStyleCnt="1"/>
      <dgm:spPr/>
    </dgm:pt>
    <dgm:pt modelId="{CA8E8BF7-CCFF-4576-94B3-D91F74B30303}" type="pres">
      <dgm:prSet presAssocID="{AAE3E2D9-7161-41ED-AF0F-77FA930AAE99}" presName="linearProcess" presStyleCnt="0"/>
      <dgm:spPr/>
    </dgm:pt>
    <dgm:pt modelId="{229BC843-C5AB-4F06-9F98-BACE667DA8A3}" type="pres">
      <dgm:prSet presAssocID="{838B8638-928C-460E-8AFC-620818A7D6C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7A34D-073A-4F45-9021-2E9186087E77}" type="pres">
      <dgm:prSet presAssocID="{D9CEDC76-70DF-4E75-94DE-1019A7BD2941}" presName="sibTrans" presStyleCnt="0"/>
      <dgm:spPr/>
    </dgm:pt>
    <dgm:pt modelId="{FC2755DC-F406-44CA-B6C7-C813E01C0D1C}" type="pres">
      <dgm:prSet presAssocID="{BEEFB83E-D891-4ED3-8225-9AB7733C0DC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30CA0-CAB7-4085-A6EF-25C7A47D7A1E}" type="pres">
      <dgm:prSet presAssocID="{65CD859E-0722-4EA7-9886-AE67774F3FC5}" presName="sibTrans" presStyleCnt="0"/>
      <dgm:spPr/>
    </dgm:pt>
    <dgm:pt modelId="{D3BE5565-A471-4944-AB73-234E5F2CA450}" type="pres">
      <dgm:prSet presAssocID="{6BE05A82-E400-4B00-9A10-9EEAE5F0506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308C9-9BDA-4797-912C-7B784600012B}" type="pres">
      <dgm:prSet presAssocID="{D69B1DBB-60C1-49CF-B673-0732B13508D2}" presName="sibTrans" presStyleCnt="0"/>
      <dgm:spPr/>
    </dgm:pt>
    <dgm:pt modelId="{8FDC660D-9534-4070-BF51-5CED24B554DE}" type="pres">
      <dgm:prSet presAssocID="{74EAC278-40FE-44D0-833C-3EFBC3323A37}" presName="textNode" presStyleLbl="node1" presStyleIdx="3" presStyleCnt="4" custLinFactNeighborX="396" custLinFactNeighborY="-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0CDC5F-0ACA-554B-9ED3-5BC0191A68C5}" type="presOf" srcId="{BEEFB83E-D891-4ED3-8225-9AB7733C0DC5}" destId="{FC2755DC-F406-44CA-B6C7-C813E01C0D1C}" srcOrd="0" destOrd="0" presId="urn:microsoft.com/office/officeart/2005/8/layout/hProcess9"/>
    <dgm:cxn modelId="{EE74E5D7-348B-4407-A123-4AC3FFDF3CD8}" srcId="{AAE3E2D9-7161-41ED-AF0F-77FA930AAE99}" destId="{6BE05A82-E400-4B00-9A10-9EEAE5F05067}" srcOrd="2" destOrd="0" parTransId="{1E690B2A-35C9-4C04-A392-EE8F6A1F6A23}" sibTransId="{D69B1DBB-60C1-49CF-B673-0732B13508D2}"/>
    <dgm:cxn modelId="{D8194172-FF0A-4A53-86D4-659658555289}" srcId="{AAE3E2D9-7161-41ED-AF0F-77FA930AAE99}" destId="{838B8638-928C-460E-8AFC-620818A7D6CF}" srcOrd="0" destOrd="0" parTransId="{BF80CD10-36EF-476F-B967-20D74D40521D}" sibTransId="{D9CEDC76-70DF-4E75-94DE-1019A7BD2941}"/>
    <dgm:cxn modelId="{882E9B4D-B482-4FBF-87F1-A00293E9E306}" srcId="{AAE3E2D9-7161-41ED-AF0F-77FA930AAE99}" destId="{74EAC278-40FE-44D0-833C-3EFBC3323A37}" srcOrd="3" destOrd="0" parTransId="{E5955B55-BEB5-4BB5-9AE6-0250998038AE}" sibTransId="{053D0ED5-303D-4513-82FA-8D1AD76D1236}"/>
    <dgm:cxn modelId="{B0154D7C-54CD-D141-9669-3C10DEC0E35B}" type="presOf" srcId="{74EAC278-40FE-44D0-833C-3EFBC3323A37}" destId="{8FDC660D-9534-4070-BF51-5CED24B554DE}" srcOrd="0" destOrd="0" presId="urn:microsoft.com/office/officeart/2005/8/layout/hProcess9"/>
    <dgm:cxn modelId="{E71222FA-A5A5-E846-8155-25DF355D89BC}" type="presOf" srcId="{AAE3E2D9-7161-41ED-AF0F-77FA930AAE99}" destId="{60E55F77-6C03-4283-82A0-1D920EB3A3A0}" srcOrd="0" destOrd="0" presId="urn:microsoft.com/office/officeart/2005/8/layout/hProcess9"/>
    <dgm:cxn modelId="{21FD7C60-F806-6143-B25A-F1CCC833725E}" type="presOf" srcId="{6BE05A82-E400-4B00-9A10-9EEAE5F05067}" destId="{D3BE5565-A471-4944-AB73-234E5F2CA450}" srcOrd="0" destOrd="0" presId="urn:microsoft.com/office/officeart/2005/8/layout/hProcess9"/>
    <dgm:cxn modelId="{D27C482D-4731-B645-B8AA-7CF3D8AB90E9}" type="presOf" srcId="{838B8638-928C-460E-8AFC-620818A7D6CF}" destId="{229BC843-C5AB-4F06-9F98-BACE667DA8A3}" srcOrd="0" destOrd="0" presId="urn:microsoft.com/office/officeart/2005/8/layout/hProcess9"/>
    <dgm:cxn modelId="{A7E66EBA-6007-4C1D-A009-B4C3A19AB9B6}" srcId="{AAE3E2D9-7161-41ED-AF0F-77FA930AAE99}" destId="{BEEFB83E-D891-4ED3-8225-9AB7733C0DC5}" srcOrd="1" destOrd="0" parTransId="{5D73D525-55B7-4C71-BB9F-F6256A5DB595}" sibTransId="{65CD859E-0722-4EA7-9886-AE67774F3FC5}"/>
    <dgm:cxn modelId="{E473DB20-FB7F-474B-B151-A0AF1B8A79C0}" type="presParOf" srcId="{60E55F77-6C03-4283-82A0-1D920EB3A3A0}" destId="{D7369ABF-5101-4A82-8D35-0DC3B2B822C7}" srcOrd="0" destOrd="0" presId="urn:microsoft.com/office/officeart/2005/8/layout/hProcess9"/>
    <dgm:cxn modelId="{0906345E-D9AD-C943-A0C2-FE7BBE572F5A}" type="presParOf" srcId="{60E55F77-6C03-4283-82A0-1D920EB3A3A0}" destId="{CA8E8BF7-CCFF-4576-94B3-D91F74B30303}" srcOrd="1" destOrd="0" presId="urn:microsoft.com/office/officeart/2005/8/layout/hProcess9"/>
    <dgm:cxn modelId="{3BE599D3-1234-D04F-ABEB-0DE196F6BC24}" type="presParOf" srcId="{CA8E8BF7-CCFF-4576-94B3-D91F74B30303}" destId="{229BC843-C5AB-4F06-9F98-BACE667DA8A3}" srcOrd="0" destOrd="0" presId="urn:microsoft.com/office/officeart/2005/8/layout/hProcess9"/>
    <dgm:cxn modelId="{CE5DCE0C-1EE5-254F-8A27-91F0BBFB03BE}" type="presParOf" srcId="{CA8E8BF7-CCFF-4576-94B3-D91F74B30303}" destId="{2CD7A34D-073A-4F45-9021-2E9186087E77}" srcOrd="1" destOrd="0" presId="urn:microsoft.com/office/officeart/2005/8/layout/hProcess9"/>
    <dgm:cxn modelId="{55BDD75B-2AF7-CD4B-9EA9-254717BBBCC9}" type="presParOf" srcId="{CA8E8BF7-CCFF-4576-94B3-D91F74B30303}" destId="{FC2755DC-F406-44CA-B6C7-C813E01C0D1C}" srcOrd="2" destOrd="0" presId="urn:microsoft.com/office/officeart/2005/8/layout/hProcess9"/>
    <dgm:cxn modelId="{C3886BCB-6E55-054B-A9F9-76C8F73FE58D}" type="presParOf" srcId="{CA8E8BF7-CCFF-4576-94B3-D91F74B30303}" destId="{4DE30CA0-CAB7-4085-A6EF-25C7A47D7A1E}" srcOrd="3" destOrd="0" presId="urn:microsoft.com/office/officeart/2005/8/layout/hProcess9"/>
    <dgm:cxn modelId="{FE13C4B5-221A-8B4E-88AF-24707C18DEFD}" type="presParOf" srcId="{CA8E8BF7-CCFF-4576-94B3-D91F74B30303}" destId="{D3BE5565-A471-4944-AB73-234E5F2CA450}" srcOrd="4" destOrd="0" presId="urn:microsoft.com/office/officeart/2005/8/layout/hProcess9"/>
    <dgm:cxn modelId="{D80E0E85-CB9C-C54B-82CC-578C0A43640B}" type="presParOf" srcId="{CA8E8BF7-CCFF-4576-94B3-D91F74B30303}" destId="{022308C9-9BDA-4797-912C-7B784600012B}" srcOrd="5" destOrd="0" presId="urn:microsoft.com/office/officeart/2005/8/layout/hProcess9"/>
    <dgm:cxn modelId="{B0FB2A71-D708-F741-B41B-3558660B4E97}" type="presParOf" srcId="{CA8E8BF7-CCFF-4576-94B3-D91F74B30303}" destId="{8FDC660D-9534-4070-BF51-5CED24B554D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69ABF-5101-4A82-8D35-0DC3B2B822C7}">
      <dsp:nvSpPr>
        <dsp:cNvPr id="0" name=""/>
        <dsp:cNvSpPr/>
      </dsp:nvSpPr>
      <dsp:spPr>
        <a:xfrm>
          <a:off x="414337" y="0"/>
          <a:ext cx="4695825" cy="35051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BC843-C5AB-4F06-9F98-BACE667DA8A3}">
      <dsp:nvSpPr>
        <dsp:cNvPr id="0" name=""/>
        <dsp:cNvSpPr/>
      </dsp:nvSpPr>
      <dsp:spPr>
        <a:xfrm>
          <a:off x="1260" y="1051559"/>
          <a:ext cx="1311506" cy="140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Sections </a:t>
          </a:r>
          <a:br>
            <a:rPr lang="en-US" sz="1400" kern="1200" dirty="0"/>
          </a:br>
          <a:r>
            <a:rPr lang="en-US" sz="1400" kern="1200" dirty="0"/>
            <a:t>A-H</a:t>
          </a:r>
        </a:p>
      </dsp:txBody>
      <dsp:txXfrm>
        <a:off x="65282" y="1115581"/>
        <a:ext cx="1183462" cy="1274035"/>
      </dsp:txXfrm>
    </dsp:sp>
    <dsp:sp modelId="{FC2755DC-F406-44CA-B6C7-C813E01C0D1C}">
      <dsp:nvSpPr>
        <dsp:cNvPr id="0" name=""/>
        <dsp:cNvSpPr/>
      </dsp:nvSpPr>
      <dsp:spPr>
        <a:xfrm>
          <a:off x="1404751" y="1051559"/>
          <a:ext cx="1311506" cy="140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Directives</a:t>
          </a:r>
        </a:p>
      </dsp:txBody>
      <dsp:txXfrm>
        <a:off x="1468773" y="1115581"/>
        <a:ext cx="1183462" cy="1274035"/>
      </dsp:txXfrm>
    </dsp:sp>
    <dsp:sp modelId="{D3BE5565-A471-4944-AB73-234E5F2CA450}">
      <dsp:nvSpPr>
        <dsp:cNvPr id="0" name=""/>
        <dsp:cNvSpPr/>
      </dsp:nvSpPr>
      <dsp:spPr>
        <a:xfrm>
          <a:off x="2808242" y="1051559"/>
          <a:ext cx="1311506" cy="140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DEAR</a:t>
          </a:r>
        </a:p>
      </dsp:txBody>
      <dsp:txXfrm>
        <a:off x="2872264" y="1115581"/>
        <a:ext cx="1183462" cy="1274035"/>
      </dsp:txXfrm>
    </dsp:sp>
    <dsp:sp modelId="{8FDC660D-9534-4070-BF51-5CED24B554DE}">
      <dsp:nvSpPr>
        <dsp:cNvPr id="0" name=""/>
        <dsp:cNvSpPr/>
      </dsp:nvSpPr>
      <dsp:spPr>
        <a:xfrm>
          <a:off x="4212097" y="1029659"/>
          <a:ext cx="1311506" cy="140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FAR (Applicability Only)</a:t>
          </a:r>
        </a:p>
      </dsp:txBody>
      <dsp:txXfrm>
        <a:off x="4276119" y="1093681"/>
        <a:ext cx="1183462" cy="127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01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</a:t>
            </a:r>
            <a:r>
              <a:rPr lang="en-US" baseline="0" dirty="0"/>
              <a:t> to keep updating as changes are made/comments are received.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5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2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1946 Lilienthal</a:t>
            </a:r>
            <a:r>
              <a:rPr lang="en-US" baseline="0" dirty="0"/>
              <a:t> become first chair of AEC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7AAE-C396-5C4A-BDBF-50A196B0DB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Proctor and Gamble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3E3A-D040-224D-98D9-93437C9553D0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53027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1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1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5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</a:t>
            </a:r>
            <a:r>
              <a:rPr lang="en-US" baseline="0" dirty="0"/>
              <a:t> to keep updating as changes are made/comments are received.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</a:t>
            </a:r>
            <a:r>
              <a:rPr lang="en-US" baseline="0" dirty="0"/>
              <a:t> to keep updating as changes are made/comments are received.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4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7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63000" y="6553199"/>
            <a:ext cx="381000" cy="30480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0" y="6553198"/>
            <a:ext cx="4800600" cy="30480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5B8F22"/>
                </a:solidFill>
              </a:rPr>
              <a:t>Supporting Safe,</a:t>
            </a:r>
            <a:r>
              <a:rPr lang="en-US" b="1" i="1" baseline="0" dirty="0">
                <a:solidFill>
                  <a:srgbClr val="5B8F22"/>
                </a:solidFill>
              </a:rPr>
              <a:t> Sustainable, &amp; Secure Science</a:t>
            </a:r>
            <a:endParaRPr lang="en-US" b="1" i="1" dirty="0">
              <a:solidFill>
                <a:srgbClr val="5B8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63000" y="6553199"/>
            <a:ext cx="381000" cy="30480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7"/>
          <p:cNvSpPr txBox="1">
            <a:spLocks/>
          </p:cNvSpPr>
          <p:nvPr userDrawn="1"/>
        </p:nvSpPr>
        <p:spPr>
          <a:xfrm>
            <a:off x="0" y="6553198"/>
            <a:ext cx="4800600" cy="30480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5B8F22"/>
                </a:solidFill>
              </a:rPr>
              <a:t>Supporting Safe,</a:t>
            </a:r>
            <a:r>
              <a:rPr lang="en-US" b="1" i="1" baseline="0" dirty="0">
                <a:solidFill>
                  <a:srgbClr val="5B8F22"/>
                </a:solidFill>
              </a:rPr>
              <a:t> Sustainable, &amp; Secure Science</a:t>
            </a:r>
            <a:endParaRPr lang="en-US" b="1" i="1" dirty="0">
              <a:solidFill>
                <a:srgbClr val="5B8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63000" y="6553199"/>
            <a:ext cx="381000" cy="30480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7"/>
          <p:cNvSpPr txBox="1">
            <a:spLocks/>
          </p:cNvSpPr>
          <p:nvPr userDrawn="1"/>
        </p:nvSpPr>
        <p:spPr>
          <a:xfrm>
            <a:off x="0" y="6553198"/>
            <a:ext cx="4800600" cy="30480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5B8F22"/>
                </a:solidFill>
              </a:rPr>
              <a:t>Supporting Safe,</a:t>
            </a:r>
            <a:r>
              <a:rPr lang="en-US" b="1" i="1" baseline="0" dirty="0">
                <a:solidFill>
                  <a:srgbClr val="5B8F22"/>
                </a:solidFill>
              </a:rPr>
              <a:t> Sustainable, &amp; Secure Science</a:t>
            </a:r>
            <a:endParaRPr lang="en-US" b="1" i="1" dirty="0">
              <a:solidFill>
                <a:srgbClr val="5B8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63000" y="6553199"/>
            <a:ext cx="381000" cy="30480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0" y="6553198"/>
            <a:ext cx="4800600" cy="30480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5B8F22"/>
                </a:solidFill>
              </a:rPr>
              <a:t>Supporting Safe,</a:t>
            </a:r>
            <a:r>
              <a:rPr lang="en-US" b="1" i="1" baseline="0" dirty="0">
                <a:solidFill>
                  <a:srgbClr val="5B8F22"/>
                </a:solidFill>
              </a:rPr>
              <a:t> Sustainable, &amp; Secure Science</a:t>
            </a:r>
            <a:endParaRPr lang="en-US" b="1" i="1" dirty="0">
              <a:solidFill>
                <a:srgbClr val="5B8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63000" y="6553199"/>
            <a:ext cx="381000" cy="30480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0" y="6553198"/>
            <a:ext cx="4800600" cy="30480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5B8F22"/>
                </a:solidFill>
              </a:rPr>
              <a:t>Supporting Safe,</a:t>
            </a:r>
            <a:r>
              <a:rPr lang="en-US" b="1" i="1" baseline="0" dirty="0">
                <a:solidFill>
                  <a:srgbClr val="5B8F22"/>
                </a:solidFill>
              </a:rPr>
              <a:t> Sustainable, &amp; Secure Science</a:t>
            </a:r>
            <a:endParaRPr lang="en-US" b="1" i="1" dirty="0">
              <a:solidFill>
                <a:srgbClr val="5B8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7" Type="http://schemas.microsoft.com/office/2007/relationships/hdphoto" Target="../media/hdphoto2.wdp"/><Relationship Id="rId8" Type="http://schemas.openxmlformats.org/officeDocument/2006/relationships/image" Target="../media/image12.jp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Revolutionary Working Group Contract at SLAC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Brian Sherin, CSP &amp; Carole Fried, CIH, CSP</a:t>
            </a:r>
          </a:p>
          <a:p>
            <a:r>
              <a:rPr lang="en-CA" dirty="0"/>
              <a:t>NLDC ESH Directors Workshop | Fermi Lab</a:t>
            </a:r>
          </a:p>
          <a:p>
            <a:r>
              <a:rPr lang="en-CA" dirty="0"/>
              <a:t>April 26-27,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Attempting to document what makes sense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5.  Effectiveness and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80807" y="1298207"/>
            <a:ext cx="7158419" cy="5012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“How does this requirement helps us achieve our mission and goals?” is the core question</a:t>
            </a:r>
          </a:p>
          <a:p>
            <a:endParaRPr lang="en-US" dirty="0"/>
          </a:p>
          <a:p>
            <a:r>
              <a:rPr lang="en-US" dirty="0"/>
              <a:t>Remove duplication, redundancy, conflicts, irrelevant requirements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Many, many anecdotes available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All add costs and increase risks</a:t>
            </a:r>
          </a:p>
          <a:p>
            <a:endParaRPr lang="en-US" dirty="0"/>
          </a:p>
          <a:p>
            <a:r>
              <a:rPr lang="en-US" dirty="0"/>
              <a:t>Use Stanford’s policies and practices where possible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Notably IT, Personnel, Business systems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But use DOE’s Orders when better</a:t>
            </a:r>
          </a:p>
          <a:p>
            <a:pPr marL="684213" lvl="2" indent="-457200">
              <a:buFont typeface="Arial" charset="0"/>
              <a:buChar char="•"/>
            </a:pPr>
            <a:r>
              <a:rPr lang="en-US" dirty="0"/>
              <a:t>Accelerator Order</a:t>
            </a:r>
          </a:p>
          <a:p>
            <a:pPr marL="684213" lvl="2" indent="-457200">
              <a:buFont typeface="Arial" charset="0"/>
              <a:buChar char="•"/>
            </a:pPr>
            <a:r>
              <a:rPr lang="en-US" dirty="0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7523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6.  Ensure lasting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5678" y="1211580"/>
            <a:ext cx="7700963" cy="50120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RWG’s ability to critically examine any new requirement creates a “firewall” that is designed to ensure lasting change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And avoid returning to the old ways</a:t>
            </a:r>
          </a:p>
          <a:p>
            <a:endParaRPr lang="en-US" dirty="0"/>
          </a:p>
          <a:p>
            <a:r>
              <a:rPr lang="en-US" dirty="0"/>
              <a:t>Moving the RWG contract model to other labs will allow us to meet this recommendation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Why we are here today</a:t>
            </a:r>
          </a:p>
        </p:txBody>
      </p:sp>
    </p:spTree>
    <p:extLst>
      <p:ext uri="{BB962C8B-B14F-4D97-AF65-F5344CB8AC3E}">
        <p14:creationId xmlns:p14="http://schemas.microsoft.com/office/powerpoint/2010/main" val="498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Stanford and SLAC for this Pilot?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 was formed in 1962 – funded by AEC, built on Stanford land under a 50 year lease (now until 2043)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Stanford receives well over $1B/yr in federal funds (~40% for SLAC), so it already has mature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Stanford is highly engaged in SLAC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Site Office and Lab perform at a high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Nature of research program – fundamental science, no classified work, no national security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 has never been a stand-alone enterprise (not a lab-in-a-box); always relied on many Stanford systems</a:t>
            </a:r>
          </a:p>
          <a:p>
            <a:r>
              <a:rPr lang="en-US" dirty="0"/>
              <a:t>ALL OF THESE FACTORS MADE SLAC A GOOD CANDIDATE FOR THIS PILOT</a:t>
            </a:r>
          </a:p>
        </p:txBody>
      </p:sp>
    </p:spTree>
    <p:extLst>
      <p:ext uri="{BB962C8B-B14F-4D97-AF65-F5344CB8AC3E}">
        <p14:creationId xmlns:p14="http://schemas.microsoft.com/office/powerpoint/2010/main" val="18774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Guiding Principles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57200" y="1447799"/>
            <a:ext cx="4495800" cy="4943855"/>
          </a:xfrm>
        </p:spPr>
        <p:txBody>
          <a:bodyPr>
            <a:normAutofit fontScale="92500" lnSpcReduction="20000"/>
          </a:bodyPr>
          <a:lstStyle/>
          <a:p>
            <a:pPr marL="233362" lvl="1" indent="0">
              <a:buNone/>
            </a:pPr>
            <a:r>
              <a:rPr lang="en-US" dirty="0"/>
              <a:t>Charged teams with identifying and solving problems such as:</a:t>
            </a:r>
          </a:p>
          <a:p>
            <a:pPr lvl="2"/>
            <a:r>
              <a:rPr lang="en-US" b="1" dirty="0">
                <a:solidFill>
                  <a:srgbClr val="981E32"/>
                </a:solidFill>
              </a:rPr>
              <a:t>low-value added and high-cost</a:t>
            </a:r>
            <a:r>
              <a:rPr lang="en-US" dirty="0">
                <a:solidFill>
                  <a:srgbClr val="981E32"/>
                </a:solidFill>
              </a:rPr>
              <a:t> </a:t>
            </a:r>
            <a:r>
              <a:rPr lang="en-US" dirty="0"/>
              <a:t>requirements or approvals</a:t>
            </a:r>
          </a:p>
          <a:p>
            <a:pPr lvl="2"/>
            <a:r>
              <a:rPr lang="en-US" dirty="0"/>
              <a:t>requirements </a:t>
            </a:r>
            <a:r>
              <a:rPr lang="en-US" b="1" dirty="0">
                <a:solidFill>
                  <a:srgbClr val="981E32"/>
                </a:solidFill>
              </a:rPr>
              <a:t>inconsistent</a:t>
            </a:r>
            <a:r>
              <a:rPr lang="en-US" dirty="0">
                <a:solidFill>
                  <a:srgbClr val="981E32"/>
                </a:solidFill>
              </a:rPr>
              <a:t> </a:t>
            </a:r>
            <a:r>
              <a:rPr lang="en-US" dirty="0"/>
              <a:t>with other contractual or regulatory requirements</a:t>
            </a:r>
          </a:p>
          <a:p>
            <a:pPr lvl="2"/>
            <a:r>
              <a:rPr lang="en-US" b="1" dirty="0">
                <a:solidFill>
                  <a:srgbClr val="981E32"/>
                </a:solidFill>
              </a:rPr>
              <a:t>duplicative, confusing, or difficult to find </a:t>
            </a:r>
            <a:r>
              <a:rPr lang="en-US" dirty="0"/>
              <a:t>requirements</a:t>
            </a:r>
          </a:p>
          <a:p>
            <a:pPr lvl="2"/>
            <a:r>
              <a:rPr lang="en-US" b="1" dirty="0"/>
              <a:t>“</a:t>
            </a:r>
            <a:r>
              <a:rPr lang="en-US" b="1" dirty="0">
                <a:solidFill>
                  <a:srgbClr val="981E32"/>
                </a:solidFill>
              </a:rPr>
              <a:t>one-size-fits-all</a:t>
            </a:r>
            <a:r>
              <a:rPr lang="en-US" b="1" dirty="0"/>
              <a:t>”</a:t>
            </a:r>
            <a:r>
              <a:rPr lang="en-US" dirty="0"/>
              <a:t> requirements that are unduly burdensome/not a good fit for the laboratory</a:t>
            </a:r>
          </a:p>
          <a:p>
            <a:pPr lvl="2"/>
            <a:r>
              <a:rPr lang="en-US" dirty="0"/>
              <a:t>following DOE policies even though </a:t>
            </a:r>
            <a:r>
              <a:rPr lang="en-US" b="1" dirty="0">
                <a:solidFill>
                  <a:srgbClr val="981E32"/>
                </a:solidFill>
              </a:rPr>
              <a:t>contractor policy or industry</a:t>
            </a:r>
            <a:r>
              <a:rPr lang="en-US" dirty="0">
                <a:solidFill>
                  <a:srgbClr val="981E32"/>
                </a:solidFill>
              </a:rPr>
              <a:t> </a:t>
            </a:r>
            <a:r>
              <a:rPr lang="en-US" b="1" dirty="0">
                <a:solidFill>
                  <a:srgbClr val="981E32"/>
                </a:solidFill>
              </a:rPr>
              <a:t>standard</a:t>
            </a:r>
            <a:r>
              <a:rPr lang="en-US" dirty="0">
                <a:solidFill>
                  <a:srgbClr val="981E32"/>
                </a:solidFill>
              </a:rPr>
              <a:t> </a:t>
            </a:r>
            <a:r>
              <a:rPr lang="en-US" dirty="0"/>
              <a:t>is the best solution</a:t>
            </a:r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sz="2200" dirty="0"/>
          </a:p>
          <a:p>
            <a:endParaRPr lang="en-CA" sz="2200" dirty="0"/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029200" y="1335278"/>
            <a:ext cx="3657600" cy="5065522"/>
          </a:xfrm>
        </p:spPr>
        <p:txBody>
          <a:bodyPr>
            <a:normAutofit/>
          </a:bodyPr>
          <a:lstStyle/>
          <a:p>
            <a:pPr marL="233362" lvl="1" indent="0">
              <a:buNone/>
            </a:pPr>
            <a:r>
              <a:rPr lang="en-US" b="1" dirty="0"/>
              <a:t>Key ingredients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981E32"/>
                </a:solidFill>
              </a:rPr>
              <a:t>Leadership</a:t>
            </a:r>
            <a:r>
              <a:rPr lang="en-US" sz="1900" dirty="0">
                <a:solidFill>
                  <a:srgbClr val="981E32"/>
                </a:solidFill>
              </a:rPr>
              <a:t> </a:t>
            </a:r>
            <a:r>
              <a:rPr lang="en-US" sz="1900" dirty="0"/>
              <a:t>support from all parties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981E32"/>
                </a:solidFill>
              </a:rPr>
              <a:t>Trust</a:t>
            </a:r>
            <a:r>
              <a:rPr lang="en-US" sz="1900" dirty="0">
                <a:solidFill>
                  <a:srgbClr val="981E32"/>
                </a:solidFill>
              </a:rPr>
              <a:t> </a:t>
            </a:r>
            <a:r>
              <a:rPr lang="en-US" sz="1900" dirty="0"/>
              <a:t>between parties and collaborative atmosphere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981E32"/>
                </a:solidFill>
              </a:rPr>
              <a:t>Mutually agreed principles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981E32"/>
                </a:solidFill>
              </a:rPr>
              <a:t>Actively engaged </a:t>
            </a:r>
            <a:r>
              <a:rPr lang="en-US" sz="1900" dirty="0"/>
              <a:t>subject matter experts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981E32"/>
                </a:solidFill>
              </a:rPr>
              <a:t>Support, tools, and structure </a:t>
            </a:r>
            <a:r>
              <a:rPr lang="en-US" sz="1900" dirty="0"/>
              <a:t>for SMEs 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dirty="0"/>
              <a:t>Strong </a:t>
            </a:r>
            <a:r>
              <a:rPr lang="en-US" sz="1900" b="1" dirty="0">
                <a:solidFill>
                  <a:srgbClr val="981E32"/>
                </a:solidFill>
              </a:rPr>
              <a:t>rationales</a:t>
            </a:r>
            <a:r>
              <a:rPr lang="en-US" sz="1900" dirty="0">
                <a:solidFill>
                  <a:srgbClr val="981E32"/>
                </a:solidFill>
              </a:rPr>
              <a:t> </a:t>
            </a:r>
            <a:r>
              <a:rPr lang="en-US" sz="1900" dirty="0"/>
              <a:t>and documentation</a:t>
            </a:r>
          </a:p>
          <a:p>
            <a:pPr marL="579438" lvl="1" indent="-395288">
              <a:buFont typeface="Wingdings" panose="05000000000000000000" pitchFamily="2" charset="2"/>
              <a:buChar char="ü"/>
            </a:pPr>
            <a:r>
              <a:rPr lang="en-US" sz="1900" dirty="0"/>
              <a:t>Core team </a:t>
            </a:r>
            <a:r>
              <a:rPr lang="en-US" sz="1900" b="1" dirty="0">
                <a:solidFill>
                  <a:srgbClr val="981E32"/>
                </a:solidFill>
              </a:rPr>
              <a:t>collaboration</a:t>
            </a:r>
            <a:r>
              <a:rPr lang="en-US" sz="1900" dirty="0">
                <a:solidFill>
                  <a:srgbClr val="981E32"/>
                </a:solidFill>
              </a:rPr>
              <a:t> </a:t>
            </a:r>
            <a:r>
              <a:rPr lang="en-US" sz="1900" dirty="0"/>
              <a:t>in approval stages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sz="2200" dirty="0"/>
          </a:p>
          <a:p>
            <a:endParaRPr lang="en-CA" sz="2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2: Establish Structure Around Principles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1763386"/>
          </a:xfrm>
        </p:spPr>
        <p:txBody>
          <a:bodyPr>
            <a:normAutofit lnSpcReduction="10000"/>
          </a:bodyPr>
          <a:lstStyle/>
          <a:p>
            <a:pPr marL="233362" lvl="1" indent="0">
              <a:buNone/>
            </a:pPr>
            <a:r>
              <a:rPr lang="en-US" dirty="0"/>
              <a:t>Key operating rules:</a:t>
            </a:r>
          </a:p>
          <a:p>
            <a:pPr marL="914400" lvl="2" indent="-457200">
              <a:buAutoNum type="arabicPeriod"/>
            </a:pPr>
            <a:r>
              <a:rPr lang="en-US" dirty="0"/>
              <a:t>Stick to changes within the power of the Secretary to approve</a:t>
            </a:r>
          </a:p>
          <a:p>
            <a:pPr marL="914400" lvl="2" indent="-457200">
              <a:buAutoNum type="arabicPeriod"/>
            </a:pPr>
            <a:r>
              <a:rPr lang="en-US" dirty="0"/>
              <a:t>Propose what makes sense to enable better science – not about shifting risks or costs to the other side</a:t>
            </a:r>
          </a:p>
          <a:p>
            <a:pPr marL="914400" lvl="2" indent="-457200">
              <a:buAutoNum type="arabicPeriod"/>
            </a:pPr>
            <a:r>
              <a:rPr lang="en-US" dirty="0"/>
              <a:t>Increasing level of justification and approvals: </a:t>
            </a:r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sz="2200" dirty="0"/>
          </a:p>
          <a:p>
            <a:endParaRPr lang="en-CA" sz="2200" dirty="0"/>
          </a:p>
          <a:p>
            <a:pPr lvl="1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395433"/>
              </p:ext>
            </p:extLst>
          </p:nvPr>
        </p:nvGraphicFramePr>
        <p:xfrm>
          <a:off x="1676400" y="3048000"/>
          <a:ext cx="5524500" cy="350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869" y="440732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Less Justification Required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096" y="442783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More Justification Required</a:t>
            </a:r>
          </a:p>
        </p:txBody>
      </p:sp>
    </p:spTree>
    <p:extLst>
      <p:ext uri="{BB962C8B-B14F-4D97-AF65-F5344CB8AC3E}">
        <p14:creationId xmlns:p14="http://schemas.microsoft.com/office/powerpoint/2010/main" val="18657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Realign Contract/Assign Teams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57200" y="1828800"/>
            <a:ext cx="8108950" cy="4480306"/>
          </a:xfrm>
        </p:spPr>
        <p:txBody>
          <a:bodyPr>
            <a:normAutofit/>
          </a:bodyPr>
          <a:lstStyle/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H.0	Introduction &amp; General Provisions </a:t>
            </a:r>
          </a:p>
          <a:p>
            <a:pPr marL="1146175" lvl="3" indent="0">
              <a:buNone/>
            </a:pPr>
            <a:r>
              <a:rPr lang="en-US" dirty="0"/>
              <a:t>(New provisions on goals, intention, partnering, precedence, contract maintenance)</a:t>
            </a:r>
          </a:p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H.1	Mission Accomplishment (PEMP Sections 1 – 3)</a:t>
            </a:r>
          </a:p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H.4	Management, Leadership &amp; Stewardship (PEMP 4)</a:t>
            </a:r>
          </a:p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H.5	ES&amp;H and Environmental Protection (PEMP 5)</a:t>
            </a:r>
          </a:p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H.6	Business Systems (PEMP 6)</a:t>
            </a:r>
          </a:p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H.7	Project Management and Infrastructure (PEMP 7)</a:t>
            </a:r>
          </a:p>
          <a:p>
            <a:pPr lvl="1" indent="0">
              <a:buNone/>
              <a:tabLst>
                <a:tab pos="1149350" algn="l"/>
              </a:tabLst>
            </a:pPr>
            <a:r>
              <a:rPr lang="en-US" dirty="0"/>
              <a:t>H.8	Security, Cyber, Emergency Preparedness (PEMP 8)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sz="2200" dirty="0"/>
          </a:p>
          <a:p>
            <a:endParaRPr lang="en-CA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Notable changes to ES&amp;H/Security elements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33112"/>
              </p:ext>
            </p:extLst>
          </p:nvPr>
        </p:nvGraphicFramePr>
        <p:xfrm>
          <a:off x="228600" y="1354317"/>
          <a:ext cx="8610600" cy="498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05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400">
                <a:tc>
                  <a:txBody>
                    <a:bodyPr/>
                    <a:lstStyle/>
                    <a:p>
                      <a:r>
                        <a:rPr lang="en-US" sz="1400" dirty="0"/>
                        <a:t>10 CFR 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Lack</a:t>
                      </a:r>
                      <a:r>
                        <a:rPr lang="en-US" sz="1400" baseline="0" dirty="0"/>
                        <a:t> of clarity over referenced code versions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Modified H Clause- Authority given to SSO to approve through SLAC WSHP based on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applicability and risk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enforcement actions pertaining to changes in consensus standards will be taken against the Contractor before implementation is complete as stated in the agreed schedule.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742">
                <a:tc>
                  <a:txBody>
                    <a:bodyPr/>
                    <a:lstStyle/>
                    <a:p>
                      <a:r>
                        <a:rPr lang="en-US" sz="1400" dirty="0"/>
                        <a:t>External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Previous H Clause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Modified authority to decide at local site</a:t>
                      </a:r>
                      <a:r>
                        <a:rPr lang="en-US" sz="1400" baseline="0" dirty="0"/>
                        <a:t> office.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358">
                <a:tc>
                  <a:txBody>
                    <a:bodyPr/>
                    <a:lstStyle/>
                    <a:p>
                      <a:r>
                        <a:rPr lang="en-US" sz="1400" dirty="0"/>
                        <a:t>Haz Mat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DOE O 460.1C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Eliminated; implied</a:t>
                      </a:r>
                      <a:r>
                        <a:rPr lang="en-US" sz="1400" baseline="0" dirty="0"/>
                        <a:t> compliance with DOT regs (49 CFR)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Stop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FAR 52.242-15 + numerous repetitions in DEAR/851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FAR, 851 and H Clause (1 sentence)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381">
                <a:tc>
                  <a:txBody>
                    <a:bodyPr/>
                    <a:lstStyle/>
                    <a:p>
                      <a:r>
                        <a:rPr lang="en-US" sz="1400" dirty="0"/>
                        <a:t>Aviation </a:t>
                      </a:r>
                      <a:r>
                        <a:rPr lang="en-US" sz="1400" dirty="0" smtClean="0"/>
                        <a:t>Mgmt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440.2-C</a:t>
                      </a:r>
                      <a:r>
                        <a:rPr lang="en-US" sz="1400" baseline="0" dirty="0"/>
                        <a:t> (wasn’t yet in contract)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</a:t>
                      </a:r>
                      <a:r>
                        <a:rPr lang="en-US" sz="1400" baseline="0" dirty="0"/>
                        <a:t> of Stanford UAS policy (FAA-based)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1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Radiation Protection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DEAR 952.223-75 Preservation of individual occupational radiation exposure records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Deleted. Redundant with CFRs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DOE O 435.1 Radioactive Waste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Deleted Order. Kept Manual 435.1-1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8641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Notable changes to ES&amp;H/Security elements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43843"/>
              </p:ext>
            </p:extLst>
          </p:nvPr>
        </p:nvGraphicFramePr>
        <p:xfrm>
          <a:off x="304800" y="1447800"/>
          <a:ext cx="8610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7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Nanomaterials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Policy 456.1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Deleted. SCP for O. 456.1 only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395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Emergency</a:t>
                      </a:r>
                      <a:r>
                        <a:rPr lang="en-US" sz="1400" baseline="0" dirty="0"/>
                        <a:t> Management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DOE O</a:t>
                      </a:r>
                      <a:r>
                        <a:rPr lang="en-US" sz="1400" baseline="0" dirty="0"/>
                        <a:t> 151.1-C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</a:t>
                      </a:r>
                      <a:r>
                        <a:rPr lang="en-US" sz="1400" baseline="0" dirty="0"/>
                        <a:t> in contract; SLAC developing comprehensive plan with NFPA 1600 as basis for emergency preparedness, management and business continuity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Unclassified Foreign Visits and Assignments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FACTS entry of all Sensitive Country nationals, plus entry</a:t>
                      </a:r>
                      <a:r>
                        <a:rPr lang="en-US" sz="1400" baseline="0" dirty="0"/>
                        <a:t> of all information into PeopleSoft for badging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Capture info in PeopleSoft, quarterly report and upon request; no change</a:t>
                      </a:r>
                      <a:r>
                        <a:rPr lang="en-US" sz="1400" baseline="0" dirty="0"/>
                        <a:t> to “T-3” nationals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Counterintelligence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Full order (475.1), with</a:t>
                      </a:r>
                      <a:r>
                        <a:rPr lang="en-US" sz="1400" baseline="0" dirty="0"/>
                        <a:t> lack of clarity over applicability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Site Compliance Plan references</a:t>
                      </a:r>
                      <a:r>
                        <a:rPr lang="en-US" sz="1400" baseline="0" dirty="0"/>
                        <a:t> Site Security Plan, and limits applicability in some areas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4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Justification Example – Site Compliance Plan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2000" y="1267284"/>
            <a:ext cx="7457467" cy="5312688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2462" t="52164"/>
          <a:stretch/>
        </p:blipFill>
        <p:spPr>
          <a:xfrm>
            <a:off x="1752600" y="3997529"/>
            <a:ext cx="7391400" cy="25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Current RWG Contract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057400"/>
            <a:ext cx="8305800" cy="4495799"/>
          </a:xfrm>
        </p:spPr>
        <p:txBody>
          <a:bodyPr>
            <a:normAutofit/>
          </a:bodyPr>
          <a:lstStyle/>
          <a:p>
            <a:pPr marL="234950"/>
            <a:r>
              <a:rPr lang="en-US" sz="1600" dirty="0">
                <a:solidFill>
                  <a:srgbClr val="981E32"/>
                </a:solidFill>
              </a:rPr>
              <a:t>New RWG M&amp;O Contract</a:t>
            </a:r>
          </a:p>
          <a:p>
            <a:pPr marL="577850" indent="-342900">
              <a:buFont typeface="Wingdings" panose="05000000000000000000" pitchFamily="2" charset="2"/>
              <a:buChar char="Ø"/>
            </a:pPr>
            <a:r>
              <a:rPr lang="en-US" sz="1600" dirty="0"/>
              <a:t>Eliminated 13 FAR and DEAR clauses (and counting)</a:t>
            </a:r>
          </a:p>
          <a:p>
            <a:pPr marL="577850" indent="-342900">
              <a:buFont typeface="Wingdings" panose="05000000000000000000" pitchFamily="2" charset="2"/>
              <a:buChar char="Ø"/>
            </a:pPr>
            <a:r>
              <a:rPr lang="en-US" sz="1600" dirty="0"/>
              <a:t>H Clauses – some eliminated, many wrapped into new H Clauses</a:t>
            </a:r>
          </a:p>
          <a:p>
            <a:pPr marL="577850" indent="-342900">
              <a:buFont typeface="Wingdings" panose="05000000000000000000" pitchFamily="2" charset="2"/>
              <a:buChar char="Ø"/>
            </a:pPr>
            <a:r>
              <a:rPr lang="en-US" sz="1600" dirty="0"/>
              <a:t>Eliminated 10 Directives (and counting)</a:t>
            </a:r>
          </a:p>
          <a:p>
            <a:pPr marL="577850" indent="-342900">
              <a:buFont typeface="Wingdings" panose="05000000000000000000" pitchFamily="2" charset="2"/>
              <a:buChar char="Ø"/>
            </a:pPr>
            <a:r>
              <a:rPr lang="en-US" sz="1600" dirty="0"/>
              <a:t>Site Compliance Plans tailoring almost all remaining (30ish) Directives</a:t>
            </a:r>
          </a:p>
          <a:p>
            <a:pPr marL="577850" indent="-342900">
              <a:buFont typeface="Wingdings" panose="05000000000000000000" pitchFamily="2" charset="2"/>
              <a:buChar char="Ø"/>
            </a:pPr>
            <a:r>
              <a:rPr lang="en-US" sz="1600" dirty="0"/>
              <a:t>Over 25% shorter than old M&amp;O contract</a:t>
            </a:r>
          </a:p>
          <a:p>
            <a:pPr marL="234950"/>
            <a:endParaRPr lang="en-US" sz="1600" dirty="0">
              <a:solidFill>
                <a:srgbClr val="981E32"/>
              </a:solidFill>
            </a:endParaRPr>
          </a:p>
          <a:p>
            <a:pPr marL="234950"/>
            <a:r>
              <a:rPr lang="en-US" sz="1600" dirty="0">
                <a:solidFill>
                  <a:srgbClr val="981E32"/>
                </a:solidFill>
              </a:rPr>
              <a:t>Contract Maintenance</a:t>
            </a:r>
          </a:p>
          <a:p>
            <a:pPr marL="576263" lvl="1" indent="-342900">
              <a:buFont typeface="Wingdings" panose="05000000000000000000" pitchFamily="2" charset="2"/>
              <a:buChar char="Ø"/>
            </a:pPr>
            <a:r>
              <a:rPr lang="en-US" sz="1600" dirty="0"/>
              <a:t>Current - Almost 50 new or revised provisions to review and comment on each year (FAR/DEAR Clauses, Acquisition Letters or Directives) in either Fed Register or Rev Com; many end up in our Contract</a:t>
            </a:r>
          </a:p>
          <a:p>
            <a:pPr marL="577850" indent="-342900">
              <a:buFont typeface="Wingdings" panose="05000000000000000000" pitchFamily="2" charset="2"/>
              <a:buChar char="Ø"/>
            </a:pPr>
            <a:r>
              <a:rPr lang="en-US" sz="1600" dirty="0"/>
              <a:t>Defined and Deliberate process for adoption of new or revised Clauses or Directives.  Through this process, already have decided NOT to include 1 Directive (re: aircraft order) and 1 H clause (multi-factor authentication)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1807" y="1295400"/>
            <a:ext cx="5943600" cy="584775"/>
          </a:xfrm>
          <a:prstGeom prst="rect">
            <a:avLst/>
          </a:prstGeom>
          <a:solidFill>
            <a:srgbClr val="981E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indent="0" algn="ctr">
              <a:spcAft>
                <a:spcPts val="300"/>
              </a:spcAft>
              <a:buSzTx/>
              <a:buNone/>
            </a:pPr>
            <a:r>
              <a:rPr lang="en-US" sz="1600" b="1" dirty="0"/>
              <a:t>Contract was signed by the Secretary on October 1, 2016, and is in the first year of a three-year pilot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002"/>
            <a:ext cx="8531191" cy="785598"/>
          </a:xfrm>
        </p:spPr>
        <p:txBody>
          <a:bodyPr>
            <a:normAutofit/>
          </a:bodyPr>
          <a:lstStyle/>
          <a:p>
            <a:r>
              <a:rPr lang="en-US" sz="3200" dirty="0"/>
              <a:t>Original vision for the GOCO model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753545" y="1662048"/>
            <a:ext cx="7552255" cy="34886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David Lilienthal’s vision: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“enlist the </a:t>
            </a:r>
            <a:r>
              <a:rPr lang="en-US" dirty="0">
                <a:solidFill>
                  <a:schemeClr val="tx1"/>
                </a:solidFill>
              </a:rPr>
              <a:t>capabilities </a:t>
            </a:r>
            <a:r>
              <a:rPr lang="en-US" sz="2400" dirty="0">
                <a:solidFill>
                  <a:schemeClr val="tx1"/>
                </a:solidFill>
              </a:rPr>
              <a:t>and support of                                                 industries and universities’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</a:rPr>
              <a:t>eliminate bureaucratic supervision”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Provide “freedom from various hampering restrictions</a:t>
            </a:r>
            <a:r>
              <a:rPr lang="mr-IN" sz="2400" dirty="0">
                <a:solidFill>
                  <a:schemeClr val="tx1"/>
                </a:solidFill>
              </a:rPr>
              <a:t>…</a:t>
            </a:r>
            <a:r>
              <a:rPr lang="en-US" sz="2400" dirty="0">
                <a:solidFill>
                  <a:schemeClr val="tx1"/>
                </a:solidFill>
              </a:rPr>
              <a:t>” and avoid “the government acting as entrepreneur”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Take advantage of</a:t>
            </a:r>
            <a:r>
              <a:rPr lang="en-US" sz="2400" dirty="0">
                <a:solidFill>
                  <a:schemeClr val="tx1"/>
                </a:solidFill>
              </a:rPr>
              <a:t> “operating economies”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/>
              <a:t>G</a:t>
            </a:r>
            <a:r>
              <a:rPr lang="en-US" sz="2400" dirty="0"/>
              <a:t>overnment </a:t>
            </a:r>
            <a:r>
              <a:rPr lang="en-US" sz="2400" b="1" dirty="0"/>
              <a:t>O</a:t>
            </a:r>
            <a:r>
              <a:rPr lang="en-US" sz="2400" dirty="0"/>
              <a:t>wned / </a:t>
            </a:r>
            <a:r>
              <a:rPr lang="en-US" sz="2400" b="1" dirty="0"/>
              <a:t>C</a:t>
            </a:r>
            <a:r>
              <a:rPr lang="en-US" sz="2400" dirty="0"/>
              <a:t>ontractor </a:t>
            </a:r>
            <a:r>
              <a:rPr lang="en-US" sz="2400" b="1" dirty="0"/>
              <a:t>O</a:t>
            </a:r>
            <a:r>
              <a:rPr lang="en-US" sz="2400" dirty="0"/>
              <a:t>perated (GOCO)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86970" y="5257800"/>
            <a:ext cx="6598251" cy="1008246"/>
          </a:xfrm>
          <a:prstGeom prst="bevel">
            <a:avLst>
              <a:gd name="adj" fmla="val 6941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Lilienthal saw the public and private sectors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working together as </a:t>
            </a:r>
            <a:r>
              <a:rPr lang="en-US" sz="2400" dirty="0">
                <a:solidFill>
                  <a:srgbClr val="FFFF00"/>
                </a:solidFill>
                <a:cs typeface="Arial"/>
              </a:rPr>
              <a:t>“co-trustees”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" name="Picture 2" descr="ur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718" y="1295400"/>
            <a:ext cx="1146573" cy="181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2500" y1="66071" x2="62500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295" y="1471778"/>
            <a:ext cx="1526856" cy="15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Documentation Moving Forward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57200" y="1243584"/>
            <a:ext cx="7772400" cy="5065522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CA" dirty="0"/>
              <a:t>Contract maintenance analyses and process flow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517" r="11782" b="8495"/>
          <a:stretch/>
        </p:blipFill>
        <p:spPr>
          <a:xfrm>
            <a:off x="228599" y="1566545"/>
            <a:ext cx="8347773" cy="49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108950" cy="45565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Revolutionary “experiment” expected to last three years, and may be continued if successful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Independent body (TBD) will be in charge of monitoring experiment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Management encouraged to look at additional areas that could benefit from SCPs or other collaboration with SSO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Some areas of new contract will require longer timeline to implement, while other changes already implemented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Starting to look at RWG Phase 2</a:t>
            </a:r>
          </a:p>
        </p:txBody>
      </p:sp>
    </p:spTree>
    <p:extLst>
      <p:ext uri="{BB962C8B-B14F-4D97-AF65-F5344CB8AC3E}">
        <p14:creationId xmlns:p14="http://schemas.microsoft.com/office/powerpoint/2010/main" val="8543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original GOCO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5678" y="1211580"/>
            <a:ext cx="7700963" cy="50120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Government “owned” the mission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National Security-Manhattan Project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Energy Security-Atoms for Peace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Expand fundamental knowledge-Human Genome,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And provided the funding,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And chose contractors who had the people, experiences and capabilities to deliver the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24" y="2481015"/>
            <a:ext cx="1253548" cy="865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9343"/>
            <a:ext cx="8340277" cy="955420"/>
          </a:xfrm>
        </p:spPr>
        <p:txBody>
          <a:bodyPr/>
          <a:lstStyle/>
          <a:p>
            <a:r>
              <a:rPr lang="en-US" sz="3200" dirty="0"/>
              <a:t>Over time, the Government has added more and more requirements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39761" y="1477489"/>
            <a:ext cx="11545" cy="3544454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51306" y="5012713"/>
            <a:ext cx="563423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7848" y="5095524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1960"/>
            </a:pPr>
            <a:r>
              <a:rPr lang="en-US" sz="2400" dirty="0"/>
              <a:t>  1970  1980  1990  2000  2010</a:t>
            </a:r>
          </a:p>
        </p:txBody>
      </p:sp>
      <p:pic>
        <p:nvPicPr>
          <p:cNvPr id="13" name="Picture 12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705" y="3763492"/>
            <a:ext cx="1253548" cy="865909"/>
          </a:xfrm>
          <a:prstGeom prst="rect">
            <a:avLst/>
          </a:prstGeom>
        </p:spPr>
      </p:pic>
      <p:pic>
        <p:nvPicPr>
          <p:cNvPr id="14" name="Picture 13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607" y="3167257"/>
            <a:ext cx="1253548" cy="865909"/>
          </a:xfrm>
          <a:prstGeom prst="rect">
            <a:avLst/>
          </a:prstGeom>
        </p:spPr>
      </p:pic>
      <p:pic>
        <p:nvPicPr>
          <p:cNvPr id="15" name="Picture 14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152" y="2782772"/>
            <a:ext cx="1253548" cy="865909"/>
          </a:xfrm>
          <a:prstGeom prst="rect">
            <a:avLst/>
          </a:prstGeom>
        </p:spPr>
      </p:pic>
      <p:pic>
        <p:nvPicPr>
          <p:cNvPr id="16" name="Picture 15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74" y="1979917"/>
            <a:ext cx="1253548" cy="865909"/>
          </a:xfrm>
          <a:prstGeom prst="rect">
            <a:avLst/>
          </a:prstGeom>
        </p:spPr>
      </p:pic>
      <p:pic>
        <p:nvPicPr>
          <p:cNvPr id="17" name="Picture 16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74" y="1537706"/>
            <a:ext cx="1253548" cy="865909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87" y="4349141"/>
            <a:ext cx="1281289" cy="542227"/>
          </a:xfrm>
          <a:prstGeom prst="rect">
            <a:avLst/>
          </a:prstGeom>
        </p:spPr>
      </p:pic>
      <p:pic>
        <p:nvPicPr>
          <p:cNvPr id="19" name="Picture 18" descr="473376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830" y="4367949"/>
            <a:ext cx="1407316" cy="512947"/>
          </a:xfrm>
          <a:prstGeom prst="rect">
            <a:avLst/>
          </a:prstGeom>
        </p:spPr>
      </p:pic>
      <p:pic>
        <p:nvPicPr>
          <p:cNvPr id="21" name="Picture 20" descr="search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40" y="2853259"/>
            <a:ext cx="836133" cy="827332"/>
          </a:xfrm>
          <a:prstGeom prst="rect">
            <a:avLst/>
          </a:prstGeom>
        </p:spPr>
      </p:pic>
      <p:sp>
        <p:nvSpPr>
          <p:cNvPr id="24" name="Bevel 23"/>
          <p:cNvSpPr/>
          <p:nvPr/>
        </p:nvSpPr>
        <p:spPr>
          <a:xfrm>
            <a:off x="1328045" y="5615427"/>
            <a:ext cx="6706332" cy="6237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bg1"/>
                </a:solidFill>
              </a:rPr>
              <a:t>And many contractors have walked away</a:t>
            </a:r>
          </a:p>
        </p:txBody>
      </p:sp>
      <p:pic>
        <p:nvPicPr>
          <p:cNvPr id="26" name="Picture 25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857" y="3609112"/>
            <a:ext cx="1922364" cy="512631"/>
          </a:xfrm>
          <a:prstGeom prst="rect">
            <a:avLst/>
          </a:prstGeom>
        </p:spPr>
      </p:pic>
      <p:pic>
        <p:nvPicPr>
          <p:cNvPr id="28" name="Picture 27" descr="imgre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57" y="2219075"/>
            <a:ext cx="1701121" cy="546943"/>
          </a:xfrm>
          <a:prstGeom prst="rect">
            <a:avLst/>
          </a:prstGeom>
        </p:spPr>
      </p:pic>
      <p:pic>
        <p:nvPicPr>
          <p:cNvPr id="29" name="Picture 28" descr="imgr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85" y="2218147"/>
            <a:ext cx="1311491" cy="734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992" y="1295400"/>
            <a:ext cx="849415" cy="849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85351" y="2927004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524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trying to solve with the RWG contract?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Simple answer:</a:t>
            </a:r>
          </a:p>
          <a:p>
            <a:pPr lvl="1"/>
            <a:r>
              <a:rPr lang="en-US" dirty="0"/>
              <a:t>Move lab management contracts back </a:t>
            </a:r>
            <a:r>
              <a:rPr lang="en-US" i="1" dirty="0"/>
              <a:t>towards</a:t>
            </a:r>
            <a:r>
              <a:rPr lang="en-US" dirty="0"/>
              <a:t> the original GOCO model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Industry and academia have better capabilities and experiences for running R&amp;D organizations</a:t>
            </a:r>
          </a:p>
          <a:p>
            <a:pPr lvl="1"/>
            <a:r>
              <a:rPr lang="en-US" dirty="0"/>
              <a:t>The private sector, when it operates under private sector rules, is dramatically more efficient and effective</a:t>
            </a:r>
          </a:p>
          <a:p>
            <a:pPr lvl="1"/>
            <a:r>
              <a:rPr lang="en-US" dirty="0"/>
              <a:t>Contractors are much more accountable when they operate under commercial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the RWG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x-none" dirty="0">
                <a:latin typeface="Arial" charset="0"/>
                <a:ea typeface="ＭＳ Ｐゴシック" charset="-128"/>
              </a:rPr>
              <a:t>Secretary Moniz’ charge to Stanford</a:t>
            </a:r>
          </a:p>
          <a:p>
            <a:pPr lvl="1"/>
            <a:r>
              <a:rPr lang="en-US" altLang="x-none" dirty="0">
                <a:latin typeface="Arial" charset="0"/>
                <a:ea typeface="ＭＳ Ｐゴシック" charset="-128"/>
              </a:rPr>
              <a:t>Requested “revolutionary” new contract ideas</a:t>
            </a:r>
          </a:p>
          <a:p>
            <a:pPr lvl="1"/>
            <a:r>
              <a:rPr lang="en-US" altLang="x-none" dirty="0">
                <a:latin typeface="Arial" charset="0"/>
                <a:ea typeface="ＭＳ Ｐゴシック" charset="-128"/>
              </a:rPr>
              <a:t>Gave a formal charter:</a:t>
            </a:r>
          </a:p>
          <a:p>
            <a:pPr lvl="2"/>
            <a:r>
              <a:rPr lang="en-US" altLang="x-none" dirty="0">
                <a:latin typeface="Arial" charset="0"/>
                <a:ea typeface="ＭＳ Ｐゴシック" charset="-128"/>
              </a:rPr>
              <a:t>Stay with his authority</a:t>
            </a:r>
          </a:p>
          <a:p>
            <a:pPr lvl="2"/>
            <a:r>
              <a:rPr lang="en-US" altLang="x-none" dirty="0">
                <a:latin typeface="Arial" charset="0"/>
                <a:ea typeface="ＭＳ Ｐゴシック" charset="-128"/>
              </a:rPr>
              <a:t>Exportable to other labs</a:t>
            </a:r>
          </a:p>
          <a:p>
            <a:pPr lvl="1"/>
            <a:r>
              <a:rPr lang="en-US" altLang="x-none" dirty="0">
                <a:latin typeface="Arial" charset="0"/>
                <a:ea typeface="ＭＳ Ｐゴシック" charset="-128"/>
              </a:rPr>
              <a:t>Principles-based discussion</a:t>
            </a:r>
          </a:p>
          <a:p>
            <a:pPr lvl="1"/>
            <a:endParaRPr lang="en-US" altLang="x-none" dirty="0">
              <a:latin typeface="Arial" charset="0"/>
              <a:ea typeface="ＭＳ Ｐゴシック" charset="-128"/>
            </a:endParaRPr>
          </a:p>
          <a:p>
            <a:r>
              <a:rPr lang="en-US" altLang="x-none" dirty="0">
                <a:latin typeface="Arial" charset="0"/>
                <a:ea typeface="ＭＳ Ｐゴシック" charset="-128"/>
              </a:rPr>
              <a:t>CRENEL requested similar ideas</a:t>
            </a:r>
          </a:p>
          <a:p>
            <a:pPr lvl="1"/>
            <a:r>
              <a:rPr lang="en-US" altLang="x-none" dirty="0">
                <a:latin typeface="Arial" charset="0"/>
                <a:ea typeface="ＭＳ Ｐゴシック" charset="-128"/>
              </a:rPr>
              <a:t>Focused on effectiveness</a:t>
            </a:r>
          </a:p>
          <a:p>
            <a:pPr lvl="1"/>
            <a:r>
              <a:rPr lang="en-US" altLang="x-none" dirty="0">
                <a:latin typeface="Arial" charset="0"/>
                <a:ea typeface="ＭＳ Ｐゴシック" charset="-128"/>
              </a:rPr>
              <a:t>Stanford input had impact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42" y="383706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037">
            <a:off x="6669295" y="1607333"/>
            <a:ext cx="2040361" cy="26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CRENEL recommendations were shaped </a:t>
            </a:r>
            <a:br>
              <a:rPr lang="en-US" sz="2800" dirty="0"/>
            </a:br>
            <a:r>
              <a:rPr lang="en-US" sz="2800" dirty="0"/>
              <a:t>by our RWG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828800"/>
            <a:ext cx="3352800" cy="448030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Recognize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Rebuild Trust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Alignment and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Maximize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 effectiveness and 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Ensure lasting change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17526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 trust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DOE and its contractors  </a:t>
            </a: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authority, &amp; accountability to line management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address DOE’s micro-management.  Decision making authority and accountability returned to line management at the lowest practical level in the organization.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contract around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expectations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articulated in the PEMP and Lab Plan. Make the contract a tool that both DOE and the contractor would use to drive performance.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the paradigm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more paper and more requirements are the solution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from WDC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consensus standards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wherever and whenever appropriate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1295400"/>
            <a:ext cx="122822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CRENEL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973" y="1285678"/>
            <a:ext cx="2634054" cy="400110"/>
          </a:xfrm>
          <a:prstGeom prst="rect">
            <a:avLst/>
          </a:prstGeom>
          <a:solidFill>
            <a:srgbClr val="981E3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DOE SSO &amp; Stanford</a:t>
            </a:r>
          </a:p>
        </p:txBody>
      </p:sp>
    </p:spTree>
    <p:extLst>
      <p:ext uri="{BB962C8B-B14F-4D97-AF65-F5344CB8AC3E}">
        <p14:creationId xmlns:p14="http://schemas.microsoft.com/office/powerpoint/2010/main" val="14067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2.  Rebuild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5679" y="1211580"/>
            <a:ext cx="7391368" cy="50120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DOE, Stanford and SLAC started with a trusting relationship</a:t>
            </a:r>
          </a:p>
          <a:p>
            <a:endParaRPr lang="en-US" dirty="0"/>
          </a:p>
          <a:p>
            <a:r>
              <a:rPr lang="en-US" dirty="0"/>
              <a:t>The RWG process deepened that trust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The old contract became the common “enemy”</a:t>
            </a:r>
          </a:p>
          <a:p>
            <a:endParaRPr lang="en-US" dirty="0"/>
          </a:p>
          <a:p>
            <a:r>
              <a:rPr lang="en-US" dirty="0"/>
              <a:t>“What is best for achieving our mission and goals?” was the guiding question</a:t>
            </a:r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 3.  Maintain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5678" y="1211580"/>
            <a:ext cx="7700963" cy="5012056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dirty="0"/>
              <a:t>Return authority to line management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Give authority to lowest level of “line management”</a:t>
            </a:r>
          </a:p>
          <a:p>
            <a:pPr marL="0" indent="0"/>
            <a:r>
              <a:rPr lang="en-US" dirty="0"/>
              <a:t>Hold line management accountable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The RWG approach makes contractors much more accountable for the outcomes</a:t>
            </a:r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0386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-template-white-ESHDiv" id="{CC8A0C82-3D45-FF4F-B4C2-E86D6821EF8B}" vid="{9236CED9-122D-8A41-A552-1D86456403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DC465C-0AFA-4B02-8D00-CB14DF55DD9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e4c3ea6-cad5-4867-91d9-7216788d6e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SLAC_ppt-template-white-ESHDiv</Template>
  <TotalTime>0</TotalTime>
  <Words>1469</Words>
  <Application>Microsoft Macintosh PowerPoint</Application>
  <PresentationFormat>On-screen Show (4:3)</PresentationFormat>
  <Paragraphs>257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ＭＳ Ｐゴシック</vt:lpstr>
      <vt:lpstr>Times New Roman</vt:lpstr>
      <vt:lpstr>Wingdings</vt:lpstr>
      <vt:lpstr>Blank</vt:lpstr>
      <vt:lpstr>Revolutionary Working Group Contract at SLAC</vt:lpstr>
      <vt:lpstr>Original vision for the GOCO model </vt:lpstr>
      <vt:lpstr>In the original GOCO model</vt:lpstr>
      <vt:lpstr>Over time, the Government has added more and more requirements</vt:lpstr>
      <vt:lpstr>What are we trying to solve with the RWG contract?</vt:lpstr>
      <vt:lpstr>Origin of the RWG</vt:lpstr>
      <vt:lpstr>CRENEL recommendations were shaped  by our RWG input</vt:lpstr>
      <vt:lpstr>Rec 2.  Rebuild Trust</vt:lpstr>
      <vt:lpstr>Rec 3.  Maintain alignment</vt:lpstr>
      <vt:lpstr>Rec 5.  Effectiveness and efficiency</vt:lpstr>
      <vt:lpstr>Rec 6.  Ensure lasting change</vt:lpstr>
      <vt:lpstr>Why Stanford and SLAC for this Pilot? </vt:lpstr>
      <vt:lpstr>Guiding Principles</vt:lpstr>
      <vt:lpstr>Step 2: Establish Structure Around Principles</vt:lpstr>
      <vt:lpstr>Realign Contract/Assign Teams</vt:lpstr>
      <vt:lpstr>Notable changes to ES&amp;H/Security elements</vt:lpstr>
      <vt:lpstr>Notable changes to ES&amp;H/Security elements</vt:lpstr>
      <vt:lpstr>Justification Example – Site Compliance Plan</vt:lpstr>
      <vt:lpstr>Comparison - Current RWG Contract</vt:lpstr>
      <vt:lpstr>Documentation Moving Forward</vt:lpstr>
      <vt:lpstr>Looking Ahead</vt:lpstr>
      <vt:lpstr>Questions?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2017-04-19T00:09:16Z</dcterms:created>
  <dcterms:modified xsi:type="dcterms:W3CDTF">2017-04-25T21:47:27Z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