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0" r:id="rId5"/>
    <p:sldMasterId id="2147483728" r:id="rId6"/>
    <p:sldMasterId id="2147483752" r:id="rId7"/>
  </p:sldMasterIdLst>
  <p:notesMasterIdLst>
    <p:notesMasterId r:id="rId11"/>
  </p:notesMasterIdLst>
  <p:handoutMasterIdLst>
    <p:handoutMasterId r:id="rId12"/>
  </p:handoutMasterIdLst>
  <p:sldIdLst>
    <p:sldId id="264" r:id="rId8"/>
    <p:sldId id="274" r:id="rId9"/>
    <p:sldId id="275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orient="horz" pos="1622">
          <p15:clr>
            <a:srgbClr val="A4A3A4"/>
          </p15:clr>
        </p15:guide>
        <p15:guide id="5" orient="horz" pos="3138">
          <p15:clr>
            <a:srgbClr val="A4A3A4"/>
          </p15:clr>
        </p15:guide>
        <p15:guide id="6" pos="2880">
          <p15:clr>
            <a:srgbClr val="A4A3A4"/>
          </p15:clr>
        </p15:guide>
        <p15:guide id="7" pos="287">
          <p15:clr>
            <a:srgbClr val="A4A3A4"/>
          </p15:clr>
        </p15:guide>
        <p15:guide id="8" pos="5473">
          <p15:clr>
            <a:srgbClr val="A4A3A4"/>
          </p15:clr>
        </p15:guide>
        <p15:guide id="9" pos="1586">
          <p15:clr>
            <a:srgbClr val="A4A3A4"/>
          </p15:clr>
        </p15:guide>
        <p15:guide id="10" pos="4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E"/>
    <a:srgbClr val="4E2683"/>
    <a:srgbClr val="9C1859"/>
    <a:srgbClr val="00529B"/>
    <a:srgbClr val="CC7022"/>
    <a:srgbClr val="D27122"/>
    <a:srgbClr val="CE5F20"/>
    <a:srgbClr val="822C1F"/>
    <a:srgbClr val="DF9423"/>
    <a:srgbClr val="BA5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0"/>
    <p:restoredTop sz="94643"/>
  </p:normalViewPr>
  <p:slideViewPr>
    <p:cSldViewPr snapToGrid="0">
      <p:cViewPr varScale="1">
        <p:scale>
          <a:sx n="108" d="100"/>
          <a:sy n="108" d="100"/>
        </p:scale>
        <p:origin x="1824" y="108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wrap="none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2968F0E1-7F3B-9143-ABF4-576BF984EE9D}" type="datetime4">
              <a:rPr lang="en-US" smtClean="0"/>
              <a:pPr/>
              <a:t>April 24,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C9E1B29-BB0A-6F4C-B722-8E1615AD5B92}" type="datetime4">
              <a:rPr lang="en-US" smtClean="0"/>
              <a:t>April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C9FC54F-BADF-E049-AC96-4BCC3331ED95}" type="datetime4">
              <a:rPr lang="en-US" smtClean="0"/>
              <a:t>April 24,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986A3075-B438-A046-B8ED-DAC2C54F11BB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 userDrawn="1">
            <p:ph type="ftr" sz="quarter" idx="12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F94078E1-36D5-174D-8FFC-59889EFD308B}" type="datetime4">
              <a:rPr lang="en-US" smtClean="0"/>
              <a:pPr/>
              <a:t>April 24,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CBFBE8CF-7B3F-084A-A68D-3CB51534AE1D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6858000" y="6356350"/>
            <a:ext cx="1600200" cy="365125"/>
          </a:xfrm>
        </p:spPr>
        <p:txBody>
          <a:bodyPr lIns="0" tIns="0" rIns="0" bIns="0"/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D3C40767-C724-B144-B5E2-42217A78B772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BD363373-6C73-B64D-B353-B00504264C42}" type="datetime4">
              <a:rPr lang="en-US" smtClean="0"/>
              <a:t>April 24,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707276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8E5F392-D2AB-2D47-80D1-E840E5811C5F}" type="datetime4">
              <a:rPr lang="en-US" smtClean="0"/>
              <a:t>April 24, 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3E99183-6CD6-4C48-9A9D-51FCA5064174}" type="datetime4">
              <a:rPr lang="en-US" smtClean="0"/>
              <a:t>April 24,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F90D8D6-7E2C-CF4E-8689-7F635B16462F}" type="datetime4">
              <a:rPr lang="en-US" smtClean="0"/>
              <a:t>April 24,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</p:spPr>
        <p:txBody>
          <a:bodyPr lIns="0" tIns="0" rIns="0" bIns="0" anchor="b" anchorCtr="0">
            <a:noAutofit/>
          </a:bodyPr>
          <a:lstStyle>
            <a:lvl1pPr algn="l">
              <a:defRPr sz="2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2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5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pp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8847B0AD-4045-D246-BDAD-F671F36BE5C4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63" r:id="rId7"/>
    <p:sldLayoutId id="2147483664" r:id="rId8"/>
    <p:sldLayoutId id="2147483665" r:id="rId9"/>
    <p:sldLayoutId id="2147483661" r:id="rId10"/>
    <p:sldLayoutId id="2147483662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187451"/>
            <a:ext cx="9144000" cy="3340100"/>
          </a:xfrm>
        </p:spPr>
        <p:txBody>
          <a:bodyPr/>
          <a:lstStyle/>
          <a:p>
            <a:pPr>
              <a:tabLst>
                <a:tab pos="5486400" algn="l"/>
              </a:tabLst>
            </a:pPr>
            <a:r>
              <a:rPr lang="en-US" sz="4800" dirty="0"/>
              <a:t>PNNL’s Refreshed Approach to WP&amp;C – Multi-Year Notable Outcome</a:t>
            </a:r>
            <a:br>
              <a:rPr lang="en-US" sz="4800" dirty="0"/>
            </a:br>
            <a:br>
              <a:rPr lang="en-US" sz="4800" dirty="0"/>
            </a:br>
            <a:r>
              <a:rPr lang="en-US" sz="3200" dirty="0"/>
              <a:t>2017 NLDC Fermi Workshop </a:t>
            </a:r>
            <a:br>
              <a:rPr lang="en-US" sz="3200" dirty="0"/>
            </a:br>
            <a:endParaRPr lang="en-US" sz="32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Cameron Andersen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3373-6C73-B64D-B353-B00504264C42}" type="datetime4">
              <a:rPr lang="en-US" smtClean="0"/>
              <a:pPr/>
              <a:t>April 24,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EHS&amp;S Director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April 2017</a:t>
            </a:r>
          </a:p>
        </p:txBody>
      </p:sp>
    </p:spTree>
    <p:extLst>
      <p:ext uri="{BB962C8B-B14F-4D97-AF65-F5344CB8AC3E}">
        <p14:creationId xmlns:p14="http://schemas.microsoft.com/office/powerpoint/2010/main" val="146413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63650"/>
            <a:ext cx="8595360" cy="48936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Research operational events similar to those described in the ESSR have occurred at PNNL and led to an FY17 Notable Outcome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PNNL currently deploys a spaced based model for oversight of laboratory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Most work conducted under “routine operating envelope descriptions”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Cognizant Space Managers provide day-to-day oversight </a:t>
            </a:r>
          </a:p>
          <a:p>
            <a:pPr marL="457200" lvl="1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Moving toward a more activity based approach modeled after Berkeley Activity Manager Tool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Refreshed approach will retain valuable attributes of our space based model with enhanced activity specific WP&amp;C rigor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075-B438-A046-B8ED-DAC2C54F11BB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63650"/>
            <a:ext cx="8595360" cy="5558445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Design Features of  Refreshed Approach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All research will be conducted as a planned activity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Activity Leads (new role) will plan all lab based research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Planning tool will include a catalog of hazards and mitigations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Hazards will be assessed as an integrated set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Hazard/risk level of work prepopulated for Activity Lead concurrence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S&amp;H Engagement required on high risk activities (level 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Activity Lead follow standard lab practices for low/moderate risk (L 1&amp;2)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Process will identify authorized and supervised workers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Will link to status of worker training and qualification</a:t>
            </a:r>
          </a:p>
          <a:p>
            <a:pPr marL="457200" lvl="1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Will take 3 years to design, develop and fully deploy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Future  enhancements will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Radiological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Offsite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/>
              <a:t>F&amp;O Work</a:t>
            </a: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3075-B438-A046-B8ED-DAC2C54F11BB}" type="datetime4">
              <a:rPr lang="en-US" smtClean="0"/>
              <a:pPr/>
              <a:t>April 24,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62216"/>
      </p:ext>
    </p:extLst>
  </p:cSld>
  <p:clrMapOvr>
    <a:masterClrMapping/>
  </p:clrMapOvr>
</p:sld>
</file>

<file path=ppt/theme/theme1.xml><?xml version="1.0" encoding="utf-8"?>
<a:theme xmlns:a="http://schemas.openxmlformats.org/drawingml/2006/main" name="PNNL_Powerpoint_Template">
  <a:themeElements>
    <a:clrScheme name="PNNL Brand Theme 2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F2011-32CF-4C7C-8065-4905615DD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2EF5D1-8BDA-4F5A-B542-E68EB322F5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9877FF-A48D-4A25-8738-442FD07AD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23819</TotalTime>
  <Words>222</Words>
  <Application>Microsoft Office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Wingdings</vt:lpstr>
      <vt:lpstr>PNNL_Powerpoint_Template</vt:lpstr>
      <vt:lpstr>PNNL Platinum Theme</vt:lpstr>
      <vt:lpstr>PNNL Silver Theme</vt:lpstr>
      <vt:lpstr>PNNL White Theme</vt:lpstr>
      <vt:lpstr>PNNL’s Refreshed Approach to WP&amp;C – Multi-Year Notable Outcome  2017 NLDC Fermi Workshop  </vt:lpstr>
      <vt:lpstr>Discussion Points</vt:lpstr>
      <vt:lpstr>Discussion Points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Cortland</dc:creator>
  <cp:lastModifiedBy>Amber M. Kenney x2977 13477N</cp:lastModifiedBy>
  <cp:revision>83</cp:revision>
  <cp:lastPrinted>2017-03-02T15:15:27Z</cp:lastPrinted>
  <dcterms:created xsi:type="dcterms:W3CDTF">2016-11-11T05:39:54Z</dcterms:created>
  <dcterms:modified xsi:type="dcterms:W3CDTF">2017-04-24T15:10:09Z</dcterms:modified>
</cp:coreProperties>
</file>