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
  </p:notesMasterIdLst>
  <p:sldIdLst>
    <p:sldId id="261" r:id="rId2"/>
    <p:sldId id="364" r:id="rId3"/>
    <p:sldId id="363" r:id="rId4"/>
    <p:sldId id="362" r:id="rId5"/>
    <p:sldId id="357" r:id="rId6"/>
    <p:sldId id="365" r:id="rId7"/>
    <p:sldId id="358" r:id="rId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99" autoAdjust="0"/>
  </p:normalViewPr>
  <p:slideViewPr>
    <p:cSldViewPr>
      <p:cViewPr>
        <p:scale>
          <a:sx n="80" d="100"/>
          <a:sy n="80" d="100"/>
        </p:scale>
        <p:origin x="-216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27416C0C-2908-44C6-8069-529D09BBC797}" type="datetimeFigureOut">
              <a:rPr lang="en-US" smtClean="0"/>
              <a:t>4/19/2017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AB385A86-3BB6-4346-BB68-D01DDC12C0FD}" type="slidenum">
              <a:rPr lang="en-US" smtClean="0"/>
              <a:t>‹#›</a:t>
            </a:fld>
            <a:endParaRPr lang="en-US"/>
          </a:p>
        </p:txBody>
      </p:sp>
    </p:spTree>
    <p:extLst>
      <p:ext uri="{BB962C8B-B14F-4D97-AF65-F5344CB8AC3E}">
        <p14:creationId xmlns:p14="http://schemas.microsoft.com/office/powerpoint/2010/main" val="3735021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54F66FB8-99B1-3E44-80C3-4E78C4312A3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5111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Here</a:t>
            </a:r>
            <a:r>
              <a:rPr lang="en-US" baseline="0" dirty="0" smtClean="0">
                <a:latin typeface="Arial" panose="020B0604020202020204" pitchFamily="34" charset="0"/>
                <a:cs typeface="Arial" panose="020B0604020202020204" pitchFamily="34" charset="0"/>
              </a:rPr>
              <a:t> is a visual model of the ISM</a:t>
            </a:r>
            <a:r>
              <a:rPr lang="en-US" sz="1400" dirty="0">
                <a:solidFill>
                  <a:srgbClr val="FF0000"/>
                </a:solidFill>
                <a:latin typeface="Arial" panose="020B0604020202020204" pitchFamily="34" charset="0"/>
                <a:cs typeface="Arial" panose="020B0604020202020204" pitchFamily="34" charset="0"/>
              </a:rPr>
              <a:t>/ESM </a:t>
            </a:r>
            <a:r>
              <a:rPr lang="en-US" b="0" u="none" baseline="0" dirty="0" smtClean="0">
                <a:latin typeface="Arial" panose="020B0604020202020204" pitchFamily="34" charset="0"/>
                <a:cs typeface="Arial" panose="020B0604020202020204" pitchFamily="34" charset="0"/>
              </a:rPr>
              <a:t> p</a:t>
            </a:r>
            <a:r>
              <a:rPr lang="en-US" b="0" baseline="0" dirty="0" smtClean="0">
                <a:latin typeface="Arial" panose="020B0604020202020204" pitchFamily="34" charset="0"/>
                <a:cs typeface="Arial" panose="020B0604020202020204" pitchFamily="34" charset="0"/>
              </a:rPr>
              <a:t>rocess</a:t>
            </a:r>
            <a:r>
              <a:rPr lang="en-US" baseline="0" dirty="0" smtClean="0">
                <a:latin typeface="Arial" panose="020B0604020202020204" pitchFamily="34" charset="0"/>
                <a:cs typeface="Arial" panose="020B0604020202020204" pitchFamily="34" charset="0"/>
              </a:rPr>
              <a:t>.  </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The first step is to define the scope of work. This includes what is being performed, when it will take place, who will be doing the work, and where they will be doing it.</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Step number two is to analyze the </a:t>
            </a:r>
            <a:r>
              <a:rPr lang="en-US" b="0" u="none" baseline="0" dirty="0" smtClean="0">
                <a:latin typeface="Arial" panose="020B0604020202020204" pitchFamily="34" charset="0"/>
                <a:cs typeface="Arial" panose="020B0604020202020204" pitchFamily="34" charset="0"/>
              </a:rPr>
              <a:t>hazards and environmental impacts of the work to be performed.  Don’t just think of the hazards and impacts that are currently present, but include hazards that could arise in the future.</a:t>
            </a:r>
          </a:p>
          <a:p>
            <a:endParaRPr lang="en-US" b="0" u="none" baseline="0" dirty="0" smtClean="0">
              <a:latin typeface="Arial" panose="020B0604020202020204" pitchFamily="34" charset="0"/>
              <a:cs typeface="Arial" panose="020B0604020202020204" pitchFamily="34" charset="0"/>
            </a:endParaRPr>
          </a:p>
          <a:p>
            <a:r>
              <a:rPr lang="en-US" b="0" u="none" baseline="0" dirty="0" smtClean="0">
                <a:latin typeface="Arial" panose="020B0604020202020204" pitchFamily="34" charset="0"/>
                <a:cs typeface="Arial" panose="020B0604020202020204" pitchFamily="34" charset="0"/>
              </a:rPr>
              <a:t>Step three is to develop hazard controls and implement them. Once we know the hazards and impacts of the work we can develop safety procedures and training to reduce them.</a:t>
            </a:r>
          </a:p>
          <a:p>
            <a:endParaRPr lang="en-US" b="0" u="none" baseline="0" dirty="0" smtClean="0">
              <a:latin typeface="Arial" panose="020B0604020202020204" pitchFamily="34" charset="0"/>
              <a:cs typeface="Arial" panose="020B0604020202020204" pitchFamily="34" charset="0"/>
            </a:endParaRPr>
          </a:p>
          <a:p>
            <a:r>
              <a:rPr lang="en-US" b="0" u="none" baseline="0" dirty="0" smtClean="0">
                <a:latin typeface="Arial" panose="020B0604020202020204" pitchFamily="34" charset="0"/>
                <a:cs typeface="Arial" panose="020B0604020202020204" pitchFamily="34" charset="0"/>
              </a:rPr>
              <a:t>Step four is to work within the safety and environmental controls that are designed.</a:t>
            </a:r>
          </a:p>
          <a:p>
            <a:endParaRPr lang="en-US" b="0" u="none" baseline="0" dirty="0" smtClean="0">
              <a:latin typeface="Arial" panose="020B0604020202020204" pitchFamily="34" charset="0"/>
              <a:cs typeface="Arial" panose="020B0604020202020204" pitchFamily="34" charset="0"/>
            </a:endParaRPr>
          </a:p>
          <a:p>
            <a:r>
              <a:rPr lang="en-US" b="0" u="none" baseline="0" dirty="0" smtClean="0">
                <a:latin typeface="Arial" panose="020B0604020202020204" pitchFamily="34" charset="0"/>
                <a:cs typeface="Arial" panose="020B0604020202020204" pitchFamily="34" charset="0"/>
              </a:rPr>
              <a:t>Step five is to evaluate and provide feedback for what has been implemented.</a:t>
            </a:r>
          </a:p>
          <a:p>
            <a:endParaRPr lang="en-US" b="0" u="none" baseline="0" dirty="0" smtClean="0">
              <a:latin typeface="Arial" panose="020B0604020202020204" pitchFamily="34" charset="0"/>
              <a:cs typeface="Arial" panose="020B0604020202020204" pitchFamily="34" charset="0"/>
            </a:endParaRPr>
          </a:p>
          <a:p>
            <a:r>
              <a:rPr lang="en-US" b="0" u="none" baseline="0" dirty="0" smtClean="0">
                <a:latin typeface="Arial" panose="020B0604020202020204" pitchFamily="34" charset="0"/>
                <a:cs typeface="Arial" panose="020B0604020202020204" pitchFamily="34" charset="0"/>
              </a:rPr>
              <a:t>This process is most visible in our Readiness Review Process, which will be discussed in a few slides.</a:t>
            </a:r>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60AAD06-0963-434B-922E-C4A47D66D212}" type="slidenum">
              <a:rPr lang="en-US" smtClean="0"/>
              <a:pPr/>
              <a:t>4</a:t>
            </a:fld>
            <a:endParaRPr lang="en-US"/>
          </a:p>
        </p:txBody>
      </p:sp>
    </p:spTree>
    <p:extLst>
      <p:ext uri="{BB962C8B-B14F-4D97-AF65-F5344CB8AC3E}">
        <p14:creationId xmlns:p14="http://schemas.microsoft.com/office/powerpoint/2010/main" val="2600065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85A86-3BB6-4346-BB68-D01DDC12C0FD}" type="slidenum">
              <a:rPr lang="en-US" smtClean="0"/>
              <a:t>5</a:t>
            </a:fld>
            <a:endParaRPr lang="en-US"/>
          </a:p>
        </p:txBody>
      </p:sp>
    </p:spTree>
    <p:extLst>
      <p:ext uri="{BB962C8B-B14F-4D97-AF65-F5344CB8AC3E}">
        <p14:creationId xmlns:p14="http://schemas.microsoft.com/office/powerpoint/2010/main" val="366023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85A86-3BB6-4346-BB68-D01DDC12C0FD}" type="slidenum">
              <a:rPr lang="en-US" smtClean="0"/>
              <a:t>6</a:t>
            </a:fld>
            <a:endParaRPr lang="en-US"/>
          </a:p>
        </p:txBody>
      </p:sp>
    </p:spTree>
    <p:extLst>
      <p:ext uri="{BB962C8B-B14F-4D97-AF65-F5344CB8AC3E}">
        <p14:creationId xmlns:p14="http://schemas.microsoft.com/office/powerpoint/2010/main" val="366023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85A86-3BB6-4346-BB68-D01DDC12C0FD}" type="slidenum">
              <a:rPr lang="en-US" smtClean="0"/>
              <a:t>7</a:t>
            </a:fld>
            <a:endParaRPr lang="en-US"/>
          </a:p>
        </p:txBody>
      </p:sp>
    </p:spTree>
    <p:extLst>
      <p:ext uri="{BB962C8B-B14F-4D97-AF65-F5344CB8AC3E}">
        <p14:creationId xmlns:p14="http://schemas.microsoft.com/office/powerpoint/2010/main" val="1387231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tif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tif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tiff"/><Relationship Id="rId1" Type="http://schemas.openxmlformats.org/officeDocument/2006/relationships/slideMaster" Target="../slideMasters/slideMaster1.xml"/><Relationship Id="rId5" Type="http://schemas.openxmlformats.org/officeDocument/2006/relationships/image" Target="../media/image6.tif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749604"/>
            <a:ext cx="7772400" cy="1232097"/>
          </a:xfrm>
          <a:prstGeom prst="rect">
            <a:avLst/>
          </a:prstGeom>
        </p:spPr>
        <p:txBody>
          <a:bodyPr>
            <a:normAutofit/>
          </a:bodyPr>
          <a:lstStyle>
            <a:lvl1pPr algn="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2743200" y="5981700"/>
            <a:ext cx="6400800" cy="876300"/>
          </a:xfrm>
          <a:prstGeom prst="rect">
            <a:avLst/>
          </a:prstGeom>
        </p:spPr>
        <p:txBody>
          <a:bodyPr/>
          <a:lstStyle>
            <a:lvl1pPr marL="0" indent="0" algn="r">
              <a:buNone/>
              <a:defRPr>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4" name="Picture 13" descr="ISULEFTR.tiff"/>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47930" y="6480643"/>
            <a:ext cx="2248141" cy="297989"/>
          </a:xfrm>
          <a:prstGeom prst="rect">
            <a:avLst/>
          </a:prstGeom>
        </p:spPr>
      </p:pic>
      <p:pic>
        <p:nvPicPr>
          <p:cNvPr id="172036" name="Picture 4" descr="C:\Users\tlemons\Pictures\Test Tubes.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0116800" y="-13030200"/>
            <a:ext cx="1371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2035" name="Picture 3" descr="C:\Users\tlemons\Pictures\Test Tubes.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0116800" y="-13030200"/>
            <a:ext cx="1371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New_DOE_Logo_Color_042808.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23" y="6276558"/>
            <a:ext cx="2182353" cy="548640"/>
          </a:xfrm>
          <a:prstGeom prst="rect">
            <a:avLst/>
          </a:prstGeom>
        </p:spPr>
      </p:pic>
      <p:pic>
        <p:nvPicPr>
          <p:cNvPr id="4" name="Picture 3" descr="SIF-View North.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1004" t="11588" r="4917" b="2561"/>
          <a:stretch/>
        </p:blipFill>
        <p:spPr>
          <a:xfrm>
            <a:off x="-16934" y="-16934"/>
            <a:ext cx="9186335" cy="47496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511565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395" y="1371600"/>
            <a:ext cx="8503917" cy="4840421"/>
          </a:xfrm>
          <a:prstGeom prst="rect">
            <a:avLst/>
          </a:prstGeom>
        </p:spPr>
        <p:txBody>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p:nvSpPr>
        <p:spPr>
          <a:xfrm>
            <a:off x="1035146" y="6395066"/>
            <a:ext cx="8108855" cy="45719"/>
          </a:xfrm>
          <a:prstGeom prst="rect">
            <a:avLst/>
          </a:prstGeom>
          <a:gradFill flip="none" rotWithShape="1">
            <a:gsLst>
              <a:gs pos="0">
                <a:srgbClr val="800000"/>
              </a:gs>
              <a:gs pos="100000">
                <a:schemeClr val="bg1">
                  <a:lumMod val="8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Rectangle 15"/>
          <p:cNvSpPr/>
          <p:nvPr/>
        </p:nvSpPr>
        <p:spPr>
          <a:xfrm>
            <a:off x="0" y="6395066"/>
            <a:ext cx="389464" cy="45719"/>
          </a:xfrm>
          <a:prstGeom prst="rect">
            <a:avLst/>
          </a:prstGeom>
          <a:gradFill flip="none" rotWithShape="1">
            <a:gsLst>
              <a:gs pos="77000">
                <a:srgbClr val="800000"/>
              </a:gs>
              <a:gs pos="0">
                <a:schemeClr val="bg1">
                  <a:lumMod val="8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itle 8"/>
          <p:cNvSpPr>
            <a:spLocks noGrp="1"/>
          </p:cNvSpPr>
          <p:nvPr>
            <p:ph type="title"/>
          </p:nvPr>
        </p:nvSpPr>
        <p:spPr>
          <a:xfrm>
            <a:off x="182880" y="182880"/>
            <a:ext cx="8859520" cy="970521"/>
          </a:xfrm>
          <a:prstGeom prst="rect">
            <a:avLst/>
          </a:prstGeom>
        </p:spPr>
        <p:txBody>
          <a:bodyPr vert="horz"/>
          <a:lstStyle>
            <a:lvl1pPr algn="l">
              <a:defRPr sz="4000" b="1">
                <a:effectLst>
                  <a:outerShdw blurRad="63500" dist="63500" dir="2700000" algn="tl" rotWithShape="0">
                    <a:srgbClr val="000000">
                      <a:alpha val="43000"/>
                    </a:srgbClr>
                  </a:outerShdw>
                </a:effectLst>
              </a:defRPr>
            </a:lvl1pPr>
          </a:lstStyle>
          <a:p>
            <a:r>
              <a:rPr lang="en-US" dirty="0" smtClean="0"/>
              <a:t>Click to edit Master title style</a:t>
            </a:r>
            <a:endParaRPr lang="en-US" dirty="0"/>
          </a:p>
        </p:txBody>
      </p:sp>
      <p:sp>
        <p:nvSpPr>
          <p:cNvPr id="10" name="TextBox 9"/>
          <p:cNvSpPr txBox="1"/>
          <p:nvPr/>
        </p:nvSpPr>
        <p:spPr>
          <a:xfrm>
            <a:off x="8686801" y="6578716"/>
            <a:ext cx="446927" cy="307777"/>
          </a:xfrm>
          <a:prstGeom prst="rect">
            <a:avLst/>
          </a:prstGeom>
          <a:noFill/>
        </p:spPr>
        <p:txBody>
          <a:bodyPr wrap="square" rtlCol="0">
            <a:spAutoFit/>
          </a:bodyPr>
          <a:lstStyle/>
          <a:p>
            <a:pPr algn="r" defTabSz="457200"/>
            <a:fld id="{9E7E35AA-12E7-46C8-AA84-143DFF5694C1}" type="slidenum">
              <a:rPr lang="en-US" sz="1400" smtClean="0">
                <a:solidFill>
                  <a:prstClr val="black">
                    <a:lumMod val="85000"/>
                    <a:lumOff val="15000"/>
                  </a:prstClr>
                </a:solidFill>
              </a:rPr>
              <a:pPr algn="r" defTabSz="457200"/>
              <a:t>‹#›</a:t>
            </a:fld>
            <a:endParaRPr lang="en-US" sz="1400" dirty="0">
              <a:solidFill>
                <a:prstClr val="black">
                  <a:lumMod val="85000"/>
                  <a:lumOff val="15000"/>
                </a:prstClr>
              </a:solidFill>
            </a:endParaRPr>
          </a:p>
        </p:txBody>
      </p:sp>
      <p:sp>
        <p:nvSpPr>
          <p:cNvPr id="11" name="Rectangle 10"/>
          <p:cNvSpPr/>
          <p:nvPr userDrawn="1"/>
        </p:nvSpPr>
        <p:spPr>
          <a:xfrm>
            <a:off x="1035146" y="6395066"/>
            <a:ext cx="8108855" cy="45719"/>
          </a:xfrm>
          <a:prstGeom prst="rect">
            <a:avLst/>
          </a:prstGeom>
          <a:gradFill flip="none" rotWithShape="1">
            <a:gsLst>
              <a:gs pos="0">
                <a:srgbClr val="800000"/>
              </a:gs>
              <a:gs pos="100000">
                <a:schemeClr val="bg1">
                  <a:lumMod val="8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Rectangle 11"/>
          <p:cNvSpPr/>
          <p:nvPr userDrawn="1"/>
        </p:nvSpPr>
        <p:spPr>
          <a:xfrm>
            <a:off x="0" y="6395066"/>
            <a:ext cx="389464" cy="45719"/>
          </a:xfrm>
          <a:prstGeom prst="rect">
            <a:avLst/>
          </a:prstGeom>
          <a:gradFill flip="none" rotWithShape="1">
            <a:gsLst>
              <a:gs pos="77000">
                <a:srgbClr val="800000"/>
              </a:gs>
              <a:gs pos="0">
                <a:schemeClr val="bg1">
                  <a:lumMod val="8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4" name="Picture 13" descr="Logo_AL_Tag_DOE Horiz.tif"/>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33856" y="6212019"/>
            <a:ext cx="809155" cy="603504"/>
          </a:xfrm>
          <a:prstGeom prst="rect">
            <a:avLst/>
          </a:prstGeom>
        </p:spPr>
      </p:pic>
      <p:pic>
        <p:nvPicPr>
          <p:cNvPr id="17" name="Picture 16" descr="WordsOnly.tif"/>
          <p:cNvPicPr>
            <a:picLocks noChangeAspect="1"/>
          </p:cNvPicPr>
          <p:nvPr userDrawn="1"/>
        </p:nvPicPr>
        <p:blipFill rotWithShape="1">
          <a:blip r:embed="rId3" cstate="screen">
            <a:extLst>
              <a:ext uri="{28A0092B-C50C-407E-A947-70E740481C1C}">
                <a14:useLocalDpi xmlns:a14="http://schemas.microsoft.com/office/drawing/2010/main"/>
              </a:ext>
            </a:extLst>
          </a:blip>
          <a:srcRect l="12572"/>
          <a:stretch/>
        </p:blipFill>
        <p:spPr>
          <a:xfrm>
            <a:off x="1168388" y="6498736"/>
            <a:ext cx="2345267" cy="375018"/>
          </a:xfrm>
          <a:prstGeom prst="rect">
            <a:avLst/>
          </a:prstGeom>
        </p:spPr>
      </p:pic>
      <p:pic>
        <p:nvPicPr>
          <p:cNvPr id="13" name="Picture 12" descr="ISULEFTR.tiff"/>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67382" y="6507460"/>
            <a:ext cx="2248141" cy="297989"/>
          </a:xfrm>
          <a:prstGeom prst="rect">
            <a:avLst/>
          </a:prstGeom>
        </p:spPr>
      </p:pic>
      <p:pic>
        <p:nvPicPr>
          <p:cNvPr id="18" name="Picture 17" descr="New_DOE_Logo_Color_042808.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58214" y="6487396"/>
            <a:ext cx="1427573" cy="358890"/>
          </a:xfrm>
          <a:prstGeom prst="rect">
            <a:avLst/>
          </a:prstGeom>
        </p:spPr>
      </p:pic>
    </p:spTree>
    <p:extLst>
      <p:ext uri="{BB962C8B-B14F-4D97-AF65-F5344CB8AC3E}">
        <p14:creationId xmlns:p14="http://schemas.microsoft.com/office/powerpoint/2010/main" val="33935658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61400" y="6492875"/>
            <a:ext cx="482600" cy="365125"/>
          </a:xfrm>
          <a:prstGeom prst="rect">
            <a:avLst/>
          </a:prstGeom>
        </p:spPr>
        <p:txBody>
          <a:bodyPr/>
          <a:lstStyle>
            <a:lvl1pPr>
              <a:defRPr sz="1200"/>
            </a:lvl1pPr>
          </a:lstStyle>
          <a:p>
            <a:pPr defTabSz="457200"/>
            <a:fld id="{9B5583C5-B197-7143-A180-026DD289DA16}" type="slidenum">
              <a:rPr lang="en-US" smtClean="0">
                <a:solidFill>
                  <a:prstClr val="black"/>
                </a:solidFill>
              </a:rPr>
              <a:pPr defTabSz="457200"/>
              <a:t>‹#›</a:t>
            </a:fld>
            <a:endParaRPr lang="en-US" dirty="0">
              <a:solidFill>
                <a:prstClr val="black"/>
              </a:solidFill>
            </a:endParaRPr>
          </a:p>
        </p:txBody>
      </p:sp>
      <p:pic>
        <p:nvPicPr>
          <p:cNvPr id="9" name="Picture 8" descr="Logo_AL_Tag_DOE Horiz.tif"/>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33856" y="6212019"/>
            <a:ext cx="809155" cy="603504"/>
          </a:xfrm>
          <a:prstGeom prst="rect">
            <a:avLst/>
          </a:prstGeom>
        </p:spPr>
      </p:pic>
      <p:pic>
        <p:nvPicPr>
          <p:cNvPr id="10" name="Picture 9" descr="WordsOnly.tif"/>
          <p:cNvPicPr>
            <a:picLocks noChangeAspect="1"/>
          </p:cNvPicPr>
          <p:nvPr userDrawn="1"/>
        </p:nvPicPr>
        <p:blipFill rotWithShape="1">
          <a:blip r:embed="rId3" cstate="screen">
            <a:extLst>
              <a:ext uri="{28A0092B-C50C-407E-A947-70E740481C1C}">
                <a14:useLocalDpi xmlns:a14="http://schemas.microsoft.com/office/drawing/2010/main"/>
              </a:ext>
            </a:extLst>
          </a:blip>
          <a:srcRect l="12572"/>
          <a:stretch/>
        </p:blipFill>
        <p:spPr>
          <a:xfrm>
            <a:off x="1168388" y="6498736"/>
            <a:ext cx="2345267" cy="375018"/>
          </a:xfrm>
          <a:prstGeom prst="rect">
            <a:avLst/>
          </a:prstGeom>
        </p:spPr>
      </p:pic>
      <p:pic>
        <p:nvPicPr>
          <p:cNvPr id="11" name="Picture 10" descr="ISULEFTR.tiff"/>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67382" y="6532860"/>
            <a:ext cx="2248141" cy="297989"/>
          </a:xfrm>
          <a:prstGeom prst="rect">
            <a:avLst/>
          </a:prstGeom>
        </p:spPr>
      </p:pic>
      <p:pic>
        <p:nvPicPr>
          <p:cNvPr id="12" name="Picture 11" descr="New_DOE_Logo_Color_042808.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58213" y="6487396"/>
            <a:ext cx="1427573" cy="358890"/>
          </a:xfrm>
          <a:prstGeom prst="rect">
            <a:avLst/>
          </a:prstGeom>
        </p:spPr>
      </p:pic>
    </p:spTree>
    <p:extLst>
      <p:ext uri="{BB962C8B-B14F-4D97-AF65-F5344CB8AC3E}">
        <p14:creationId xmlns:p14="http://schemas.microsoft.com/office/powerpoint/2010/main" val="348144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395" y="1371600"/>
            <a:ext cx="4545405" cy="2743199"/>
          </a:xfrm>
          <a:prstGeom prst="rect">
            <a:avLst/>
          </a:prstGeom>
        </p:spPr>
        <p:txBody>
          <a:bodyPr/>
          <a:lstStyle>
            <a:lvl1pPr marL="0" indent="0">
              <a:buNone/>
              <a:defRPr sz="240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1035146" y="6395066"/>
            <a:ext cx="8108855" cy="45719"/>
          </a:xfrm>
          <a:prstGeom prst="rect">
            <a:avLst/>
          </a:prstGeom>
          <a:gradFill flip="none" rotWithShape="1">
            <a:gsLst>
              <a:gs pos="0">
                <a:srgbClr val="800000"/>
              </a:gs>
              <a:gs pos="100000">
                <a:schemeClr val="bg1">
                  <a:lumMod val="8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Rectangle 15"/>
          <p:cNvSpPr/>
          <p:nvPr userDrawn="1"/>
        </p:nvSpPr>
        <p:spPr>
          <a:xfrm>
            <a:off x="0" y="6395066"/>
            <a:ext cx="389464" cy="45719"/>
          </a:xfrm>
          <a:prstGeom prst="rect">
            <a:avLst/>
          </a:prstGeom>
          <a:gradFill flip="none" rotWithShape="1">
            <a:gsLst>
              <a:gs pos="77000">
                <a:srgbClr val="800000"/>
              </a:gs>
              <a:gs pos="0">
                <a:schemeClr val="bg1">
                  <a:lumMod val="8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itle 8"/>
          <p:cNvSpPr>
            <a:spLocks noGrp="1"/>
          </p:cNvSpPr>
          <p:nvPr>
            <p:ph type="title"/>
          </p:nvPr>
        </p:nvSpPr>
        <p:spPr>
          <a:xfrm>
            <a:off x="182880" y="182880"/>
            <a:ext cx="8229600" cy="970521"/>
          </a:xfrm>
          <a:prstGeom prst="rect">
            <a:avLst/>
          </a:prstGeom>
        </p:spPr>
        <p:txBody>
          <a:bodyPr vert="horz"/>
          <a:lstStyle>
            <a:lvl1pPr algn="l">
              <a:defRPr sz="4000" b="1">
                <a:effectLst>
                  <a:outerShdw blurRad="63500" dist="63500" dir="2700000" algn="tl" rotWithShape="0">
                    <a:srgbClr val="000000">
                      <a:alpha val="43000"/>
                    </a:srgbClr>
                  </a:outerShdw>
                </a:effectLst>
              </a:defRPr>
            </a:lvl1pPr>
          </a:lstStyle>
          <a:p>
            <a:r>
              <a:rPr lang="en-US" dirty="0" smtClean="0"/>
              <a:t>Click to edit Master title style</a:t>
            </a:r>
            <a:endParaRPr lang="en-US" dirty="0"/>
          </a:p>
        </p:txBody>
      </p:sp>
      <p:sp>
        <p:nvSpPr>
          <p:cNvPr id="10" name="TextBox 9"/>
          <p:cNvSpPr txBox="1"/>
          <p:nvPr userDrawn="1"/>
        </p:nvSpPr>
        <p:spPr>
          <a:xfrm>
            <a:off x="8686801" y="6519447"/>
            <a:ext cx="446927" cy="338554"/>
          </a:xfrm>
          <a:prstGeom prst="rect">
            <a:avLst/>
          </a:prstGeom>
          <a:noFill/>
        </p:spPr>
        <p:txBody>
          <a:bodyPr wrap="square" rtlCol="0">
            <a:spAutoFit/>
          </a:bodyPr>
          <a:lstStyle/>
          <a:p>
            <a:pPr algn="r" defTabSz="457200"/>
            <a:fld id="{9E7E35AA-12E7-46C8-AA84-143DFF5694C1}" type="slidenum">
              <a:rPr lang="en-US" sz="1600" smtClean="0">
                <a:solidFill>
                  <a:prstClr val="black">
                    <a:lumMod val="85000"/>
                    <a:lumOff val="15000"/>
                  </a:prstClr>
                </a:solidFill>
                <a:latin typeface="Times New Roman"/>
              </a:rPr>
              <a:pPr algn="r" defTabSz="457200"/>
              <a:t>‹#›</a:t>
            </a:fld>
            <a:endParaRPr lang="en-US" sz="1600" dirty="0">
              <a:solidFill>
                <a:prstClr val="black">
                  <a:lumMod val="85000"/>
                  <a:lumOff val="15000"/>
                </a:prstClr>
              </a:solidFill>
              <a:latin typeface="Times New Roman"/>
            </a:endParaRPr>
          </a:p>
        </p:txBody>
      </p:sp>
      <p:pic>
        <p:nvPicPr>
          <p:cNvPr id="14" name="Picture 13" descr="Logo_AL_Tag_DOE Horiz.tif"/>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33856" y="6212019"/>
            <a:ext cx="809155" cy="603504"/>
          </a:xfrm>
          <a:prstGeom prst="rect">
            <a:avLst/>
          </a:prstGeom>
        </p:spPr>
      </p:pic>
      <p:sp>
        <p:nvSpPr>
          <p:cNvPr id="8" name="Text Placeholder 7"/>
          <p:cNvSpPr>
            <a:spLocks noGrp="1"/>
          </p:cNvSpPr>
          <p:nvPr>
            <p:ph type="body" sz="quarter" idx="12"/>
          </p:nvPr>
        </p:nvSpPr>
        <p:spPr>
          <a:xfrm>
            <a:off x="331788" y="4495800"/>
            <a:ext cx="8659812" cy="1828800"/>
          </a:xfrm>
          <a:prstGeom prst="rect">
            <a:avLst/>
          </a:prstGeom>
        </p:spPr>
        <p:txBody>
          <a:bodyPr/>
          <a:lstStyle>
            <a:lvl1pPr marL="0" indent="0" algn="ctr">
              <a:buClr>
                <a:schemeClr val="tx2">
                  <a:lumMod val="75000"/>
                </a:schemeClr>
              </a:buClr>
              <a:buFont typeface="Wingdings" pitchFamily="2" charset="2"/>
              <a:buNone/>
              <a:defRPr sz="2400">
                <a:solidFill>
                  <a:schemeClr val="accent2">
                    <a:lumMod val="75000"/>
                  </a:schemeClr>
                </a:solidFill>
              </a:defRPr>
            </a:lvl1pPr>
            <a:lvl2pPr marL="742950" indent="-285750">
              <a:buClr>
                <a:schemeClr val="tx2">
                  <a:lumMod val="50000"/>
                </a:schemeClr>
              </a:buClr>
              <a:buFont typeface="Arial" pitchFamily="34" charset="0"/>
              <a:buChar cha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11"/>
          <p:cNvSpPr>
            <a:spLocks noGrp="1"/>
          </p:cNvSpPr>
          <p:nvPr>
            <p:ph type="pic" sz="quarter" idx="13"/>
          </p:nvPr>
        </p:nvSpPr>
        <p:spPr>
          <a:xfrm>
            <a:off x="5089525" y="1371600"/>
            <a:ext cx="3902075" cy="2743200"/>
          </a:xfrm>
          <a:prstGeom prst="rect">
            <a:avLst/>
          </a:prstGeom>
        </p:spPr>
        <p:txBody>
          <a:bodyPr/>
          <a:lstStyle/>
          <a:p>
            <a:endParaRPr lang="en-US" dirty="0"/>
          </a:p>
        </p:txBody>
      </p:sp>
      <p:pic>
        <p:nvPicPr>
          <p:cNvPr id="13" name="Picture 12" descr="ISULEFTR.tiff"/>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67382" y="6532860"/>
            <a:ext cx="2248141" cy="297989"/>
          </a:xfrm>
          <a:prstGeom prst="rect">
            <a:avLst/>
          </a:prstGeom>
        </p:spPr>
      </p:pic>
      <p:pic>
        <p:nvPicPr>
          <p:cNvPr id="17" name="Picture 16" descr="New_DOE_Logo_Color_042808.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58213" y="6487396"/>
            <a:ext cx="1427573" cy="358890"/>
          </a:xfrm>
          <a:prstGeom prst="rect">
            <a:avLst/>
          </a:prstGeom>
        </p:spPr>
      </p:pic>
      <p:pic>
        <p:nvPicPr>
          <p:cNvPr id="18" name="Picture 17" descr="WordsOnly.tif"/>
          <p:cNvPicPr>
            <a:picLocks noChangeAspect="1"/>
          </p:cNvPicPr>
          <p:nvPr userDrawn="1"/>
        </p:nvPicPr>
        <p:blipFill rotWithShape="1">
          <a:blip r:embed="rId5" cstate="screen">
            <a:extLst>
              <a:ext uri="{28A0092B-C50C-407E-A947-70E740481C1C}">
                <a14:useLocalDpi xmlns:a14="http://schemas.microsoft.com/office/drawing/2010/main"/>
              </a:ext>
            </a:extLst>
          </a:blip>
          <a:srcRect l="12572"/>
          <a:stretch/>
        </p:blipFill>
        <p:spPr>
          <a:xfrm>
            <a:off x="1168388" y="6498736"/>
            <a:ext cx="2345267" cy="375018"/>
          </a:xfrm>
          <a:prstGeom prst="rect">
            <a:avLst/>
          </a:prstGeom>
        </p:spPr>
      </p:pic>
    </p:spTree>
    <p:extLst>
      <p:ext uri="{BB962C8B-B14F-4D97-AF65-F5344CB8AC3E}">
        <p14:creationId xmlns:p14="http://schemas.microsoft.com/office/powerpoint/2010/main" val="31170221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5D2">
            <a:alpha val="5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7077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4.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3175" y="4648200"/>
            <a:ext cx="9144000" cy="1291153"/>
          </a:xfrm>
          <a:prstGeom prst="rect">
            <a:avLst/>
          </a:prstGeom>
        </p:spPr>
        <p:txBody>
          <a:bodyPr vert="horz" lIns="91440" tIns="45720" rIns="91440" bIns="45720" rtlCol="0">
            <a:noAutofit/>
          </a:bodyPr>
          <a:lstStyle/>
          <a:p>
            <a:pPr algn="ctr" defTabSz="457200">
              <a:spcBef>
                <a:spcPct val="20000"/>
              </a:spcBef>
              <a:buFont typeface="Arial"/>
              <a:buNone/>
              <a:defRPr/>
            </a:pPr>
            <a:r>
              <a:rPr lang="en-US" sz="3200" b="1" dirty="0" smtClean="0">
                <a:solidFill>
                  <a:srgbClr val="1F497D">
                    <a:lumMod val="75000"/>
                  </a:srgbClr>
                </a:solidFill>
                <a:effectLst>
                  <a:outerShdw blurRad="38100" dist="38100" dir="2700000" algn="tl">
                    <a:srgbClr val="000000">
                      <a:alpha val="43137"/>
                    </a:srgbClr>
                  </a:outerShdw>
                </a:effectLst>
              </a:rPr>
              <a:t>A Hard Look </a:t>
            </a:r>
            <a:r>
              <a:rPr lang="en-US" sz="3200" b="1" dirty="0" smtClean="0">
                <a:solidFill>
                  <a:srgbClr val="1F497D">
                    <a:lumMod val="75000"/>
                  </a:srgbClr>
                </a:solidFill>
                <a:effectLst>
                  <a:outerShdw blurRad="38100" dist="38100" dir="2700000" algn="tl">
                    <a:srgbClr val="000000">
                      <a:alpha val="43137"/>
                    </a:srgbClr>
                  </a:outerShdw>
                </a:effectLst>
              </a:rPr>
              <a:t>After a Near-Miss - </a:t>
            </a:r>
            <a:r>
              <a:rPr lang="en-US" sz="3200" b="1" dirty="0" smtClean="0">
                <a:solidFill>
                  <a:srgbClr val="1F497D">
                    <a:lumMod val="75000"/>
                  </a:srgbClr>
                </a:solidFill>
                <a:effectLst>
                  <a:outerShdw blurRad="38100" dist="38100" dir="2700000" algn="tl">
                    <a:srgbClr val="000000">
                      <a:alpha val="43137"/>
                    </a:srgbClr>
                  </a:outerShdw>
                </a:effectLst>
              </a:rPr>
              <a:t>Improvements to Readiness Review Procedure</a:t>
            </a:r>
            <a:endParaRPr lang="en-US" sz="3200" b="1" dirty="0" smtClean="0">
              <a:solidFill>
                <a:srgbClr val="1F497D">
                  <a:lumMod val="75000"/>
                </a:srgbClr>
              </a:solidFill>
              <a:effectLst>
                <a:outerShdw blurRad="38100" dist="38100" dir="2700000" algn="tl">
                  <a:srgbClr val="000000">
                    <a:alpha val="43137"/>
                  </a:srgbClr>
                </a:outerShdw>
              </a:effectLst>
            </a:endParaRPr>
          </a:p>
        </p:txBody>
      </p:sp>
      <p:sp>
        <p:nvSpPr>
          <p:cNvPr id="2" name="Rectangle 1"/>
          <p:cNvSpPr/>
          <p:nvPr/>
        </p:nvSpPr>
        <p:spPr>
          <a:xfrm>
            <a:off x="2514600" y="5715000"/>
            <a:ext cx="6629401" cy="769441"/>
          </a:xfrm>
          <a:prstGeom prst="rect">
            <a:avLst/>
          </a:prstGeom>
        </p:spPr>
        <p:txBody>
          <a:bodyPr wrap="square">
            <a:spAutoFit/>
          </a:bodyPr>
          <a:lstStyle/>
          <a:p>
            <a:pPr algn="r" defTabSz="457200">
              <a:spcBef>
                <a:spcPct val="20000"/>
              </a:spcBef>
              <a:defRPr/>
            </a:pPr>
            <a:r>
              <a:rPr lang="en-US" sz="2000" b="1" dirty="0" smtClean="0">
                <a:solidFill>
                  <a:srgbClr val="1F497D">
                    <a:lumMod val="75000"/>
                  </a:srgbClr>
                </a:solidFill>
                <a:effectLst>
                  <a:outerShdw blurRad="38100" dist="38100" dir="2700000" algn="tl">
                    <a:srgbClr val="000000">
                      <a:alpha val="43137"/>
                    </a:srgbClr>
                  </a:outerShdw>
                </a:effectLst>
              </a:rPr>
              <a:t>Sean Whalen, Manager, ESH&amp;A</a:t>
            </a:r>
            <a:endParaRPr lang="en-US" sz="2000" b="1" dirty="0">
              <a:solidFill>
                <a:srgbClr val="1F497D">
                  <a:lumMod val="75000"/>
                </a:srgbClr>
              </a:solidFill>
              <a:effectLst>
                <a:outerShdw blurRad="38100" dist="38100" dir="2700000" algn="tl">
                  <a:srgbClr val="000000">
                    <a:alpha val="43137"/>
                  </a:srgbClr>
                </a:outerShdw>
              </a:effectLst>
            </a:endParaRPr>
          </a:p>
          <a:p>
            <a:pPr algn="r" defTabSz="457200">
              <a:spcBef>
                <a:spcPct val="20000"/>
              </a:spcBef>
              <a:defRPr/>
            </a:pPr>
            <a:r>
              <a:rPr lang="en-US" sz="2000" b="1" dirty="0" smtClean="0">
                <a:solidFill>
                  <a:srgbClr val="1F497D">
                    <a:lumMod val="75000"/>
                  </a:srgbClr>
                </a:solidFill>
                <a:effectLst>
                  <a:outerShdw blurRad="38100" dist="38100" dir="2700000" algn="tl">
                    <a:srgbClr val="000000">
                      <a:alpha val="43137"/>
                    </a:srgbClr>
                  </a:outerShdw>
                </a:effectLst>
              </a:rPr>
              <a:t>April 25, 2017</a:t>
            </a:r>
            <a:endParaRPr lang="en-US" sz="2000" b="1" dirty="0">
              <a:solidFill>
                <a:srgbClr val="1F497D">
                  <a:lumMod val="75000"/>
                </a:srgbClr>
              </a:solidFill>
              <a:effectLst>
                <a:outerShdw blurRad="38100" dist="38100" dir="2700000" algn="tl">
                  <a:srgbClr val="000000">
                    <a:alpha val="43137"/>
                  </a:srgbClr>
                </a:outerShdw>
              </a:effectLst>
            </a:endParaRPr>
          </a:p>
        </p:txBody>
      </p:sp>
      <p:pic>
        <p:nvPicPr>
          <p:cNvPr id="8" name="Picture 4" descr="C:\Users\tlemons\Pictures\Test Tub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116800" y="-13030200"/>
            <a:ext cx="1371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tlemons\Pictures\Test Tub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116800" y="-13030200"/>
            <a:ext cx="1371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New_DOE_Logo_Color_04280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23" y="6276558"/>
            <a:ext cx="2182353" cy="548640"/>
          </a:xfrm>
          <a:prstGeom prst="rect">
            <a:avLst/>
          </a:prstGeom>
        </p:spPr>
      </p:pic>
      <p:grpSp>
        <p:nvGrpSpPr>
          <p:cNvPr id="3" name="Group 2"/>
          <p:cNvGrpSpPr>
            <a:grpSpLocks noChangeAspect="1"/>
          </p:cNvGrpSpPr>
          <p:nvPr/>
        </p:nvGrpSpPr>
        <p:grpSpPr>
          <a:xfrm>
            <a:off x="3383319" y="114338"/>
            <a:ext cx="5715000" cy="1069345"/>
            <a:chOff x="2947739" y="82092"/>
            <a:chExt cx="6018654" cy="1126162"/>
          </a:xfrm>
        </p:grpSpPr>
        <p:pic>
          <p:nvPicPr>
            <p:cNvPr id="11" name="Picture 10" descr="A_only.tif"/>
            <p:cNvPicPr>
              <a:picLocks noChangeAspect="1"/>
            </p:cNvPicPr>
            <p:nvPr/>
          </p:nvPicPr>
          <p:blipFill>
            <a:blip r:embed="rId5" cstate="screen">
              <a:clrChange>
                <a:clrFrom>
                  <a:srgbClr val="FDFDFD"/>
                </a:clrFrom>
                <a:clrTo>
                  <a:srgbClr val="FDFDFD">
                    <a:alpha val="0"/>
                  </a:srgbClr>
                </a:clrTo>
              </a:clrChang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2947739" y="82092"/>
              <a:ext cx="1290172" cy="1037101"/>
            </a:xfrm>
            <a:prstGeom prst="rect">
              <a:avLst/>
            </a:prstGeom>
            <a:noFill/>
          </p:spPr>
        </p:pic>
        <p:pic>
          <p:nvPicPr>
            <p:cNvPr id="13" name="Picture 12" descr="WordsOnly.tif"/>
            <p:cNvPicPr>
              <a:picLocks noChangeAspect="1"/>
            </p:cNvPicPr>
            <p:nvPr/>
          </p:nvPicPr>
          <p:blipFill rotWithShape="1">
            <a:blip r:embed="rId7" cstate="screen">
              <a:clrChange>
                <a:clrFrom>
                  <a:srgbClr val="FDFDFD"/>
                </a:clrFrom>
                <a:clrTo>
                  <a:srgbClr val="FDFDFD">
                    <a:alpha val="0"/>
                  </a:srgbClr>
                </a:clrTo>
              </a:clrChange>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400000"/>
                      </a14:imgEffect>
                      <a14:imgEffect>
                        <a14:brightnessContrast bright="67000" contrast="40000"/>
                      </a14:imgEffect>
                    </a14:imgLayer>
                  </a14:imgProps>
                </a:ext>
                <a:ext uri="{28A0092B-C50C-407E-A947-70E740481C1C}">
                  <a14:useLocalDpi xmlns:a14="http://schemas.microsoft.com/office/drawing/2010/main"/>
                </a:ext>
              </a:extLst>
            </a:blip>
            <a:srcRect t="63655"/>
            <a:stretch/>
          </p:blipFill>
          <p:spPr>
            <a:xfrm>
              <a:off x="4186826" y="843999"/>
              <a:ext cx="4779567" cy="364255"/>
            </a:xfrm>
            <a:prstGeom prst="rect">
              <a:avLst/>
            </a:prstGeom>
            <a:noFill/>
          </p:spPr>
        </p:pic>
        <p:pic>
          <p:nvPicPr>
            <p:cNvPr id="14" name="Picture 13" descr="WordsOnly.tif"/>
            <p:cNvPicPr>
              <a:picLocks noChangeAspect="1"/>
            </p:cNvPicPr>
            <p:nvPr/>
          </p:nvPicPr>
          <p:blipFill rotWithShape="1">
            <a:blip r:embed="rId9" cstate="screen">
              <a:clrChange>
                <a:clrFrom>
                  <a:srgbClr val="FDFDFD"/>
                </a:clrFrom>
                <a:clrTo>
                  <a:srgbClr val="FDFDFD">
                    <a:alpha val="0"/>
                  </a:srgbClr>
                </a:clrTo>
              </a:clrChange>
              <a:duotone>
                <a:schemeClr val="bg2">
                  <a:shade val="45000"/>
                  <a:satMod val="135000"/>
                </a:schemeClr>
                <a:prstClr val="white"/>
              </a:duotone>
              <a:extLst>
                <a:ext uri="{BEBA8EAE-BF5A-486C-A8C5-ECC9F3942E4B}">
                  <a14:imgProps xmlns:a14="http://schemas.microsoft.com/office/drawing/2010/main">
                    <a14:imgLayer r:embed="rId8">
                      <a14:imgEffect>
                        <a14:colorTemperature colorTemp="5300"/>
                      </a14:imgEffect>
                      <a14:imgEffect>
                        <a14:saturation sat="400000"/>
                      </a14:imgEffect>
                      <a14:imgEffect>
                        <a14:brightnessContrast bright="57000" contrast="40000"/>
                      </a14:imgEffect>
                    </a14:imgLayer>
                  </a14:imgProps>
                </a:ext>
                <a:ext uri="{28A0092B-C50C-407E-A947-70E740481C1C}">
                  <a14:useLocalDpi xmlns:a14="http://schemas.microsoft.com/office/drawing/2010/main"/>
                </a:ext>
              </a:extLst>
            </a:blip>
            <a:srcRect l="12846" b="27403"/>
            <a:stretch/>
          </p:blipFill>
          <p:spPr>
            <a:xfrm>
              <a:off x="4267584" y="137160"/>
              <a:ext cx="4698809" cy="820720"/>
            </a:xfrm>
            <a:prstGeom prst="rect">
              <a:avLst/>
            </a:prstGeom>
            <a:noFill/>
          </p:spPr>
        </p:pic>
      </p:grpSp>
    </p:spTree>
    <p:extLst>
      <p:ext uri="{BB962C8B-B14F-4D97-AF65-F5344CB8AC3E}">
        <p14:creationId xmlns:p14="http://schemas.microsoft.com/office/powerpoint/2010/main" val="4270865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4316805" cy="4495800"/>
          </a:xfrm>
        </p:spPr>
        <p:txBody>
          <a:bodyPr/>
          <a:lstStyle/>
          <a:p>
            <a:r>
              <a:rPr lang="en-US" dirty="0" smtClean="0"/>
              <a:t>High-pressure </a:t>
            </a:r>
            <a:r>
              <a:rPr lang="en-US" dirty="0"/>
              <a:t>ball mill vial </a:t>
            </a:r>
            <a:r>
              <a:rPr lang="en-US" dirty="0" smtClean="0"/>
              <a:t>ruptured  </a:t>
            </a:r>
            <a:endParaRPr lang="en-US" dirty="0"/>
          </a:p>
          <a:p>
            <a:pPr marL="342900" lvl="1" indent="-342900">
              <a:buFont typeface="Arial"/>
              <a:buChar char="•"/>
            </a:pPr>
            <a:r>
              <a:rPr lang="en-US" b="1" dirty="0">
                <a:solidFill>
                  <a:srgbClr val="FF0000"/>
                </a:solidFill>
              </a:rPr>
              <a:t>Near miss </a:t>
            </a:r>
            <a:r>
              <a:rPr lang="en-US" b="1" dirty="0" smtClean="0">
                <a:solidFill>
                  <a:srgbClr val="FF0000"/>
                </a:solidFill>
              </a:rPr>
              <a:t>event: </a:t>
            </a:r>
            <a:r>
              <a:rPr lang="en-US" dirty="0"/>
              <a:t>No one was in laboratory; no injuries.  </a:t>
            </a:r>
          </a:p>
          <a:p>
            <a:r>
              <a:rPr lang="en-US" dirty="0" smtClean="0"/>
              <a:t>Damage </a:t>
            </a:r>
          </a:p>
          <a:p>
            <a:pPr lvl="1"/>
            <a:r>
              <a:rPr lang="en-US" dirty="0" smtClean="0"/>
              <a:t>Ball mill was destroyed</a:t>
            </a:r>
          </a:p>
          <a:p>
            <a:pPr lvl="1"/>
            <a:r>
              <a:rPr lang="en-US" dirty="0"/>
              <a:t>H</a:t>
            </a:r>
            <a:r>
              <a:rPr lang="en-US" dirty="0" smtClean="0"/>
              <a:t>ood was badly damaged</a:t>
            </a:r>
          </a:p>
          <a:p>
            <a:pPr lvl="1"/>
            <a:r>
              <a:rPr lang="en-US" dirty="0" smtClean="0"/>
              <a:t>Glass and debris scattered through the lab and out into the hallway</a:t>
            </a:r>
          </a:p>
          <a:p>
            <a:pPr lvl="1"/>
            <a:r>
              <a:rPr lang="en-US" dirty="0" smtClean="0"/>
              <a:t>No fire or significant smoke </a:t>
            </a:r>
          </a:p>
          <a:p>
            <a:pPr lvl="1"/>
            <a:r>
              <a:rPr lang="en-US" dirty="0" smtClean="0"/>
              <a:t>No sprinkler actuation</a:t>
            </a:r>
          </a:p>
          <a:p>
            <a:pPr lvl="1"/>
            <a:endParaRPr lang="en-US" dirty="0"/>
          </a:p>
        </p:txBody>
      </p:sp>
      <p:sp>
        <p:nvSpPr>
          <p:cNvPr id="2" name="Title 1"/>
          <p:cNvSpPr>
            <a:spLocks noGrp="1"/>
          </p:cNvSpPr>
          <p:nvPr>
            <p:ph type="title"/>
          </p:nvPr>
        </p:nvSpPr>
        <p:spPr>
          <a:xfrm>
            <a:off x="182880" y="152400"/>
            <a:ext cx="5379720" cy="970521"/>
          </a:xfrm>
        </p:spPr>
        <p:txBody>
          <a:bodyPr/>
          <a:lstStyle/>
          <a:p>
            <a:r>
              <a:rPr lang="en-US" dirty="0" smtClean="0"/>
              <a:t>Incident Overview and Response</a:t>
            </a:r>
            <a:endParaRPr lang="en-US" dirty="0"/>
          </a:p>
        </p:txBody>
      </p:sp>
      <p:pic>
        <p:nvPicPr>
          <p:cNvPr id="6" name="Picture 2" descr="C:\Users\lograsso\Desktop\P71500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5143" y="4572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lograsso\Desktop\P61900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43" y="32766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568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a:xfrm>
            <a:off x="4554278" y="331331"/>
            <a:ext cx="4361121" cy="5821179"/>
          </a:xfrm>
          <a:prstGeom prst="rect">
            <a:avLst/>
          </a:prstGeom>
          <a:effectLst>
            <a:outerShdw blurRad="50800" dist="50800" dir="6900000" algn="ctr" rotWithShape="0">
              <a:schemeClr val="bg1">
                <a:lumMod val="50000"/>
              </a:schemeClr>
            </a:outerShdw>
          </a:effectLst>
        </p:spPr>
      </p:pic>
      <p:pic>
        <p:nvPicPr>
          <p:cNvPr id="5" name="Content Placeholder 5" descr="Evernote Snapshot Debris field.jpg"/>
          <p:cNvPicPr>
            <a:picLocks noGrp="1" noChangeAspect="1"/>
          </p:cNvPicPr>
          <p:nvPr>
            <p:ph idx="1"/>
          </p:nvPr>
        </p:nvPicPr>
        <p:blipFill>
          <a:blip r:embed="rId4" cstate="print">
            <a:extLst>
              <a:ext uri="{28A0092B-C50C-407E-A947-70E740481C1C}">
                <a14:useLocalDpi xmlns:a14="http://schemas.microsoft.com/office/drawing/2010/main" val="0"/>
              </a:ext>
            </a:extLst>
          </a:blip>
          <a:srcRect t="10089" b="10089"/>
          <a:stretch>
            <a:fillRect/>
          </a:stretch>
        </p:blipFill>
        <p:spPr>
          <a:xfrm>
            <a:off x="152400" y="377675"/>
            <a:ext cx="4114800" cy="5763612"/>
          </a:xfrm>
          <a:prstGeom prst="rect">
            <a:avLst/>
          </a:prstGeom>
          <a:effectLst>
            <a:outerShdw blurRad="50800" dist="50800" dir="6900000" algn="ctr" rotWithShape="0">
              <a:schemeClr val="bg1">
                <a:lumMod val="50000"/>
              </a:schemeClr>
            </a:outerShdw>
          </a:effectLst>
        </p:spPr>
      </p:pic>
    </p:spTree>
    <p:extLst>
      <p:ext uri="{BB962C8B-B14F-4D97-AF65-F5344CB8AC3E}">
        <p14:creationId xmlns:p14="http://schemas.microsoft.com/office/powerpoint/2010/main" val="2304081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228599"/>
            <a:ext cx="8229600" cy="1143001"/>
          </a:xfrm>
        </p:spPr>
        <p:txBody>
          <a:bodyPr/>
          <a:lstStyle/>
          <a:p>
            <a:pPr eaLnBrk="1" hangingPunct="1"/>
            <a:r>
              <a:rPr lang="en-US" dirty="0" smtClean="0"/>
              <a:t>ISM/EMS:  A visual representation</a:t>
            </a:r>
          </a:p>
        </p:txBody>
      </p:sp>
      <p:pic>
        <p:nvPicPr>
          <p:cNvPr id="5" name="Picture 4" descr="ISMSposter12"/>
          <p:cNvPicPr>
            <a:picLocks noChangeAspect="1" noChangeArrowheads="1"/>
          </p:cNvPicPr>
          <p:nvPr>
            <p:custDataLst>
              <p:tags r:id="rId2"/>
            </p:custDataLst>
          </p:nvPr>
        </p:nvPicPr>
        <p:blipFill>
          <a:blip r:embed="rId5" cstate="print"/>
          <a:srcRect/>
          <a:stretch>
            <a:fillRect/>
          </a:stretch>
        </p:blipFill>
        <p:spPr bwMode="auto">
          <a:xfrm>
            <a:off x="1295400" y="981740"/>
            <a:ext cx="7010400" cy="533812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55464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8991599" cy="5145221"/>
          </a:xfrm>
        </p:spPr>
        <p:txBody>
          <a:bodyPr/>
          <a:lstStyle/>
          <a:p>
            <a:r>
              <a:rPr lang="en-US" sz="3600" b="1" dirty="0" smtClean="0">
                <a:solidFill>
                  <a:srgbClr val="FF0000"/>
                </a:solidFill>
              </a:rPr>
              <a:t>Pre Event</a:t>
            </a:r>
          </a:p>
          <a:p>
            <a:pPr lvl="1"/>
            <a:r>
              <a:rPr lang="en-US" sz="3600" b="1" dirty="0" smtClean="0">
                <a:solidFill>
                  <a:srgbClr val="FF0000"/>
                </a:solidFill>
              </a:rPr>
              <a:t>3 risk rankings (I-High, II-Moderate, III-Low)</a:t>
            </a:r>
          </a:p>
          <a:p>
            <a:pPr lvl="1"/>
            <a:r>
              <a:rPr lang="en-US" sz="3600" b="1" dirty="0" smtClean="0">
                <a:solidFill>
                  <a:srgbClr val="FF0000"/>
                </a:solidFill>
              </a:rPr>
              <a:t>5 year reauthorization (I year on High)</a:t>
            </a:r>
          </a:p>
          <a:p>
            <a:pPr lvl="1"/>
            <a:r>
              <a:rPr lang="en-US" sz="3600" b="1" dirty="0" smtClean="0">
                <a:solidFill>
                  <a:srgbClr val="FF0000"/>
                </a:solidFill>
              </a:rPr>
              <a:t>Task/Hazard/Control not specifically defined</a:t>
            </a:r>
            <a:endParaRPr lang="en-US" sz="3600" b="1" dirty="0" smtClean="0">
              <a:solidFill>
                <a:srgbClr val="FF0000"/>
              </a:solidFill>
            </a:endParaRPr>
          </a:p>
          <a:p>
            <a:pPr lvl="1"/>
            <a:r>
              <a:rPr lang="en-US" sz="3600" b="1" dirty="0" smtClean="0">
                <a:solidFill>
                  <a:srgbClr val="FF0000"/>
                </a:solidFill>
              </a:rPr>
              <a:t>Approved by SRC</a:t>
            </a:r>
          </a:p>
          <a:p>
            <a:pPr lvl="1"/>
            <a:r>
              <a:rPr lang="en-US" sz="3600" b="1" dirty="0" smtClean="0">
                <a:solidFill>
                  <a:srgbClr val="FF0000"/>
                </a:solidFill>
              </a:rPr>
              <a:t>Annual “review” but no verification</a:t>
            </a:r>
          </a:p>
          <a:p>
            <a:endParaRPr lang="en-US" sz="1800" dirty="0" smtClean="0"/>
          </a:p>
          <a:p>
            <a:pPr lvl="1"/>
            <a:endParaRPr lang="en-US" sz="1800" dirty="0" smtClean="0"/>
          </a:p>
          <a:p>
            <a:pPr lvl="1"/>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Readiness Review = WP&amp;C</a:t>
            </a:r>
            <a:endParaRPr lang="en-US" dirty="0"/>
          </a:p>
        </p:txBody>
      </p:sp>
    </p:spTree>
    <p:extLst>
      <p:ext uri="{BB962C8B-B14F-4D97-AF65-F5344CB8AC3E}">
        <p14:creationId xmlns:p14="http://schemas.microsoft.com/office/powerpoint/2010/main" val="4025096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8991599" cy="5145221"/>
          </a:xfrm>
        </p:spPr>
        <p:txBody>
          <a:bodyPr/>
          <a:lstStyle/>
          <a:p>
            <a:r>
              <a:rPr lang="en-US" sz="3200" b="1" dirty="0" smtClean="0">
                <a:solidFill>
                  <a:srgbClr val="0000FF"/>
                </a:solidFill>
              </a:rPr>
              <a:t>Post Event</a:t>
            </a:r>
          </a:p>
          <a:p>
            <a:pPr lvl="1"/>
            <a:r>
              <a:rPr lang="en-US" sz="3200" b="1" dirty="0" smtClean="0">
                <a:solidFill>
                  <a:srgbClr val="0000FF"/>
                </a:solidFill>
              </a:rPr>
              <a:t>Specific Task/Hazard/Control statements</a:t>
            </a:r>
          </a:p>
          <a:p>
            <a:pPr lvl="1"/>
            <a:r>
              <a:rPr lang="en-US" sz="3200" b="1" dirty="0" smtClean="0">
                <a:solidFill>
                  <a:srgbClr val="0000FF"/>
                </a:solidFill>
              </a:rPr>
              <a:t>Delivered training to all RR holders +</a:t>
            </a:r>
          </a:p>
          <a:p>
            <a:pPr lvl="1"/>
            <a:r>
              <a:rPr lang="en-US" sz="3200" b="1" dirty="0" smtClean="0">
                <a:solidFill>
                  <a:srgbClr val="0000FF"/>
                </a:solidFill>
              </a:rPr>
              <a:t>Improved risk rankings (I-High, II-Elevated, II-Moderate, II-Low, III-Lowest)</a:t>
            </a:r>
          </a:p>
          <a:p>
            <a:pPr lvl="1"/>
            <a:r>
              <a:rPr lang="en-US" sz="3200" b="1" dirty="0" smtClean="0">
                <a:solidFill>
                  <a:srgbClr val="0000FF"/>
                </a:solidFill>
              </a:rPr>
              <a:t>3 year reauthorization for II-Elevated, 5 for others (except High)</a:t>
            </a:r>
          </a:p>
          <a:p>
            <a:pPr lvl="1"/>
            <a:r>
              <a:rPr lang="en-US" sz="3200" b="1" dirty="0" smtClean="0">
                <a:solidFill>
                  <a:srgbClr val="0000FF"/>
                </a:solidFill>
              </a:rPr>
              <a:t>Approved by Division Director</a:t>
            </a:r>
          </a:p>
          <a:p>
            <a:pPr lvl="1"/>
            <a:r>
              <a:rPr lang="en-US" sz="3200" b="1" dirty="0" smtClean="0">
                <a:solidFill>
                  <a:srgbClr val="0000FF"/>
                </a:solidFill>
              </a:rPr>
              <a:t>Annual review with verification check</a:t>
            </a:r>
          </a:p>
          <a:p>
            <a:endParaRPr lang="en-US" sz="1800" dirty="0" smtClean="0"/>
          </a:p>
          <a:p>
            <a:pPr lvl="1"/>
            <a:endParaRPr lang="en-US" sz="1800" dirty="0" smtClean="0"/>
          </a:p>
          <a:p>
            <a:pPr lvl="1"/>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Readiness Review = WP&amp;C</a:t>
            </a:r>
            <a:endParaRPr lang="en-US" dirty="0"/>
          </a:p>
        </p:txBody>
      </p:sp>
    </p:spTree>
    <p:extLst>
      <p:ext uri="{BB962C8B-B14F-4D97-AF65-F5344CB8AC3E}">
        <p14:creationId xmlns:p14="http://schemas.microsoft.com/office/powerpoint/2010/main" val="296664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Risk evaluation is Qualitative</a:t>
            </a:r>
          </a:p>
          <a:p>
            <a:r>
              <a:rPr lang="en-US" dirty="0" smtClean="0"/>
              <a:t>Required Group Leaders to attend RR meetings</a:t>
            </a:r>
          </a:p>
          <a:p>
            <a:r>
              <a:rPr lang="en-US" dirty="0" smtClean="0"/>
              <a:t>Procedure is well known and accepted, even by some of our more recalcitrant scientists</a:t>
            </a:r>
          </a:p>
          <a:p>
            <a:r>
              <a:rPr lang="en-US" dirty="0" smtClean="0"/>
              <a:t>Tremendous support from top management</a:t>
            </a:r>
          </a:p>
          <a:p>
            <a:r>
              <a:rPr lang="en-US" dirty="0" smtClean="0"/>
              <a:t>Clunky - Need to move to a more user friendly interface</a:t>
            </a:r>
            <a:endParaRPr lang="en-US" dirty="0"/>
          </a:p>
        </p:txBody>
      </p:sp>
      <p:sp>
        <p:nvSpPr>
          <p:cNvPr id="3" name="Title 2"/>
          <p:cNvSpPr>
            <a:spLocks noGrp="1"/>
          </p:cNvSpPr>
          <p:nvPr>
            <p:ph type="title"/>
          </p:nvPr>
        </p:nvSpPr>
        <p:spPr/>
        <p:txBody>
          <a:bodyPr/>
          <a:lstStyle/>
          <a:p>
            <a:r>
              <a:rPr lang="en-US" dirty="0" smtClean="0"/>
              <a:t>Other Nuggets</a:t>
            </a:r>
            <a:endParaRPr lang="en-US" dirty="0"/>
          </a:p>
        </p:txBody>
      </p:sp>
    </p:spTree>
    <p:extLst>
      <p:ext uri="{BB962C8B-B14F-4D97-AF65-F5344CB8AC3E}">
        <p14:creationId xmlns:p14="http://schemas.microsoft.com/office/powerpoint/2010/main" val="3650312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7c8dd64f-8c23-419b-9162-c661870b5fd5"/>
  <p:tag name="AUDIO_IMPORT" val="C:\Users\ajotehan\Documents\Articulate Projects\GET\Audio\S24 ISM-ESM JCB.wav"/>
  <p:tag name="AUDIO_ID" val="288"/>
  <p:tag name="ELAPSEDTIME" val="54.701"/>
  <p:tag name="ARTICULATE_SLIDE_PAUSE" val="0"/>
  <p:tag name="ARTICULATE_NAV_LEVEL" val="1"/>
  <p:tag name="ARTICULATE_SLIDE_PRESENTER" val="Jeff Bartine"/>
  <p:tag name="ARTICULATE_SLIDE_PRESENTER_GUID" val="2FD18F92C4E3"/>
  <p:tag name="ARTICULATE_PLAYLIST_ID" val="-1"/>
  <p:tag name="ARTICULATE_LOCK_SLIDE" val="0"/>
  <p:tag name="ARTICULATE_SLIDE_NAV" val="24"/>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Lab Plan 2012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5129</TotalTime>
  <Words>389</Words>
  <Application>Microsoft Office PowerPoint</Application>
  <PresentationFormat>On-screen Show (4:3)</PresentationFormat>
  <Paragraphs>60</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Lab Plan 2012 Theme</vt:lpstr>
      <vt:lpstr>PowerPoint Presentation</vt:lpstr>
      <vt:lpstr>Incident Overview and Response</vt:lpstr>
      <vt:lpstr>PowerPoint Presentation</vt:lpstr>
      <vt:lpstr>ISM/EMS:  A visual representation</vt:lpstr>
      <vt:lpstr>Readiness Review = WP&amp;C</vt:lpstr>
      <vt:lpstr>Readiness Review = WP&amp;C</vt:lpstr>
      <vt:lpstr>Other Nuggets</vt:lpstr>
    </vt:vector>
  </TitlesOfParts>
  <Company>The Ames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Thomas Lograsso</dc:creator>
  <cp:lastModifiedBy>Sean Whalen</cp:lastModifiedBy>
  <cp:revision>102</cp:revision>
  <cp:lastPrinted>2015-10-23T20:55:02Z</cp:lastPrinted>
  <dcterms:created xsi:type="dcterms:W3CDTF">2015-07-01T13:21:25Z</dcterms:created>
  <dcterms:modified xsi:type="dcterms:W3CDTF">2017-04-19T18:17:35Z</dcterms:modified>
</cp:coreProperties>
</file>