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62146" autoAdjust="0"/>
  </p:normalViewPr>
  <p:slideViewPr>
    <p:cSldViewPr snapToGrid="0">
      <p:cViewPr varScale="1">
        <p:scale>
          <a:sx n="72" d="100"/>
          <a:sy n="72" d="100"/>
        </p:scale>
        <p:origin x="20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A5A3-7284-4F3B-9357-E14A3383FD6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98C6-BC0E-4BC5-AF80-870E9FD8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Purposefully </a:t>
            </a:r>
            <a:r>
              <a:rPr lang="en-US" baseline="0" dirty="0" smtClean="0"/>
              <a:t>slow and careful.  This was the biggie out of all of the HSS audit </a:t>
            </a:r>
            <a:r>
              <a:rPr lang="en-US" baseline="0" dirty="0" smtClean="0"/>
              <a:t>findings </a:t>
            </a:r>
            <a:r>
              <a:rPr lang="en-US" baseline="0" dirty="0" smtClean="0"/>
              <a:t>and the one we had to get right.  (just as with electrical safety, had history of doing half-baked jobs and committed to getting this right)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Kick-off had both a policy group of senior mgt. and a user group.  Crucial that they were involved all along the way.  Did Agile development – lots of commitment from that group on the sprints.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Some important budget </a:t>
            </a:r>
            <a:r>
              <a:rPr lang="en-US" baseline="0" dirty="0" smtClean="0"/>
              <a:t>milestones.  </a:t>
            </a:r>
            <a:r>
              <a:rPr lang="en-US" baseline="0" dirty="0" smtClean="0"/>
              <a:t>Idea of minimum viable product (MVP) came up somewhere along 2014.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For full transition – </a:t>
            </a:r>
            <a:r>
              <a:rPr lang="en-US" baseline="0" dirty="0" smtClean="0"/>
              <a:t>~1,700 </a:t>
            </a:r>
            <a:r>
              <a:rPr lang="en-US" baseline="0" dirty="0" smtClean="0"/>
              <a:t>activities; </a:t>
            </a:r>
            <a:r>
              <a:rPr lang="en-US" baseline="0" dirty="0" smtClean="0"/>
              <a:t>6,000 </a:t>
            </a:r>
            <a:r>
              <a:rPr lang="en-US" baseline="0" dirty="0" smtClean="0"/>
              <a:t>people, </a:t>
            </a:r>
            <a:r>
              <a:rPr lang="en-US" baseline="0" dirty="0" smtClean="0"/>
              <a:t>30%/40%/30% Risk Level breakdown, fewest activities by division 1 (HR), most activities by division 180 (ALS).  </a:t>
            </a:r>
            <a:r>
              <a:rPr lang="en-US" baseline="0" dirty="0" smtClean="0"/>
              <a:t>This was way, way, way beyond what we expected.  Also, all 1700 were essentially done from ground up – relatively little cut/paste jobs.  Essentially did a site-wide risk assessment!!!!!!  </a:t>
            </a:r>
            <a:r>
              <a:rPr lang="en-US" baseline="0" dirty="0" smtClean="0"/>
              <a:t>We </a:t>
            </a:r>
            <a:r>
              <a:rPr lang="en-US" baseline="0" dirty="0" smtClean="0"/>
              <a:t>did this purposefully as a long transition – no big bang</a:t>
            </a:r>
            <a:r>
              <a:rPr lang="en-US" baseline="0" dirty="0" smtClean="0"/>
              <a:t>!!!!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Along the way, solicited lots of feedback internally from users (surveys, net promoter scores, self-assessments, …) and externally (met with ANL, SLAC, LLNL, LANL, PNNL, ORNL, etc.); this continues to this day – still receiving feedback about efficiency of the system.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Some aspects contributing to success, flexibility of the system (users take ownership to configure it to work for them), graded approach, intuitive (</a:t>
            </a:r>
            <a:r>
              <a:rPr lang="en-US" baseline="0" smtClean="0"/>
              <a:t>if young), …</a:t>
            </a: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Went </a:t>
            </a:r>
            <a:r>
              <a:rPr lang="en-US" baseline="0" dirty="0" smtClean="0"/>
              <a:t>from adoption metrics </a:t>
            </a:r>
            <a:r>
              <a:rPr lang="en-US" baseline="0" dirty="0" smtClean="0"/>
              <a:t>and </a:t>
            </a:r>
            <a:r>
              <a:rPr lang="en-US" baseline="0" dirty="0" smtClean="0"/>
              <a:t>tool efficacy metrics </a:t>
            </a:r>
            <a:r>
              <a:rPr lang="en-US" baseline="0" dirty="0" smtClean="0"/>
              <a:t>(year of the transition) to </a:t>
            </a:r>
            <a:r>
              <a:rPr lang="en-US" baseline="0" dirty="0" smtClean="0"/>
              <a:t>ISM metrics (which brings us back to the original goal of the project</a:t>
            </a:r>
            <a:r>
              <a:rPr lang="en-US" baseline="0" dirty="0" smtClean="0"/>
              <a:t>!).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098C6-BC0E-4BC5-AF80-870E9FD8E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9600" y="2057400"/>
            <a:ext cx="10972800" cy="4800600"/>
            <a:chOff x="609600" y="0"/>
            <a:chExt cx="10972800" cy="6858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09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9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38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48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96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86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05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15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924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534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144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753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363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72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582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1920" y="5934075"/>
            <a:ext cx="11948160" cy="695325"/>
            <a:chOff x="121920" y="6553200"/>
            <a:chExt cx="11948160" cy="3048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1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/>
            <p:cNvGrpSpPr/>
            <p:nvPr/>
          </p:nvGrpSpPr>
          <p:grpSpPr>
            <a:xfrm>
              <a:off x="6217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0608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39" name="Text Placeholder 137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3160484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40" name="Text Placeholder 137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6221861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41" name="Text Placeholder 137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70303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77" name="Text Placeholder 174"/>
          <p:cNvSpPr>
            <a:spLocks noGrp="1"/>
          </p:cNvSpPr>
          <p:nvPr>
            <p:ph type="body" sz="quarter" idx="29" hasCustomPrompt="1"/>
          </p:nvPr>
        </p:nvSpPr>
        <p:spPr>
          <a:xfrm>
            <a:off x="843794" y="3653736"/>
            <a:ext cx="1325880" cy="2290486"/>
          </a:xfrm>
          <a:blipFill>
            <a:blip r:embed="rId4"/>
            <a:srcRect/>
            <a:stretch>
              <a:fillRect t="-2" b="-87334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6" name="Text Placeholder 174"/>
          <p:cNvSpPr>
            <a:spLocks noGrp="1"/>
          </p:cNvSpPr>
          <p:nvPr>
            <p:ph type="body" sz="quarter" idx="28" hasCustomPrompt="1"/>
          </p:nvPr>
        </p:nvSpPr>
        <p:spPr>
          <a:xfrm>
            <a:off x="2794747" y="2973492"/>
            <a:ext cx="1325880" cy="2970730"/>
          </a:xfrm>
          <a:blipFill>
            <a:blip r:embed="rId5"/>
            <a:srcRect/>
            <a:stretch>
              <a:fillRect t="-4" b="-44435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7" hasCustomPrompt="1"/>
          </p:nvPr>
        </p:nvSpPr>
        <p:spPr>
          <a:xfrm>
            <a:off x="4621886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8" name="Text Placeholder 174"/>
          <p:cNvSpPr>
            <a:spLocks noGrp="1"/>
          </p:cNvSpPr>
          <p:nvPr>
            <p:ph type="body" sz="quarter" idx="30" hasCustomPrompt="1"/>
          </p:nvPr>
        </p:nvSpPr>
        <p:spPr>
          <a:xfrm>
            <a:off x="6075756" y="3661974"/>
            <a:ext cx="1325880" cy="2282248"/>
          </a:xfrm>
          <a:blipFill>
            <a:blip r:embed="rId4"/>
            <a:srcRect/>
            <a:stretch>
              <a:fillRect t="-1" b="-8801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9" name="Text Placeholder 174"/>
          <p:cNvSpPr>
            <a:spLocks noGrp="1"/>
          </p:cNvSpPr>
          <p:nvPr>
            <p:ph type="body" sz="quarter" idx="31" hasCustomPrompt="1"/>
          </p:nvPr>
        </p:nvSpPr>
        <p:spPr>
          <a:xfrm>
            <a:off x="8036247" y="2969021"/>
            <a:ext cx="1325880" cy="2975201"/>
          </a:xfrm>
          <a:blipFill>
            <a:blip r:embed="rId5"/>
            <a:srcRect/>
            <a:stretch>
              <a:fillRect t="-4" b="-44219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80" name="Text Placeholder 174"/>
          <p:cNvSpPr>
            <a:spLocks noGrp="1"/>
          </p:cNvSpPr>
          <p:nvPr>
            <p:ph type="body" sz="quarter" idx="32" hasCustomPrompt="1"/>
          </p:nvPr>
        </p:nvSpPr>
        <p:spPr>
          <a:xfrm>
            <a:off x="10106277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</p:spTree>
    <p:extLst>
      <p:ext uri="{BB962C8B-B14F-4D97-AF65-F5344CB8AC3E}">
        <p14:creationId xmlns:p14="http://schemas.microsoft.com/office/powerpoint/2010/main" val="31416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9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6" r:id="rId13"/>
    <p:sldLayoutId id="2147483663" r:id="rId14"/>
    <p:sldLayoutId id="2147483667" r:id="rId15"/>
    <p:sldLayoutId id="2147483668" r:id="rId16"/>
    <p:sldLayoutId id="2147483658" r:id="rId17"/>
    <p:sldLayoutId id="214748365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LBNL’s WPC Journey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 rot="16200000">
            <a:off x="4987621" y="6085235"/>
            <a:ext cx="980414" cy="365760"/>
          </a:xfrm>
        </p:spPr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 rot="16200000">
            <a:off x="7418695" y="6077900"/>
            <a:ext cx="980414" cy="365760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 rot="16200000">
            <a:off x="8693599" y="6077899"/>
            <a:ext cx="980414" cy="365760"/>
          </a:xfrm>
        </p:spPr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7" name="Text Placeholder 6" title="Milestone flag graphic"/>
          <p:cNvSpPr>
            <a:spLocks noGrp="1"/>
          </p:cNvSpPr>
          <p:nvPr>
            <p:ph type="body" sz="quarter" idx="29"/>
          </p:nvPr>
        </p:nvSpPr>
        <p:spPr>
          <a:xfrm>
            <a:off x="704211" y="3653736"/>
            <a:ext cx="1325880" cy="2290486"/>
          </a:xfrm>
        </p:spPr>
        <p:txBody>
          <a:bodyPr/>
          <a:lstStyle/>
          <a:p>
            <a:r>
              <a:rPr lang="en-US" dirty="0" smtClean="0"/>
              <a:t>Feb 2009</a:t>
            </a:r>
          </a:p>
          <a:p>
            <a:pPr lvl="1"/>
            <a:r>
              <a:rPr lang="en-US" dirty="0" smtClean="0"/>
              <a:t>HSS audits LBNL and concludes in April report that WPC is less than adequate</a:t>
            </a:r>
            <a:endParaRPr lang="en-US" dirty="0"/>
          </a:p>
        </p:txBody>
      </p:sp>
      <p:sp>
        <p:nvSpPr>
          <p:cNvPr id="8" name="Text Placeholder 7" title="Milestone flag graphic"/>
          <p:cNvSpPr>
            <a:spLocks noGrp="1"/>
          </p:cNvSpPr>
          <p:nvPr>
            <p:ph type="body" sz="quarter" idx="28"/>
          </p:nvPr>
        </p:nvSpPr>
        <p:spPr>
          <a:xfrm>
            <a:off x="2031050" y="2973492"/>
            <a:ext cx="1325880" cy="2970730"/>
          </a:xfrm>
        </p:spPr>
        <p:txBody>
          <a:bodyPr/>
          <a:lstStyle/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Benchmarking and planning</a:t>
            </a:r>
            <a:endParaRPr lang="en-US" dirty="0"/>
          </a:p>
        </p:txBody>
      </p:sp>
      <p:sp>
        <p:nvSpPr>
          <p:cNvPr id="9" name="Text Placeholder 8" title="Milestone flag graphic"/>
          <p:cNvSpPr>
            <a:spLocks noGrp="1"/>
          </p:cNvSpPr>
          <p:nvPr>
            <p:ph type="body" sz="quarter" idx="27"/>
          </p:nvPr>
        </p:nvSpPr>
        <p:spPr>
          <a:xfrm>
            <a:off x="3251885" y="2305877"/>
            <a:ext cx="1325880" cy="3662964"/>
          </a:xfrm>
        </p:spPr>
        <p:txBody>
          <a:bodyPr/>
          <a:lstStyle/>
          <a:p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Kick off system design and development</a:t>
            </a:r>
            <a:endParaRPr lang="en-US" dirty="0"/>
          </a:p>
        </p:txBody>
      </p:sp>
      <p:sp>
        <p:nvSpPr>
          <p:cNvPr id="10" name="Text Placeholder 9" title="Milestone flag graphic"/>
          <p:cNvSpPr>
            <a:spLocks noGrp="1"/>
          </p:cNvSpPr>
          <p:nvPr>
            <p:ph type="body" sz="quarter" idx="30"/>
          </p:nvPr>
        </p:nvSpPr>
        <p:spPr>
          <a:xfrm>
            <a:off x="6419009" y="3665951"/>
            <a:ext cx="1325880" cy="228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Nov 2014</a:t>
            </a:r>
          </a:p>
          <a:p>
            <a:pPr lvl="1"/>
            <a:r>
              <a:rPr lang="en-US" dirty="0" smtClean="0"/>
              <a:t>Site-wide roll out.. followed moments later by site-wide feedback… followed days later by system enhancement initiative </a:t>
            </a:r>
            <a:endParaRPr lang="en-US" dirty="0"/>
          </a:p>
        </p:txBody>
      </p:sp>
      <p:sp>
        <p:nvSpPr>
          <p:cNvPr id="12" name="Text Placeholder 11" title="Milestone flag graphic"/>
          <p:cNvSpPr>
            <a:spLocks noGrp="1"/>
          </p:cNvSpPr>
          <p:nvPr>
            <p:ph type="body" sz="quarter" idx="32"/>
          </p:nvPr>
        </p:nvSpPr>
        <p:spPr>
          <a:xfrm>
            <a:off x="8947871" y="2277987"/>
            <a:ext cx="1325880" cy="3662964"/>
          </a:xfrm>
        </p:spPr>
        <p:txBody>
          <a:bodyPr/>
          <a:lstStyle/>
          <a:p>
            <a:r>
              <a:rPr lang="en-US" dirty="0" smtClean="0"/>
              <a:t>Mid 2016</a:t>
            </a:r>
          </a:p>
          <a:p>
            <a:pPr lvl="1"/>
            <a:r>
              <a:rPr lang="en-US" dirty="0" smtClean="0"/>
              <a:t>Implement assurance mechanisms</a:t>
            </a:r>
            <a:endParaRPr lang="en-US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 rot="16200000">
            <a:off x="1307838" y="6085235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 rot="16200000">
            <a:off x="2572794" y="6085235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1" name="Text Placeholder 10" title="Milestone flag grahpic"/>
          <p:cNvSpPr>
            <a:spLocks noGrp="1"/>
          </p:cNvSpPr>
          <p:nvPr>
            <p:ph type="body" sz="quarter" idx="31"/>
          </p:nvPr>
        </p:nvSpPr>
        <p:spPr>
          <a:xfrm>
            <a:off x="8129318" y="2943967"/>
            <a:ext cx="1325880" cy="2975201"/>
          </a:xfrm>
        </p:spPr>
        <p:txBody>
          <a:bodyPr/>
          <a:lstStyle/>
          <a:p>
            <a:r>
              <a:rPr lang="en-US" dirty="0" smtClean="0"/>
              <a:t>Mar 2016</a:t>
            </a:r>
          </a:p>
          <a:p>
            <a:pPr lvl="1"/>
            <a:r>
              <a:rPr lang="en-US" dirty="0" smtClean="0"/>
              <a:t>Full transition to new system</a:t>
            </a:r>
            <a:endParaRPr lang="en-US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 rot="16200000">
            <a:off x="6218988" y="6077899"/>
            <a:ext cx="980414" cy="365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 spc="3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6" name="Text Placeholder 9" title="Milestone flag graphic"/>
          <p:cNvSpPr txBox="1">
            <a:spLocks/>
          </p:cNvSpPr>
          <p:nvPr/>
        </p:nvSpPr>
        <p:spPr>
          <a:xfrm>
            <a:off x="9543709" y="3636920"/>
            <a:ext cx="1325880" cy="2282248"/>
          </a:xfrm>
          <a:prstGeom prst="rect">
            <a:avLst/>
          </a:prstGeom>
          <a:blipFill>
            <a:blip r:embed="rId3"/>
            <a:srcRect/>
            <a:stretch>
              <a:fillRect t="-1" b="-88011"/>
            </a:stretch>
          </a:blipFill>
        </p:spPr>
        <p:txBody>
          <a:bodyPr vert="horz" lIns="91440" tIns="228600" rIns="91440" bIns="45720" rtlCol="0">
            <a:normAutofit/>
          </a:bodyPr>
          <a:lstStyle>
            <a:lvl1pPr marL="60325" indent="-603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109728" indent="-47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64592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400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" indent="-4572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rebuchet MS" panose="020B0603020202020204" pitchFamily="34" charset="0"/>
              <a:buChar char=" 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Feb 2017</a:t>
            </a:r>
          </a:p>
          <a:p>
            <a:pPr lvl="1"/>
            <a:r>
              <a:rPr lang="en-US" dirty="0" smtClean="0"/>
              <a:t>Kick off ISM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832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62</TotalTime>
  <Words>381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Berlin</vt:lpstr>
      <vt:lpstr>LBNL’s WPC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</dc:title>
  <dc:creator>Andrew Peterson</dc:creator>
  <cp:lastModifiedBy>Andrew Peterson</cp:lastModifiedBy>
  <cp:revision>16</cp:revision>
  <dcterms:created xsi:type="dcterms:W3CDTF">2014-04-18T00:54:57Z</dcterms:created>
  <dcterms:modified xsi:type="dcterms:W3CDTF">2017-04-21T16:17:02Z</dcterms:modified>
</cp:coreProperties>
</file>